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0" d="100"/>
          <a:sy n="120" d="100"/>
        </p:scale>
        <p:origin x="84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C3ADB887-2512-4A62-890C-220B6927EBCF}"/>
    <pc:docChg chg="custSel modSld">
      <pc:chgData name="Michael Pyrcz" userId="0efd8a38-3f8e-46fd-9886-7800c0196e80" providerId="ADAL" clId="{C3ADB887-2512-4A62-890C-220B6927EBCF}" dt="2018-04-01T19:15:46.446" v="964" actId="1037"/>
      <pc:docMkLst>
        <pc:docMk/>
      </pc:docMkLst>
      <pc:sldChg chg="addSp delSp modSp">
        <pc:chgData name="Michael Pyrcz" userId="0efd8a38-3f8e-46fd-9886-7800c0196e80" providerId="ADAL" clId="{C3ADB887-2512-4A62-890C-220B6927EBCF}" dt="2018-04-01T19:15:46.446" v="964" actId="1037"/>
        <pc:sldMkLst>
          <pc:docMk/>
          <pc:sldMk cId="663118839" sldId="256"/>
        </pc:sldMkLst>
        <pc:spChg chg="mod">
          <ac:chgData name="Michael Pyrcz" userId="0efd8a38-3f8e-46fd-9886-7800c0196e80" providerId="ADAL" clId="{C3ADB887-2512-4A62-890C-220B6927EBCF}" dt="2018-04-01T19:02:29.510" v="764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03:28.144" v="78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30.908" v="957" actId="1037"/>
          <ac:spMkLst>
            <pc:docMk/>
            <pc:sldMk cId="663118839" sldId="256"/>
            <ac:spMk id="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6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1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5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7" creationId="{00000000-0000-0000-0000-000000000000}"/>
          </ac:spMkLst>
        </pc:spChg>
        <pc:spChg chg="add mod">
          <ac:chgData name="Michael Pyrcz" userId="0efd8a38-3f8e-46fd-9886-7800c0196e80" providerId="ADAL" clId="{C3ADB887-2512-4A62-890C-220B6927EBCF}" dt="2018-04-01T19:15:46.446" v="964" actId="1037"/>
          <ac:spMkLst>
            <pc:docMk/>
            <pc:sldMk cId="663118839" sldId="256"/>
            <ac:spMk id="78" creationId="{5B7D9B50-8282-46AC-BE26-2408D87F5896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1.557" v="723" actId="478"/>
          <ac:spMkLst>
            <pc:docMk/>
            <pc:sldMk cId="663118839" sldId="256"/>
            <ac:spMk id="10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9:04:31.046" v="836" actId="478"/>
          <ac:spMkLst>
            <pc:docMk/>
            <pc:sldMk cId="663118839" sldId="256"/>
            <ac:spMk id="10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9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08.531" v="885" actId="1076"/>
          <ac:spMkLst>
            <pc:docMk/>
            <pc:sldMk cId="663118839" sldId="256"/>
            <ac:spMk id="113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5" creationId="{00000000-0000-0000-0000-000000000000}"/>
          </ac:spMkLst>
        </pc:spChg>
        <pc:grpChg chg="del">
          <ac:chgData name="Michael Pyrcz" userId="0efd8a38-3f8e-46fd-9886-7800c0196e80" providerId="ADAL" clId="{C3ADB887-2512-4A62-890C-220B6927EBCF}" dt="2018-04-01T18:56:49.846" v="722" actId="478"/>
          <ac:grpSpMkLst>
            <pc:docMk/>
            <pc:sldMk cId="663118839" sldId="256"/>
            <ac:grpSpMk id="4" creationId="{00000000-0000-0000-0000-000000000000}"/>
          </ac:grpSpMkLst>
        </pc:grpChg>
        <pc:picChg chg="add mod">
          <ac:chgData name="Michael Pyrcz" userId="0efd8a38-3f8e-46fd-9886-7800c0196e80" providerId="ADAL" clId="{C3ADB887-2512-4A62-890C-220B6927EBCF}" dt="2018-04-01T19:04:14.626" v="789" actId="1076"/>
          <ac:picMkLst>
            <pc:docMk/>
            <pc:sldMk cId="663118839" sldId="256"/>
            <ac:picMk id="6" creationId="{A2363113-E0EF-48AD-AA38-0F59A615FA23}"/>
          </ac:picMkLst>
        </pc:picChg>
        <pc:picChg chg="add mod">
          <ac:chgData name="Michael Pyrcz" userId="0efd8a38-3f8e-46fd-9886-7800c0196e80" providerId="ADAL" clId="{C3ADB887-2512-4A62-890C-220B6927EBCF}" dt="2018-04-01T19:14:50.987" v="859" actId="1076"/>
          <ac:picMkLst>
            <pc:docMk/>
            <pc:sldMk cId="663118839" sldId="256"/>
            <ac:picMk id="57" creationId="{105F7397-0AD9-45F6-AA3C-265FA135E75F}"/>
          </ac:picMkLst>
        </pc:pic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5" creationId="{00000000-0000-0000-0000-000000000000}"/>
          </ac:cxnSpMkLst>
        </pc:cxn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105F7397-0AD9-45F6-AA3C-265FA135E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15" y="2392854"/>
            <a:ext cx="4929686" cy="4245891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5B7D9B50-8282-46AC-BE26-2408D87F5896}"/>
              </a:ext>
            </a:extLst>
          </p:cNvPr>
          <p:cNvSpPr/>
          <p:nvPr/>
        </p:nvSpPr>
        <p:spPr>
          <a:xfrm>
            <a:off x="5274405" y="5409642"/>
            <a:ext cx="474774" cy="878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B7D9B50-8282-46AC-BE26-2408D87F5896}"/>
              </a:ext>
            </a:extLst>
          </p:cNvPr>
          <p:cNvSpPr/>
          <p:nvPr/>
        </p:nvSpPr>
        <p:spPr>
          <a:xfrm>
            <a:off x="5279707" y="3925495"/>
            <a:ext cx="474774" cy="878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B7D9B50-8282-46AC-BE26-2408D87F5896}"/>
              </a:ext>
            </a:extLst>
          </p:cNvPr>
          <p:cNvSpPr/>
          <p:nvPr/>
        </p:nvSpPr>
        <p:spPr>
          <a:xfrm>
            <a:off x="5379714" y="3283447"/>
            <a:ext cx="474774" cy="3414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7110" y="90524"/>
            <a:ext cx="1045779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dirty="0"/>
              <a:t>Geostatistical Workflow for Variogram-based Simulation in R with </a:t>
            </a:r>
            <a:r>
              <a:rPr lang="en-US" sz="2300" dirty="0" smtClean="0"/>
              <a:t>the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gstat</a:t>
            </a:r>
            <a:r>
              <a:rPr lang="en-US" sz="2300" dirty="0" smtClean="0"/>
              <a:t> </a:t>
            </a:r>
            <a:r>
              <a:rPr lang="en-US" sz="2300" dirty="0"/>
              <a:t>Package</a:t>
            </a:r>
          </a:p>
          <a:p>
            <a:pPr algn="ctr"/>
            <a:r>
              <a:rPr lang="en-US" dirty="0"/>
              <a:t>Michael 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306" y="967044"/>
            <a:ext cx="1197983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Building on the </a:t>
            </a:r>
            <a:r>
              <a:rPr lang="en-US" sz="1600" dirty="0" smtClean="0"/>
              <a:t>previous workflows, including </a:t>
            </a:r>
            <a:r>
              <a:rPr lang="en-US" sz="1600" dirty="0"/>
              <a:t>data checking (univariate and bivariate </a:t>
            </a:r>
            <a:r>
              <a:rPr lang="en-US" sz="1600" dirty="0" smtClean="0"/>
              <a:t>statistics), spatial continuity modeling (variogram) </a:t>
            </a:r>
            <a:r>
              <a:rPr lang="en-US" sz="1600" dirty="0"/>
              <a:t>and </a:t>
            </a:r>
            <a:r>
              <a:rPr lang="en-US" sz="1600" dirty="0" smtClean="0"/>
              <a:t>estimation (inverse distance and kriging) available </a:t>
            </a:r>
            <a:r>
              <a:rPr lang="en-US" sz="1600" dirty="0"/>
              <a:t>@ </a:t>
            </a:r>
            <a:r>
              <a:rPr lang="en-US" sz="1600" dirty="0" smtClean="0"/>
              <a:t>GitHub/GeostatsGuy/geostatr, this R </a:t>
            </a:r>
            <a:r>
              <a:rPr lang="en-US" sz="1600" dirty="0"/>
              <a:t>workflow </a:t>
            </a:r>
            <a:r>
              <a:rPr lang="en-US" sz="1600" dirty="0" smtClean="0"/>
              <a:t>covers </a:t>
            </a:r>
            <a:r>
              <a:rPr lang="en-US" sz="1600" dirty="0"/>
              <a:t>geostatistical simulation with sequential Gaussian </a:t>
            </a:r>
            <a:r>
              <a:rPr lang="en-US" sz="1600" dirty="0" smtClean="0"/>
              <a:t>simulation with </a:t>
            </a:r>
            <a:r>
              <a:rPr lang="en-US" sz="1600" dirty="0"/>
              <a:t>gstat </a:t>
            </a:r>
            <a:r>
              <a:rPr lang="en-US" sz="1600" dirty="0" smtClean="0"/>
              <a:t>(Pebesma, 2004).  </a:t>
            </a:r>
            <a:r>
              <a:rPr lang="en-US" sz="1600" dirty="0"/>
              <a:t>New functions are included to extract the realizations as 2D arrays for </a:t>
            </a:r>
            <a:r>
              <a:rPr lang="en-US" sz="1600" dirty="0" smtClean="0"/>
              <a:t>data management, analytics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dirty="0" smtClean="0"/>
              <a:t>visualization. </a:t>
            </a:r>
            <a:r>
              <a:rPr lang="en-US" sz="1600" dirty="0"/>
              <a:t>The workflow includes minimum acceptance checks </a:t>
            </a:r>
            <a:r>
              <a:rPr lang="en-US" sz="1600" dirty="0" smtClean="0"/>
              <a:t>of</a:t>
            </a:r>
            <a:r>
              <a:rPr lang="en-US" sz="1600" dirty="0" smtClean="0"/>
              <a:t> </a:t>
            </a:r>
            <a:r>
              <a:rPr lang="en-US" sz="1600" dirty="0"/>
              <a:t>the </a:t>
            </a:r>
            <a:r>
              <a:rPr lang="en-US" sz="1600" dirty="0" smtClean="0"/>
              <a:t>realizations’</a:t>
            </a:r>
            <a:r>
              <a:rPr lang="en-US" sz="1600" dirty="0" smtClean="0"/>
              <a:t> distributions </a:t>
            </a:r>
            <a:r>
              <a:rPr lang="en-US" sz="1600" dirty="0"/>
              <a:t>and </a:t>
            </a:r>
            <a:r>
              <a:rPr lang="en-US" sz="1600" dirty="0" smtClean="0"/>
              <a:t>variograms.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893265" y="2023523"/>
            <a:ext cx="531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Acceptance Checks (Distribution, Variogram)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798581" y="2023523"/>
            <a:ext cx="229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Stochastic Realizations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63113-E0EF-48AD-AA38-0F59A615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33" y="2367005"/>
            <a:ext cx="5416743" cy="433099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5B7D9B50-8282-46AC-BE26-2408D87F5896}"/>
              </a:ext>
            </a:extLst>
          </p:cNvPr>
          <p:cNvSpPr/>
          <p:nvPr/>
        </p:nvSpPr>
        <p:spPr>
          <a:xfrm>
            <a:off x="5279707" y="2392855"/>
            <a:ext cx="474774" cy="878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60213" y="2624295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Input</a:t>
            </a:r>
            <a:endParaRPr lang="en-US" sz="800" b="1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8077085" y="2736337"/>
            <a:ext cx="133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62983" y="2751759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Realizations</a:t>
            </a:r>
            <a:endParaRPr lang="en-US" sz="800" b="1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79855" y="2863801"/>
            <a:ext cx="13300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88816" y="2610441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Model 035</a:t>
            </a:r>
            <a:endParaRPr lang="en-US" sz="800" b="1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105688" y="2722483"/>
            <a:ext cx="133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91586" y="2737905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Model 125</a:t>
            </a:r>
            <a:endParaRPr lang="en-US" sz="800" b="1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1108458" y="2849947"/>
            <a:ext cx="13300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91585" y="2862595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Realizations 035</a:t>
            </a:r>
            <a:endParaRPr lang="en-US" sz="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194355" y="2990059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Realizations 125</a:t>
            </a:r>
            <a:endParaRPr lang="en-US" sz="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127911" y="3093110"/>
            <a:ext cx="96998" cy="21639"/>
            <a:chOff x="11822529" y="4862945"/>
            <a:chExt cx="96998" cy="21639"/>
          </a:xfrm>
        </p:grpSpPr>
        <p:sp>
          <p:nvSpPr>
            <p:cNvPr id="10" name="Oval 9"/>
            <p:cNvSpPr/>
            <p:nvPr/>
          </p:nvSpPr>
          <p:spPr>
            <a:xfrm>
              <a:off x="11822529" y="4862945"/>
              <a:ext cx="18288" cy="18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864395" y="4864619"/>
              <a:ext cx="18288" cy="18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901239" y="4866296"/>
              <a:ext cx="18288" cy="18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1129587" y="2964155"/>
            <a:ext cx="96998" cy="21639"/>
            <a:chOff x="11822529" y="4862945"/>
            <a:chExt cx="96998" cy="21639"/>
          </a:xfrm>
          <a:solidFill>
            <a:schemeClr val="tx1"/>
          </a:solidFill>
        </p:grpSpPr>
        <p:sp>
          <p:nvSpPr>
            <p:cNvPr id="26" name="Oval 25"/>
            <p:cNvSpPr/>
            <p:nvPr/>
          </p:nvSpPr>
          <p:spPr>
            <a:xfrm>
              <a:off x="11822529" y="4862945"/>
              <a:ext cx="18288" cy="182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1864395" y="4864619"/>
              <a:ext cx="18288" cy="182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901239" y="4866296"/>
              <a:ext cx="18288" cy="182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190491" y="4124396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Model 035</a:t>
            </a:r>
            <a:endParaRPr lang="en-US" sz="8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1107363" y="4236438"/>
            <a:ext cx="133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3261" y="4251860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Model 125</a:t>
            </a:r>
            <a:endParaRPr lang="en-US" sz="800" b="1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1110133" y="4363902"/>
            <a:ext cx="13300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93260" y="4376550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Realizations 035</a:t>
            </a:r>
            <a:endParaRPr lang="en-US" sz="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1196030" y="4504014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Realizations 125</a:t>
            </a:r>
            <a:endParaRPr lang="en-US" sz="8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11129586" y="4607065"/>
            <a:ext cx="96998" cy="21639"/>
            <a:chOff x="11822529" y="4862945"/>
            <a:chExt cx="96998" cy="21639"/>
          </a:xfrm>
        </p:grpSpPr>
        <p:sp>
          <p:nvSpPr>
            <p:cNvPr id="36" name="Oval 35"/>
            <p:cNvSpPr/>
            <p:nvPr/>
          </p:nvSpPr>
          <p:spPr>
            <a:xfrm>
              <a:off x="11822529" y="4862945"/>
              <a:ext cx="18288" cy="18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1864395" y="4864619"/>
              <a:ext cx="18288" cy="18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1901239" y="4866296"/>
              <a:ext cx="18288" cy="18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131262" y="4478110"/>
            <a:ext cx="96998" cy="21639"/>
            <a:chOff x="11822529" y="4862945"/>
            <a:chExt cx="96998" cy="21639"/>
          </a:xfrm>
          <a:solidFill>
            <a:schemeClr val="tx1"/>
          </a:solidFill>
        </p:grpSpPr>
        <p:sp>
          <p:nvSpPr>
            <p:cNvPr id="40" name="Oval 39"/>
            <p:cNvSpPr/>
            <p:nvPr/>
          </p:nvSpPr>
          <p:spPr>
            <a:xfrm>
              <a:off x="11822529" y="4862945"/>
              <a:ext cx="18288" cy="182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864395" y="4864619"/>
              <a:ext cx="18288" cy="182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1901239" y="4866296"/>
              <a:ext cx="18288" cy="182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192167" y="5633328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Model 060</a:t>
            </a:r>
            <a:endParaRPr lang="en-US" sz="800" b="1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11109039" y="5745370"/>
            <a:ext cx="133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94937" y="5760792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Model 150</a:t>
            </a:r>
            <a:endParaRPr lang="en-US" sz="800" b="1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1111809" y="5872834"/>
            <a:ext cx="13300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194936" y="5885482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Realizations 060</a:t>
            </a:r>
            <a:endParaRPr 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1197706" y="6012946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Realizations 150</a:t>
            </a:r>
            <a:endParaRPr lang="en-US" sz="800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11131262" y="6115997"/>
            <a:ext cx="96998" cy="21639"/>
            <a:chOff x="11822529" y="4862945"/>
            <a:chExt cx="96998" cy="21639"/>
          </a:xfrm>
        </p:grpSpPr>
        <p:sp>
          <p:nvSpPr>
            <p:cNvPr id="50" name="Oval 49"/>
            <p:cNvSpPr/>
            <p:nvPr/>
          </p:nvSpPr>
          <p:spPr>
            <a:xfrm>
              <a:off x="11822529" y="4862945"/>
              <a:ext cx="18288" cy="18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1864395" y="4864619"/>
              <a:ext cx="18288" cy="18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1901239" y="4866296"/>
              <a:ext cx="18288" cy="18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32938" y="5987042"/>
            <a:ext cx="96998" cy="21639"/>
            <a:chOff x="11822529" y="4862945"/>
            <a:chExt cx="96998" cy="21639"/>
          </a:xfrm>
          <a:solidFill>
            <a:schemeClr val="tx1"/>
          </a:solidFill>
        </p:grpSpPr>
        <p:sp>
          <p:nvSpPr>
            <p:cNvPr id="54" name="Oval 53"/>
            <p:cNvSpPr/>
            <p:nvPr/>
          </p:nvSpPr>
          <p:spPr>
            <a:xfrm>
              <a:off x="11822529" y="4862945"/>
              <a:ext cx="18288" cy="182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1864395" y="4864619"/>
              <a:ext cx="18288" cy="182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1901239" y="4866296"/>
              <a:ext cx="18288" cy="182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160213" y="4231375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Input</a:t>
            </a:r>
            <a:endParaRPr lang="en-US" sz="800" b="1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8077085" y="4343417"/>
            <a:ext cx="133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62983" y="4358839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Realizations</a:t>
            </a:r>
            <a:endParaRPr lang="en-US" sz="800" b="1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8079855" y="4470881"/>
            <a:ext cx="13300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3756" y="565697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Input</a:t>
            </a:r>
            <a:endParaRPr lang="en-US" sz="800" b="1" dirty="0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8080628" y="5769018"/>
            <a:ext cx="133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166526" y="5784440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Realizations</a:t>
            </a:r>
            <a:endParaRPr lang="en-US" sz="800" b="1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8083398" y="5896482"/>
            <a:ext cx="13300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-52219" y="2636961"/>
            <a:ext cx="73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Nugget </a:t>
            </a:r>
          </a:p>
          <a:p>
            <a:pPr algn="ctr"/>
            <a:r>
              <a:rPr lang="en-US" sz="1200" dirty="0" smtClean="0"/>
              <a:t>Isotropic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-116390" y="4145718"/>
            <a:ext cx="864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Low </a:t>
            </a:r>
          </a:p>
          <a:p>
            <a:pPr algn="ctr"/>
            <a:r>
              <a:rPr lang="en-US" sz="1200" dirty="0" smtClean="0"/>
              <a:t>Anisotropy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-113999" y="5721417"/>
            <a:ext cx="864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High </a:t>
            </a:r>
          </a:p>
          <a:p>
            <a:pPr algn="ctr"/>
            <a:r>
              <a:rPr lang="en-US" sz="1200" dirty="0" smtClean="0"/>
              <a:t>Anisotropy</a:t>
            </a:r>
            <a:endParaRPr lang="en-US" sz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583" y="2745474"/>
            <a:ext cx="236034" cy="49889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209" y="4296768"/>
            <a:ext cx="236034" cy="49889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884" y="5793981"/>
            <a:ext cx="236034" cy="49889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036932" y="2675379"/>
            <a:ext cx="224884" cy="557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037267" y="4111852"/>
            <a:ext cx="224884" cy="557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027021" y="5708236"/>
            <a:ext cx="224884" cy="557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817728" y="2702176"/>
            <a:ext cx="224884" cy="557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818063" y="4138649"/>
            <a:ext cx="224884" cy="557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807817" y="5735033"/>
            <a:ext cx="224884" cy="557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598526" y="2713901"/>
            <a:ext cx="224884" cy="557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598861" y="4150374"/>
            <a:ext cx="224884" cy="557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588615" y="5746758"/>
            <a:ext cx="224884" cy="557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238682" y="244487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Gaussian</a:t>
            </a:r>
          </a:p>
          <a:p>
            <a:r>
              <a:rPr lang="en-US" sz="700" b="1" dirty="0" smtClean="0"/>
              <a:t>Values</a:t>
            </a:r>
            <a:endParaRPr lang="en-US" sz="7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238682" y="398249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Gaussian</a:t>
            </a:r>
          </a:p>
          <a:p>
            <a:r>
              <a:rPr lang="en-US" sz="700" b="1" dirty="0" smtClean="0"/>
              <a:t>Values</a:t>
            </a:r>
            <a:endParaRPr lang="en-US" sz="7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231062" y="550649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Gaussian</a:t>
            </a:r>
          </a:p>
          <a:p>
            <a:r>
              <a:rPr lang="en-US" sz="700" b="1" dirty="0" smtClean="0"/>
              <a:t>Values</a:t>
            </a:r>
            <a:endParaRPr lang="en-US" sz="700" b="1" dirty="0"/>
          </a:p>
        </p:txBody>
      </p:sp>
      <p:sp>
        <p:nvSpPr>
          <p:cNvPr id="71" name="Rectangle 70"/>
          <p:cNvSpPr/>
          <p:nvPr/>
        </p:nvSpPr>
        <p:spPr>
          <a:xfrm>
            <a:off x="6649577" y="6619294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Pebesma, E.J., 2004. Multivariable geostatistics in S: the gstat package. Computers &amp; Geosciences 30 (7), 683-691 </a:t>
            </a:r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180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29</cp:revision>
  <dcterms:created xsi:type="dcterms:W3CDTF">2017-10-07T03:12:22Z</dcterms:created>
  <dcterms:modified xsi:type="dcterms:W3CDTF">2018-04-02T14:35:20Z</dcterms:modified>
</cp:coreProperties>
</file>