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33020A6C-159B-4574-BEAE-43922D643DD9}"/>
  </pc:docChgLst>
  <pc:docChgLst>
    <pc:chgData name="Michael Pyrcz" userId="0efd8a38-3f8e-46fd-9886-7800c0196e80" providerId="ADAL" clId="{B2D3C95E-8995-47CE-BCD6-EAEFE52A4510}"/>
    <pc:docChg chg="modSld">
      <pc:chgData name="Michael Pyrcz" userId="0efd8a38-3f8e-46fd-9886-7800c0196e80" providerId="ADAL" clId="{B2D3C95E-8995-47CE-BCD6-EAEFE52A4510}" dt="2019-04-18T14:01:05.475" v="31" actId="20577"/>
      <pc:docMkLst>
        <pc:docMk/>
      </pc:docMkLst>
      <pc:sldChg chg="modSp">
        <pc:chgData name="Michael Pyrcz" userId="0efd8a38-3f8e-46fd-9886-7800c0196e80" providerId="ADAL" clId="{B2D3C95E-8995-47CE-BCD6-EAEFE52A4510}" dt="2019-04-18T14:01:05.475" v="31" actId="20577"/>
        <pc:sldMkLst>
          <pc:docMk/>
          <pc:sldMk cId="1622471371" sldId="256"/>
        </pc:sldMkLst>
        <pc:spChg chg="mod">
          <ac:chgData name="Michael Pyrcz" userId="0efd8a38-3f8e-46fd-9886-7800c0196e80" providerId="ADAL" clId="{B2D3C95E-8995-47CE-BCD6-EAEFE52A4510}" dt="2019-04-18T14:01:05.475" v="31" actId="20577"/>
          <ac:spMkLst>
            <pc:docMk/>
            <pc:sldMk cId="1622471371" sldId="256"/>
            <ac:spMk id="2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F1F6B3-DEA7-4B32-BBB6-F82F5B2EC63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372731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1F6B3-DEA7-4B32-BBB6-F82F5B2EC63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208511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1F6B3-DEA7-4B32-BBB6-F82F5B2EC63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226787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1F6B3-DEA7-4B32-BBB6-F82F5B2EC63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327425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F1F6B3-DEA7-4B32-BBB6-F82F5B2EC63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281571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F1F6B3-DEA7-4B32-BBB6-F82F5B2EC63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344035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F1F6B3-DEA7-4B32-BBB6-F82F5B2EC639}"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250548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F1F6B3-DEA7-4B32-BBB6-F82F5B2EC639}"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126608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1F6B3-DEA7-4B32-BBB6-F82F5B2EC639}"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194975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1F6B3-DEA7-4B32-BBB6-F82F5B2EC63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22803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1F6B3-DEA7-4B32-BBB6-F82F5B2EC63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D0C1-608F-4590-9B46-CF2F16B36A1B}" type="slidenum">
              <a:rPr lang="en-US" smtClean="0"/>
              <a:t>‹#›</a:t>
            </a:fld>
            <a:endParaRPr lang="en-US"/>
          </a:p>
        </p:txBody>
      </p:sp>
    </p:spTree>
    <p:extLst>
      <p:ext uri="{BB962C8B-B14F-4D97-AF65-F5344CB8AC3E}">
        <p14:creationId xmlns:p14="http://schemas.microsoft.com/office/powerpoint/2010/main" val="170883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1F6B3-DEA7-4B32-BBB6-F82F5B2EC639}"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D0C1-608F-4590-9B46-CF2F16B36A1B}" type="slidenum">
              <a:rPr lang="en-US" smtClean="0"/>
              <a:t>‹#›</a:t>
            </a:fld>
            <a:endParaRPr lang="en-US"/>
          </a:p>
        </p:txBody>
      </p:sp>
    </p:spTree>
    <p:extLst>
      <p:ext uri="{BB962C8B-B14F-4D97-AF65-F5344CB8AC3E}">
        <p14:creationId xmlns:p14="http://schemas.microsoft.com/office/powerpoint/2010/main" val="388520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io/fpr2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190"/>
          <p:cNvSpPr txBox="1"/>
          <p:nvPr/>
        </p:nvSpPr>
        <p:spPr>
          <a:xfrm>
            <a:off x="1617517" y="331632"/>
            <a:ext cx="9633086" cy="800219"/>
          </a:xfrm>
          <a:prstGeom prst="rect">
            <a:avLst/>
          </a:prstGeom>
          <a:noFill/>
        </p:spPr>
        <p:txBody>
          <a:bodyPr wrap="none" rtlCol="0">
            <a:spAutoFit/>
          </a:bodyPr>
          <a:lstStyle/>
          <a:p>
            <a:pPr algn="ctr"/>
            <a:r>
              <a:rPr lang="en-US" sz="2800" b="1"/>
              <a:t>Python Workflow in Jupyter Notebook for Spatial Uncertainty</a:t>
            </a:r>
          </a:p>
          <a:p>
            <a:pPr algn="ctr"/>
            <a:r>
              <a:rPr lang="en-US"/>
              <a:t>Michael </a:t>
            </a:r>
            <a:r>
              <a:rPr lang="en-US" dirty="0"/>
              <a:t>Pyrcz, University of Texas at Austin (@GeostatsGuy)</a:t>
            </a:r>
          </a:p>
        </p:txBody>
      </p:sp>
      <p:sp>
        <p:nvSpPr>
          <p:cNvPr id="6" name="TextBox 5"/>
          <p:cNvSpPr txBox="1"/>
          <p:nvPr/>
        </p:nvSpPr>
        <p:spPr>
          <a:xfrm>
            <a:off x="390698" y="1073128"/>
            <a:ext cx="11513127" cy="954107"/>
          </a:xfrm>
          <a:prstGeom prst="rect">
            <a:avLst/>
          </a:prstGeom>
          <a:noFill/>
        </p:spPr>
        <p:txBody>
          <a:bodyPr wrap="square" rtlCol="0">
            <a:spAutoFit/>
          </a:bodyPr>
          <a:lstStyle/>
          <a:p>
            <a:pPr algn="just"/>
            <a:r>
              <a:rPr lang="en-US" sz="1400"/>
              <a:t>What is the uncertainty for the aggregate of multiple samples from a pad within the area of interest?  What is the impact of spatial continuity of the spatial phenomenon?  How much variability should we expert pre-sampling within the pad?  How much variability between pads? How much does one sample tell us about the remainder of the pad?  Is it an early indicator?  Important for ground water, mineral grade, contaminants, oil and gas, geomechanics etc. The workflow is posted on GitHub at </a:t>
            </a:r>
            <a:r>
              <a:rPr lang="en-US" sz="1400">
                <a:hlinkClick r:id="rId2"/>
              </a:rPr>
              <a:t>https://git.io/fpr2M</a:t>
            </a:r>
            <a:r>
              <a:rPr lang="en-US" sz="1400"/>
              <a:t>.</a:t>
            </a:r>
            <a:endParaRPr lang="en-US" sz="1400" dirty="0"/>
          </a:p>
        </p:txBody>
      </p:sp>
      <p:grpSp>
        <p:nvGrpSpPr>
          <p:cNvPr id="36" name="Group 35">
            <a:extLst>
              <a:ext uri="{FF2B5EF4-FFF2-40B4-BE49-F238E27FC236}">
                <a16:creationId xmlns:a16="http://schemas.microsoft.com/office/drawing/2014/main" id="{9D11A966-EE7B-4133-8B69-A58BA000B7A7}"/>
              </a:ext>
            </a:extLst>
          </p:cNvPr>
          <p:cNvGrpSpPr/>
          <p:nvPr/>
        </p:nvGrpSpPr>
        <p:grpSpPr>
          <a:xfrm>
            <a:off x="11125208" y="120160"/>
            <a:ext cx="801795" cy="801795"/>
            <a:chOff x="85164" y="80685"/>
            <a:chExt cx="6678706" cy="6678706"/>
          </a:xfrm>
        </p:grpSpPr>
        <p:sp>
          <p:nvSpPr>
            <p:cNvPr id="38" name="Oval 37">
              <a:extLst>
                <a:ext uri="{FF2B5EF4-FFF2-40B4-BE49-F238E27FC236}">
                  <a16:creationId xmlns:a16="http://schemas.microsoft.com/office/drawing/2014/main" id="{A82E33C2-B609-454F-94B2-E09F06BBE309}"/>
                </a:ext>
              </a:extLst>
            </p:cNvPr>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8" name="Freeform 26">
              <a:extLst>
                <a:ext uri="{FF2B5EF4-FFF2-40B4-BE49-F238E27FC236}">
                  <a16:creationId xmlns:a16="http://schemas.microsoft.com/office/drawing/2014/main" id="{AA4E8ADA-F84E-4F2B-BA17-86B1021A81DB}"/>
                </a:ext>
              </a:extLst>
            </p:cNvPr>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9" name="Rectangle 48">
              <a:extLst>
                <a:ext uri="{FF2B5EF4-FFF2-40B4-BE49-F238E27FC236}">
                  <a16:creationId xmlns:a16="http://schemas.microsoft.com/office/drawing/2014/main" id="{43FDE961-628D-4358-9155-564F48F1F823}"/>
                </a:ext>
              </a:extLst>
            </p:cNvPr>
            <p:cNvSpPr/>
            <p:nvPr/>
          </p:nvSpPr>
          <p:spPr>
            <a:xfrm>
              <a:off x="494543" y="509628"/>
              <a:ext cx="5976633" cy="6182727"/>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rPr>
                <a:t>Texas Center for Geostatistics</a:t>
              </a:r>
            </a:p>
          </p:txBody>
        </p:sp>
        <p:sp>
          <p:nvSpPr>
            <p:cNvPr id="50" name="Rectangle 49">
              <a:extLst>
                <a:ext uri="{FF2B5EF4-FFF2-40B4-BE49-F238E27FC236}">
                  <a16:creationId xmlns:a16="http://schemas.microsoft.com/office/drawing/2014/main" id="{43C4E89E-0FEE-4240-BE97-EEB90E30C084}"/>
                </a:ext>
              </a:extLst>
            </p:cNvPr>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rPr>
                <a:t>The University of Texas at Austin</a:t>
              </a:r>
            </a:p>
          </p:txBody>
        </p:sp>
        <p:sp>
          <p:nvSpPr>
            <p:cNvPr id="51" name="Freeform 29">
              <a:extLst>
                <a:ext uri="{FF2B5EF4-FFF2-40B4-BE49-F238E27FC236}">
                  <a16:creationId xmlns:a16="http://schemas.microsoft.com/office/drawing/2014/main" id="{BDC69E24-8469-4334-BE30-E516C6FB320A}"/>
                </a:ext>
              </a:extLst>
            </p:cNvPr>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2" name="Freeform 30">
              <a:extLst>
                <a:ext uri="{FF2B5EF4-FFF2-40B4-BE49-F238E27FC236}">
                  <a16:creationId xmlns:a16="http://schemas.microsoft.com/office/drawing/2014/main" id="{7F289E70-186F-4DFA-B308-316A1CDCF627}"/>
                </a:ext>
              </a:extLst>
            </p:cNvPr>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53" name="Freeform 31">
              <a:extLst>
                <a:ext uri="{FF2B5EF4-FFF2-40B4-BE49-F238E27FC236}">
                  <a16:creationId xmlns:a16="http://schemas.microsoft.com/office/drawing/2014/main" id="{CAEE88E9-248B-4ADC-8F45-5A5C40F8CD94}"/>
                </a:ext>
              </a:extLst>
            </p:cNvPr>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4" name="Freeform 32">
              <a:extLst>
                <a:ext uri="{FF2B5EF4-FFF2-40B4-BE49-F238E27FC236}">
                  <a16:creationId xmlns:a16="http://schemas.microsoft.com/office/drawing/2014/main" id="{956438C8-73C4-432C-BFD2-23B2E71ED36F}"/>
                </a:ext>
              </a:extLst>
            </p:cNvPr>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5" name="Freeform 33">
              <a:extLst>
                <a:ext uri="{FF2B5EF4-FFF2-40B4-BE49-F238E27FC236}">
                  <a16:creationId xmlns:a16="http://schemas.microsoft.com/office/drawing/2014/main" id="{D040934A-E622-41EE-BE21-A1A25FC5CD54}"/>
                </a:ext>
              </a:extLst>
            </p:cNvPr>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6" name="Freeform 34">
              <a:extLst>
                <a:ext uri="{FF2B5EF4-FFF2-40B4-BE49-F238E27FC236}">
                  <a16:creationId xmlns:a16="http://schemas.microsoft.com/office/drawing/2014/main" id="{5253D4E2-4A3C-45E3-923F-6517FBA71122}"/>
                </a:ext>
              </a:extLst>
            </p:cNvPr>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pic>
        <p:nvPicPr>
          <p:cNvPr id="4" name="Picture 3"/>
          <p:cNvPicPr>
            <a:picLocks noChangeAspect="1"/>
          </p:cNvPicPr>
          <p:nvPr/>
        </p:nvPicPr>
        <p:blipFill>
          <a:blip r:embed="rId3"/>
          <a:stretch>
            <a:fillRect/>
          </a:stretch>
        </p:blipFill>
        <p:spPr>
          <a:xfrm>
            <a:off x="6147261" y="2192084"/>
            <a:ext cx="2553095" cy="1793245"/>
          </a:xfrm>
          <a:prstGeom prst="rect">
            <a:avLst/>
          </a:prstGeom>
        </p:spPr>
      </p:pic>
      <p:pic>
        <p:nvPicPr>
          <p:cNvPr id="7" name="Picture 6"/>
          <p:cNvPicPr>
            <a:picLocks noChangeAspect="1"/>
          </p:cNvPicPr>
          <p:nvPr/>
        </p:nvPicPr>
        <p:blipFill>
          <a:blip r:embed="rId4"/>
          <a:stretch>
            <a:fillRect/>
          </a:stretch>
        </p:blipFill>
        <p:spPr>
          <a:xfrm>
            <a:off x="6141473" y="4233423"/>
            <a:ext cx="2647799" cy="1710251"/>
          </a:xfrm>
          <a:prstGeom prst="rect">
            <a:avLst/>
          </a:prstGeom>
        </p:spPr>
      </p:pic>
      <p:pic>
        <p:nvPicPr>
          <p:cNvPr id="17" name="Picture 16"/>
          <p:cNvPicPr>
            <a:picLocks noChangeAspect="1"/>
          </p:cNvPicPr>
          <p:nvPr/>
        </p:nvPicPr>
        <p:blipFill>
          <a:blip r:embed="rId5"/>
          <a:stretch>
            <a:fillRect/>
          </a:stretch>
        </p:blipFill>
        <p:spPr>
          <a:xfrm>
            <a:off x="216125" y="2237048"/>
            <a:ext cx="5724092" cy="3273071"/>
          </a:xfrm>
          <a:prstGeom prst="rect">
            <a:avLst/>
          </a:prstGeom>
        </p:spPr>
      </p:pic>
      <p:sp>
        <p:nvSpPr>
          <p:cNvPr id="19" name="TextBox 18"/>
          <p:cNvSpPr txBox="1"/>
          <p:nvPr/>
        </p:nvSpPr>
        <p:spPr>
          <a:xfrm>
            <a:off x="939337" y="1954669"/>
            <a:ext cx="4304383" cy="253916"/>
          </a:xfrm>
          <a:prstGeom prst="rect">
            <a:avLst/>
          </a:prstGeom>
          <a:noFill/>
        </p:spPr>
        <p:txBody>
          <a:bodyPr wrap="none" rtlCol="0">
            <a:spAutoFit/>
          </a:bodyPr>
          <a:lstStyle/>
          <a:p>
            <a:r>
              <a:rPr lang="en-US" sz="1050" b="1"/>
              <a:t>Multiple realizations with variable spatial continuity and samples in a pad</a:t>
            </a:r>
          </a:p>
        </p:txBody>
      </p:sp>
      <p:sp>
        <p:nvSpPr>
          <p:cNvPr id="57" name="TextBox 56"/>
          <p:cNvSpPr txBox="1"/>
          <p:nvPr/>
        </p:nvSpPr>
        <p:spPr>
          <a:xfrm>
            <a:off x="9066543" y="4214550"/>
            <a:ext cx="2404826" cy="253916"/>
          </a:xfrm>
          <a:prstGeom prst="rect">
            <a:avLst/>
          </a:prstGeom>
          <a:noFill/>
        </p:spPr>
        <p:txBody>
          <a:bodyPr wrap="none" rtlCol="0">
            <a:spAutoFit/>
          </a:bodyPr>
          <a:lstStyle/>
          <a:p>
            <a:r>
              <a:rPr lang="en-US" sz="1050"/>
              <a:t>Value of information of the first sample. </a:t>
            </a:r>
          </a:p>
        </p:txBody>
      </p:sp>
      <p:pic>
        <p:nvPicPr>
          <p:cNvPr id="20" name="Picture 19"/>
          <p:cNvPicPr>
            <a:picLocks noChangeAspect="1"/>
          </p:cNvPicPr>
          <p:nvPr/>
        </p:nvPicPr>
        <p:blipFill>
          <a:blip r:embed="rId6"/>
          <a:stretch>
            <a:fillRect/>
          </a:stretch>
        </p:blipFill>
        <p:spPr>
          <a:xfrm>
            <a:off x="8766732" y="2200272"/>
            <a:ext cx="2963661" cy="2271972"/>
          </a:xfrm>
          <a:prstGeom prst="rect">
            <a:avLst/>
          </a:prstGeom>
        </p:spPr>
      </p:pic>
      <p:sp>
        <p:nvSpPr>
          <p:cNvPr id="58" name="TextBox 57"/>
          <p:cNvSpPr txBox="1"/>
          <p:nvPr/>
        </p:nvSpPr>
        <p:spPr>
          <a:xfrm>
            <a:off x="9077632" y="1949316"/>
            <a:ext cx="2465740" cy="253916"/>
          </a:xfrm>
          <a:prstGeom prst="rect">
            <a:avLst/>
          </a:prstGeom>
          <a:noFill/>
        </p:spPr>
        <p:txBody>
          <a:bodyPr wrap="none" rtlCol="0">
            <a:spAutoFit/>
          </a:bodyPr>
          <a:lstStyle/>
          <a:p>
            <a:r>
              <a:rPr lang="en-US" sz="1050" b="1"/>
              <a:t>Value of information of the first sample </a:t>
            </a:r>
          </a:p>
        </p:txBody>
      </p:sp>
      <p:sp>
        <p:nvSpPr>
          <p:cNvPr id="59" name="TextBox 58"/>
          <p:cNvSpPr txBox="1"/>
          <p:nvPr/>
        </p:nvSpPr>
        <p:spPr>
          <a:xfrm>
            <a:off x="6390058" y="1957440"/>
            <a:ext cx="1927131" cy="253916"/>
          </a:xfrm>
          <a:prstGeom prst="rect">
            <a:avLst/>
          </a:prstGeom>
          <a:noFill/>
        </p:spPr>
        <p:txBody>
          <a:bodyPr wrap="none" rtlCol="0">
            <a:spAutoFit/>
          </a:bodyPr>
          <a:lstStyle/>
          <a:p>
            <a:r>
              <a:rPr lang="en-US" sz="1050" b="1"/>
              <a:t>Variability within sampling pad</a:t>
            </a:r>
          </a:p>
        </p:txBody>
      </p:sp>
      <p:sp>
        <p:nvSpPr>
          <p:cNvPr id="60" name="TextBox 59"/>
          <p:cNvSpPr txBox="1"/>
          <p:nvPr/>
        </p:nvSpPr>
        <p:spPr>
          <a:xfrm>
            <a:off x="6382240" y="3976906"/>
            <a:ext cx="2116285" cy="253916"/>
          </a:xfrm>
          <a:prstGeom prst="rect">
            <a:avLst/>
          </a:prstGeom>
          <a:noFill/>
        </p:spPr>
        <p:txBody>
          <a:bodyPr wrap="none" rtlCol="0">
            <a:spAutoFit/>
          </a:bodyPr>
          <a:lstStyle/>
          <a:p>
            <a:r>
              <a:rPr lang="en-US" sz="1050" b="1"/>
              <a:t>Variability between sampling pads</a:t>
            </a:r>
          </a:p>
        </p:txBody>
      </p:sp>
      <p:sp>
        <p:nvSpPr>
          <p:cNvPr id="25" name="TextBox 24"/>
          <p:cNvSpPr txBox="1"/>
          <p:nvPr/>
        </p:nvSpPr>
        <p:spPr>
          <a:xfrm>
            <a:off x="340364" y="5881256"/>
            <a:ext cx="9687588" cy="307777"/>
          </a:xfrm>
          <a:prstGeom prst="rect">
            <a:avLst/>
          </a:prstGeom>
          <a:noFill/>
        </p:spPr>
        <p:txBody>
          <a:bodyPr wrap="none" rtlCol="0">
            <a:spAutoFit/>
          </a:bodyPr>
          <a:lstStyle/>
          <a:p>
            <a:r>
              <a:rPr lang="en-US" sz="1400"/>
              <a:t>The workflow that: (1) builds synthetic models, (2) calculates conditional statistics, (3) plots results and (4) saves results to .csv file. </a:t>
            </a:r>
          </a:p>
        </p:txBody>
      </p:sp>
      <p:sp>
        <p:nvSpPr>
          <p:cNvPr id="26" name="Rectangle 25"/>
          <p:cNvSpPr/>
          <p:nvPr/>
        </p:nvSpPr>
        <p:spPr>
          <a:xfrm>
            <a:off x="216124" y="6211427"/>
            <a:ext cx="11855633" cy="523220"/>
          </a:xfrm>
          <a:prstGeom prst="rect">
            <a:avLst/>
          </a:prstGeom>
        </p:spPr>
        <p:txBody>
          <a:bodyPr wrap="square">
            <a:spAutoFit/>
          </a:bodyPr>
          <a:lstStyle/>
          <a:p>
            <a:pPr marR="0" lvl="0">
              <a:spcBef>
                <a:spcPts val="0"/>
              </a:spcBef>
              <a:spcAft>
                <a:spcPts val="0"/>
              </a:spcAft>
            </a:pPr>
            <a:r>
              <a:rPr lang="en-US" sz="1400" dirty="0">
                <a:latin typeface="Times New Roman" panose="02020603050405020304" pitchFamily="18" charset="0"/>
                <a:ea typeface="Times New Roman" panose="02020603050405020304" pitchFamily="18" charset="0"/>
              </a:rPr>
              <a:t>Workflow from the paper ‘Pyrcz, M., in press, Geostatistical Workflows for Modeling Uncertainty in Unconventional Reservoirs, Bulletin for Canadian Society of Petroleum Geologists’ submitted on November 28, 2018.  Workflow is published to support reproducible research.  I welcome review.</a:t>
            </a:r>
          </a:p>
        </p:txBody>
      </p:sp>
    </p:spTree>
    <p:extLst>
      <p:ext uri="{BB962C8B-B14F-4D97-AF65-F5344CB8AC3E}">
        <p14:creationId xmlns:p14="http://schemas.microsoft.com/office/powerpoint/2010/main" val="162247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TotalTime>
  <Words>245</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28</cp:revision>
  <dcterms:created xsi:type="dcterms:W3CDTF">2018-01-18T03:24:02Z</dcterms:created>
  <dcterms:modified xsi:type="dcterms:W3CDTF">2019-04-18T14:01:13Z</dcterms:modified>
</cp:coreProperties>
</file>