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77" r:id="rId2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0000"/>
    <a:srgbClr val="042A9F"/>
    <a:srgbClr val="008F00"/>
    <a:srgbClr val="A2C1FE"/>
    <a:srgbClr val="3365FB"/>
    <a:srgbClr val="00AE00"/>
    <a:srgbClr val="B76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7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E603BA1-E649-4B7C-8EB7-C24BE4DA7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 b="0"/>
              <a:t>Page </a:t>
            </a:r>
            <a:fld id="{8970FE48-6C48-4239-945B-59D382D345CB}" type="slidenum">
              <a:rPr lang="en-US" altLang="en-US" sz="1200" b="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9716563-B8A6-4D18-B6CF-2282C9D32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 b="0"/>
              <a:t>Page </a:t>
            </a:r>
            <a:fld id="{162B6DC5-F9F0-40B5-BD4C-8443304FAE8C}" type="slidenum">
              <a:rPr lang="en-US" altLang="en-US" sz="1200" b="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 b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97546D2-04B9-4844-A353-33BEAF6C8C6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427B168-AD59-4707-AD9E-F64D8B160DF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72DAC2E7-49B1-41B4-95A9-32F737EA88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4D09F800-1BD5-43B6-B52D-0FBAB123E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2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522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171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609600"/>
            <a:ext cx="17907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609600"/>
            <a:ext cx="52197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232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/>
            </a:lvl2pPr>
            <a:lvl4pPr>
              <a:defRPr sz="16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323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063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043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114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156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42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598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056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634E944-860B-4D80-9EDF-C030D1296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6096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09411B0-BB39-42AA-B34D-EECFA19B47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E9E2156-BCE5-4CC5-A1B4-197897596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-10142"/>
            <a:ext cx="8458200" cy="11430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ea typeface="+mj-ea"/>
                <a:cs typeface="+mj-cs"/>
              </a:rPr>
              <a:t>How </a:t>
            </a:r>
            <a:r>
              <a:rPr lang="en-US" sz="2800" dirty="0" smtClean="0">
                <a:solidFill>
                  <a:schemeClr val="tx1"/>
                </a:solidFill>
                <a:ea typeface="+mj-ea"/>
                <a:cs typeface="+mj-cs"/>
              </a:rPr>
              <a:t>is Spatial </a:t>
            </a:r>
            <a:r>
              <a:rPr lang="en-US" sz="2800" dirty="0">
                <a:solidFill>
                  <a:schemeClr val="tx1"/>
                </a:solidFill>
                <a:ea typeface="+mj-ea"/>
                <a:cs typeface="+mj-cs"/>
              </a:rPr>
              <a:t>Uncertainty </a:t>
            </a:r>
            <a:r>
              <a:rPr lang="en-US" sz="2800" dirty="0" smtClean="0">
                <a:solidFill>
                  <a:schemeClr val="tx1"/>
                </a:solidFill>
                <a:ea typeface="+mj-ea"/>
                <a:cs typeface="+mj-cs"/>
              </a:rPr>
              <a:t>Represented?</a:t>
            </a:r>
            <a:br>
              <a:rPr lang="en-US" sz="2800" dirty="0" smtClean="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en-US" sz="1600" dirty="0" smtClean="0">
                <a:solidFill>
                  <a:schemeClr val="tx1"/>
                </a:solidFill>
                <a:ea typeface="+mj-ea"/>
                <a:cs typeface="+mj-cs"/>
              </a:rPr>
              <a:t>Michael Pyrcz (Univ. of Texas at Austin, @GeostatsGuy)</a:t>
            </a:r>
            <a:endParaRPr lang="en-US" sz="16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DC5EC2-8214-4474-A21A-C1C22DC31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88" y="1101082"/>
            <a:ext cx="8793896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en-US" sz="1600" kern="0" dirty="0" smtClean="0"/>
              <a:t>Uncertainty is represented by distribution variance, and variance </a:t>
            </a:r>
            <a:r>
              <a:rPr lang="en-US" altLang="en-US" sz="1600" kern="0" dirty="0"/>
              <a:t>is partitioned spatially with </a:t>
            </a:r>
            <a:r>
              <a:rPr lang="en-US" altLang="en-US" sz="1600" kern="0" dirty="0" smtClean="0"/>
              <a:t>nested variogram structures.</a:t>
            </a:r>
            <a:endParaRPr lang="en-US" altLang="en-US" sz="1600" kern="0" dirty="0"/>
          </a:p>
          <a:p>
            <a:pPr marL="457200" indent="-457200"/>
            <a:endParaRPr lang="en-US" altLang="en-US" sz="2000" kern="0" dirty="0"/>
          </a:p>
          <a:p>
            <a:pPr marL="457200" indent="-457200"/>
            <a:endParaRPr lang="en-US" altLang="en-US" sz="2000" kern="0" dirty="0"/>
          </a:p>
          <a:p>
            <a:pPr marL="0" indent="0">
              <a:buNone/>
            </a:pPr>
            <a:endParaRPr lang="en-US" altLang="en-US" sz="2000" kern="0" dirty="0"/>
          </a:p>
          <a:p>
            <a:pPr marL="457200" indent="-457200"/>
            <a:endParaRPr lang="en-US" altLang="en-US" sz="20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89A332-5774-443D-BE8E-D9408836C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718"/>
          <a:stretch/>
        </p:blipFill>
        <p:spPr>
          <a:xfrm>
            <a:off x="3276600" y="4426162"/>
            <a:ext cx="5359153" cy="19925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4829FC-EFFF-40DF-A6DA-6EDFAA57C624}"/>
                  </a:ext>
                </a:extLst>
              </p:cNvPr>
              <p:cNvSpPr txBox="1"/>
              <p:nvPr/>
            </p:nvSpPr>
            <p:spPr>
              <a:xfrm>
                <a:off x="5376206" y="2091137"/>
                <a:ext cx="4520953" cy="518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type m:val="skw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dirty="0" smtClean="0"/>
                  <a:t> </a:t>
                </a:r>
                <a:endParaRPr lang="en-US" sz="1600" b="0" dirty="0" smtClean="0"/>
              </a:p>
              <a:p>
                <a:r>
                  <a:rPr lang="en-US" sz="1400" b="0" dirty="0" smtClean="0"/>
                  <a:t>given</a:t>
                </a:r>
                <a:r>
                  <a:rPr lang="en-US" sz="1400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b="0" dirty="0" smtClean="0"/>
                  <a:t> = </a:t>
                </a:r>
                <a:r>
                  <a:rPr lang="en-US" sz="1400" b="0" dirty="0" smtClean="0"/>
                  <a:t>1.0 </a:t>
                </a:r>
                <a:endParaRPr lang="en-US" sz="1400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4829FC-EFFF-40DF-A6DA-6EDFAA57C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206" y="2091137"/>
                <a:ext cx="4520953" cy="518219"/>
              </a:xfrm>
              <a:prstGeom prst="rect">
                <a:avLst/>
              </a:prstGeom>
              <a:blipFill>
                <a:blip r:embed="rId4"/>
                <a:stretch>
                  <a:fillRect l="-2426" t="-96471" b="-10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3518407" y="2102785"/>
            <a:ext cx="1841086" cy="625759"/>
            <a:chOff x="3433225" y="2044066"/>
            <a:chExt cx="1841086" cy="6257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5F8AE4-82F4-4C8E-B387-4D181896DC58}"/>
                </a:ext>
              </a:extLst>
            </p:cNvPr>
            <p:cNvSpPr/>
            <p:nvPr/>
          </p:nvSpPr>
          <p:spPr bwMode="auto">
            <a:xfrm>
              <a:off x="4715418" y="2270906"/>
              <a:ext cx="228600" cy="275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48FDC1-F723-4C39-8771-354625D9B506}"/>
                </a:ext>
              </a:extLst>
            </p:cNvPr>
            <p:cNvSpPr txBox="1"/>
            <p:nvPr/>
          </p:nvSpPr>
          <p:spPr>
            <a:xfrm>
              <a:off x="4451650" y="2044066"/>
              <a:ext cx="8226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/>
                <a:t>Unknown</a:t>
              </a:r>
              <a:endParaRPr lang="en-US" sz="1200" b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DF0BC18-8526-44DF-A6CA-3572BFC7588E}"/>
                </a:ext>
              </a:extLst>
            </p:cNvPr>
            <p:cNvSpPr/>
            <p:nvPr/>
          </p:nvSpPr>
          <p:spPr bwMode="auto">
            <a:xfrm>
              <a:off x="3570045" y="2274005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B278E5-52EB-4EFD-ADE6-FB76B42CA31E}"/>
                </a:ext>
              </a:extLst>
            </p:cNvPr>
            <p:cNvSpPr txBox="1"/>
            <p:nvPr/>
          </p:nvSpPr>
          <p:spPr>
            <a:xfrm>
              <a:off x="3433225" y="2051433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/>
                <a:t>Data</a:t>
              </a:r>
              <a:endParaRPr lang="en-US" sz="1200" b="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65C8E27-CD2D-4364-AD4F-2CC9E5EDC420}"/>
                </a:ext>
              </a:extLst>
            </p:cNvPr>
            <p:cNvCxnSpPr/>
            <p:nvPr/>
          </p:nvCxnSpPr>
          <p:spPr bwMode="auto">
            <a:xfrm>
              <a:off x="3837760" y="2388305"/>
              <a:ext cx="859685" cy="1633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B2BD2A7-591A-487F-AF62-A809B0E68F95}"/>
                    </a:ext>
                  </a:extLst>
                </p:cNvPr>
                <p:cNvSpPr/>
                <p:nvPr/>
              </p:nvSpPr>
              <p:spPr>
                <a:xfrm>
                  <a:off x="3953418" y="2331271"/>
                  <a:ext cx="65024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B2BD2A7-591A-487F-AF62-A809B0E68F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418" y="2331271"/>
                  <a:ext cx="650243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5C60B5E7-E1A6-4659-A8D5-0E3C9AB21ADA}"/>
              </a:ext>
            </a:extLst>
          </p:cNvPr>
          <p:cNvSpPr txBox="1"/>
          <p:nvPr/>
        </p:nvSpPr>
        <p:spPr>
          <a:xfrm>
            <a:off x="418636" y="2858628"/>
            <a:ext cx="832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Additive nested </a:t>
            </a:r>
            <a:r>
              <a:rPr lang="en-US" dirty="0"/>
              <a:t>structures each </a:t>
            </a:r>
            <a:r>
              <a:rPr lang="en-US" dirty="0" smtClean="0"/>
              <a:t>describe spatial </a:t>
            </a:r>
            <a:r>
              <a:rPr lang="en-US" dirty="0"/>
              <a:t>uncertainty components. 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8FCB374-30FE-42C6-91EB-87B675400275}"/>
              </a:ext>
            </a:extLst>
          </p:cNvPr>
          <p:cNvSpPr/>
          <p:nvPr/>
        </p:nvSpPr>
        <p:spPr>
          <a:xfrm>
            <a:off x="533400" y="3593067"/>
            <a:ext cx="5409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0" i="1" dirty="0"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1600" b="0" i="1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en-US" sz="1600" b="0" i="1" baseline="30000" dirty="0">
                <a:cs typeface="Times New Roman" panose="02020603050405020304" pitchFamily="18" charset="0"/>
              </a:rPr>
              <a:t>2</a:t>
            </a:r>
            <a:r>
              <a:rPr lang="en-US" altLang="en-US" sz="1600" b="0" i="1" dirty="0">
                <a:cs typeface="Times New Roman" panose="02020603050405020304" pitchFamily="18" charset="0"/>
              </a:rPr>
              <a:t> </a:t>
            </a:r>
            <a:r>
              <a:rPr lang="en-US" altLang="en-US" sz="1600" b="0" i="1" dirty="0" smtClean="0">
                <a:cs typeface="Times New Roman" panose="02020603050405020304" pitchFamily="18" charset="0"/>
              </a:rPr>
              <a:t>   = </a:t>
            </a:r>
            <a:r>
              <a:rPr lang="en-US" altLang="en-US" sz="1600" b="0" i="1" dirty="0"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1600" b="0" i="1" baseline="30000" dirty="0">
                <a:cs typeface="Times New Roman" panose="02020603050405020304" pitchFamily="18" charset="0"/>
              </a:rPr>
              <a:t>2</a:t>
            </a:r>
            <a:r>
              <a:rPr lang="en-US" altLang="en-US" sz="1600" b="0" i="1" baseline="-25000" dirty="0">
                <a:cs typeface="Times New Roman" panose="02020603050405020304" pitchFamily="18" charset="0"/>
              </a:rPr>
              <a:t>nugget</a:t>
            </a:r>
            <a:r>
              <a:rPr lang="en-US" altLang="en-US" sz="1600" b="0" i="1" dirty="0">
                <a:cs typeface="Times New Roman" panose="02020603050405020304" pitchFamily="18" charset="0"/>
              </a:rPr>
              <a:t> </a:t>
            </a:r>
            <a:r>
              <a:rPr lang="en-US" altLang="en-US" sz="1600" b="0" i="1" dirty="0" smtClean="0">
                <a:cs typeface="Times New Roman" panose="02020603050405020304" pitchFamily="18" charset="0"/>
              </a:rPr>
              <a:t>    + </a:t>
            </a:r>
            <a:r>
              <a:rPr lang="en-US" altLang="en-US" sz="1600" b="0" i="1" dirty="0"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1600" b="0" i="1" baseline="30000" dirty="0" smtClean="0">
                <a:cs typeface="Times New Roman" panose="02020603050405020304" pitchFamily="18" charset="0"/>
              </a:rPr>
              <a:t>2</a:t>
            </a:r>
            <a:r>
              <a:rPr lang="en-US" altLang="en-US" sz="1600" b="0" i="1" baseline="-25000" dirty="0" smtClean="0">
                <a:cs typeface="Times New Roman" panose="02020603050405020304" pitchFamily="18" charset="0"/>
              </a:rPr>
              <a:t>medium range </a:t>
            </a:r>
            <a:r>
              <a:rPr lang="en-US" altLang="en-US" sz="1600" b="0" i="1" dirty="0" smtClean="0">
                <a:cs typeface="Times New Roman" panose="02020603050405020304" pitchFamily="18" charset="0"/>
              </a:rPr>
              <a:t>    + </a:t>
            </a:r>
            <a:r>
              <a:rPr lang="en-US" altLang="en-US" sz="1600" b="0" i="1" dirty="0"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1600" b="0" i="1" baseline="30000" dirty="0" smtClean="0">
                <a:cs typeface="Times New Roman" panose="02020603050405020304" pitchFamily="18" charset="0"/>
              </a:rPr>
              <a:t>2</a:t>
            </a:r>
            <a:r>
              <a:rPr lang="en-US" altLang="en-US" sz="1600" b="0" i="1" baseline="-25000" dirty="0" smtClean="0">
                <a:cs typeface="Times New Roman" panose="02020603050405020304" pitchFamily="18" charset="0"/>
              </a:rPr>
              <a:t>long range</a:t>
            </a:r>
            <a:r>
              <a:rPr lang="en-US" altLang="en-US" sz="1600" b="0" i="1" dirty="0" smtClean="0">
                <a:cs typeface="Times New Roman" panose="02020603050405020304" pitchFamily="18" charset="0"/>
              </a:rPr>
              <a:t> </a:t>
            </a:r>
            <a:endParaRPr lang="en-US" sz="1600" b="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4E1B598-5C78-4373-88D8-6D11409E9839}"/>
              </a:ext>
            </a:extLst>
          </p:cNvPr>
          <p:cNvSpPr txBox="1"/>
          <p:nvPr/>
        </p:nvSpPr>
        <p:spPr>
          <a:xfrm>
            <a:off x="4648200" y="5809130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nugget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8F9E180-E658-4B35-AA4B-93767CA69224}"/>
              </a:ext>
            </a:extLst>
          </p:cNvPr>
          <p:cNvSpPr txBox="1"/>
          <p:nvPr/>
        </p:nvSpPr>
        <p:spPr>
          <a:xfrm>
            <a:off x="4648200" y="5461140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</a:t>
            </a:r>
            <a:r>
              <a:rPr lang="en-US" sz="1100" dirty="0" smtClean="0"/>
              <a:t>edium range</a:t>
            </a:r>
            <a:endParaRPr lang="en-US" sz="11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CFD58AB-6B69-4E0F-B2D5-26BE2916E2FA}"/>
              </a:ext>
            </a:extLst>
          </p:cNvPr>
          <p:cNvSpPr txBox="1"/>
          <p:nvPr/>
        </p:nvSpPr>
        <p:spPr>
          <a:xfrm>
            <a:off x="4648200" y="5199530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long range</a:t>
            </a:r>
            <a:endParaRPr lang="en-US" sz="11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80119B3-33F9-4FFE-8816-DE3361C122B9}"/>
              </a:ext>
            </a:extLst>
          </p:cNvPr>
          <p:cNvSpPr txBox="1"/>
          <p:nvPr/>
        </p:nvSpPr>
        <p:spPr>
          <a:xfrm>
            <a:off x="7086600" y="5809130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nugget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EBB2E1B-BD3E-4E8D-BFF0-4469E027708A}"/>
              </a:ext>
            </a:extLst>
          </p:cNvPr>
          <p:cNvSpPr txBox="1"/>
          <p:nvPr/>
        </p:nvSpPr>
        <p:spPr>
          <a:xfrm>
            <a:off x="7086600" y="5547520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medium range</a:t>
            </a:r>
            <a:endParaRPr lang="en-US" sz="11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CE0DCE3-5E5C-4206-B731-E9BE02A8E850}"/>
              </a:ext>
            </a:extLst>
          </p:cNvPr>
          <p:cNvSpPr txBox="1"/>
          <p:nvPr/>
        </p:nvSpPr>
        <p:spPr>
          <a:xfrm>
            <a:off x="7086600" y="5318920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long range</a:t>
            </a:r>
            <a:endParaRPr 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454593" y="1981200"/>
            <a:ext cx="32030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Local estimation variance is a function of spatial continuity.  E.g. for 1 data the kriging estimation variance simplifies to            </a:t>
            </a:r>
            <a:r>
              <a:rPr lang="en-US" sz="1200" dirty="0" smtClean="0"/>
              <a:t>! 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33400" y="3227959"/>
                <a:ext cx="532441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</m:d>
                  </m:oMath>
                </a14:m>
                <a:r>
                  <a:rPr lang="en-US" altLang="en-US" sz="1600" b="0" i="1" baseline="-25000" dirty="0">
                    <a:cs typeface="Times New Roman" panose="02020603050405020304" pitchFamily="18" charset="0"/>
                  </a:rPr>
                  <a:t>nugget</a:t>
                </a:r>
                <a:r>
                  <a:rPr lang="en-US" sz="1600" b="0" dirty="0" smtClean="0"/>
                  <a:t> +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</m:d>
                  </m:oMath>
                </a14:m>
                <a:r>
                  <a:rPr lang="en-US" altLang="en-US" sz="1600" b="0" i="1" baseline="-25000" dirty="0" smtClean="0">
                    <a:cs typeface="Times New Roman" panose="02020603050405020304" pitchFamily="18" charset="0"/>
                  </a:rPr>
                  <a:t>medium range</a:t>
                </a:r>
                <a:r>
                  <a:rPr lang="en-US" sz="1600" b="0" dirty="0" smtClean="0"/>
                  <a:t> </a:t>
                </a:r>
                <a:r>
                  <a:rPr lang="en-US" sz="1600" b="0" dirty="0" smtClean="0"/>
                  <a:t>+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</m:d>
                  </m:oMath>
                </a14:m>
                <a:r>
                  <a:rPr lang="en-US" altLang="en-US" sz="1600" b="0" i="1" baseline="-25000" dirty="0" smtClean="0">
                    <a:cs typeface="Times New Roman" panose="02020603050405020304" pitchFamily="18" charset="0"/>
                  </a:rPr>
                  <a:t>long range</a:t>
                </a:r>
                <a:endParaRPr lang="en-US" sz="1600" b="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227959"/>
                <a:ext cx="5324410" cy="338554"/>
              </a:xfrm>
              <a:prstGeom prst="rect">
                <a:avLst/>
              </a:prstGeom>
              <a:blipFill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B2BD2A7-591A-487F-AF62-A809B0E68F95}"/>
                  </a:ext>
                </a:extLst>
              </p:cNvPr>
              <p:cNvSpPr/>
              <p:nvPr/>
            </p:nvSpPr>
            <p:spPr>
              <a:xfrm>
                <a:off x="2658018" y="2273491"/>
                <a:ext cx="2990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dirty="0"/>
                  <a:t> </a:t>
                </a: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B2BD2A7-591A-487F-AF62-A809B0E68F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018" y="2273491"/>
                <a:ext cx="299051" cy="338554"/>
              </a:xfrm>
              <a:prstGeom prst="rect">
                <a:avLst/>
              </a:prstGeom>
              <a:blipFill>
                <a:blip r:embed="rId7"/>
                <a:stretch>
                  <a:fillRect r="-97959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 bwMode="auto">
          <a:xfrm>
            <a:off x="76200" y="19050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8150" y="1658600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Linking spatial continuity to local estimation variance: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457200" y="1677650"/>
            <a:ext cx="8330953" cy="10655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86400" y="3200400"/>
            <a:ext cx="34331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Nested variogram is formulated as the addition of distinct spatial structures; therefore, </a:t>
            </a:r>
          </a:p>
          <a:p>
            <a:endParaRPr lang="en-US" sz="1100" dirty="0"/>
          </a:p>
          <a:p>
            <a:r>
              <a:rPr lang="en-US" sz="1100" dirty="0" smtClean="0"/>
              <a:t>each structure describes a component of the variance, in other words, spatial uncertainty.</a:t>
            </a:r>
            <a:endParaRPr lang="en-US" sz="110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457200" y="2846960"/>
            <a:ext cx="8330953" cy="1371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22750" y="4370960"/>
            <a:ext cx="256352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Haynesville Shale Initial Production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6408633" y="4371058"/>
            <a:ext cx="228139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Barnett Shale Initial Production</a:t>
            </a:r>
            <a:endParaRPr 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60B5E7-E1A6-4659-A8D5-0E3C9AB21ADA}"/>
              </a:ext>
            </a:extLst>
          </p:cNvPr>
          <p:cNvSpPr txBox="1"/>
          <p:nvPr/>
        </p:nvSpPr>
        <p:spPr>
          <a:xfrm>
            <a:off x="435079" y="435506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45090" y="4664092"/>
            <a:ext cx="306773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Calculate and model a nested variogram model for Haynesville and Barnett Shale initial production rates.</a:t>
            </a:r>
          </a:p>
          <a:p>
            <a:endParaRPr lang="en-US" sz="1100" dirty="0"/>
          </a:p>
          <a:p>
            <a:r>
              <a:rPr lang="en-US" sz="1100" dirty="0" smtClean="0"/>
              <a:t>Calculate uncertainty (distribution variance) away from well locations and interpret impact of each spatial structure.</a:t>
            </a:r>
          </a:p>
          <a:p>
            <a:endParaRPr lang="en-US" sz="1100" dirty="0"/>
          </a:p>
          <a:p>
            <a:r>
              <a:rPr lang="en-US" sz="1100" dirty="0"/>
              <a:t>e</a:t>
            </a:r>
            <a:r>
              <a:rPr lang="en-US" sz="1100" dirty="0" smtClean="0"/>
              <a:t>.g. Haynesville at 3km form a well there is 78% variance, 51.2% from nugget, 48.8% from medium + long range structures.</a:t>
            </a:r>
            <a:endParaRPr lang="en-US" sz="1100" dirty="0"/>
          </a:p>
        </p:txBody>
      </p:sp>
      <p:cxnSp>
        <p:nvCxnSpPr>
          <p:cNvPr id="14337" name="Straight Arrow Connector 14336"/>
          <p:cNvCxnSpPr/>
          <p:nvPr/>
        </p:nvCxnSpPr>
        <p:spPr bwMode="auto">
          <a:xfrm flipV="1">
            <a:off x="4372584" y="5441684"/>
            <a:ext cx="0" cy="73737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/>
          <p:nvPr/>
        </p:nvCxnSpPr>
        <p:spPr bwMode="auto">
          <a:xfrm flipH="1">
            <a:off x="3642258" y="5444614"/>
            <a:ext cx="6711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341" name="TextBox 14340"/>
          <p:cNvSpPr txBox="1"/>
          <p:nvPr/>
        </p:nvSpPr>
        <p:spPr>
          <a:xfrm>
            <a:off x="4144118" y="615712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3km</a:t>
            </a:r>
            <a:endParaRPr lang="en-US" sz="1100" dirty="0"/>
          </a:p>
        </p:txBody>
      </p:sp>
      <p:sp>
        <p:nvSpPr>
          <p:cNvPr id="14342" name="TextBox 14341"/>
          <p:cNvSpPr txBox="1"/>
          <p:nvPr/>
        </p:nvSpPr>
        <p:spPr>
          <a:xfrm>
            <a:off x="3754880" y="6336969"/>
            <a:ext cx="4876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Data from Railroad Commission of Texas, results from Pyrcz et al. (2016).</a:t>
            </a:r>
            <a:endParaRPr lang="en-US" sz="1050" dirty="0"/>
          </a:p>
        </p:txBody>
      </p:sp>
      <p:sp>
        <p:nvSpPr>
          <p:cNvPr id="60" name="Rectangle 59"/>
          <p:cNvSpPr/>
          <p:nvPr/>
        </p:nvSpPr>
        <p:spPr bwMode="auto">
          <a:xfrm>
            <a:off x="457200" y="4343400"/>
            <a:ext cx="8330953" cy="2362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67006" y="53340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78%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59587124"/>
      </p:ext>
    </p:extLst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icrosoft Office 98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7986</TotalTime>
  <Pages>7</Pages>
  <Words>217</Words>
  <Application>Microsoft Office PowerPoint</Application>
  <PresentationFormat>Letter Paper (8.5x11 in)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PGothic</vt:lpstr>
      <vt:lpstr>MS PGothic</vt:lpstr>
      <vt:lpstr>Arial</vt:lpstr>
      <vt:lpstr>Cambria Math</vt:lpstr>
      <vt:lpstr>Symbol</vt:lpstr>
      <vt:lpstr>Times New Roman</vt:lpstr>
      <vt:lpstr>Microsoft Office 98</vt:lpstr>
      <vt:lpstr>How is Spatial Uncertainty Represented? Michael Pyrcz (Univ. of Texas at Austin, @GeostatsGuy)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Geostatistics            Lecture 1</dc:title>
  <dc:subject/>
  <dc:creator>iml</dc:creator>
  <cp:keywords/>
  <dc:description/>
  <cp:lastModifiedBy>Pyrcz, Michael</cp:lastModifiedBy>
  <cp:revision>122</cp:revision>
  <cp:lastPrinted>2000-01-19T16:18:49Z</cp:lastPrinted>
  <dcterms:created xsi:type="dcterms:W3CDTF">1998-02-20T08:56:31Z</dcterms:created>
  <dcterms:modified xsi:type="dcterms:W3CDTF">2017-11-14T18:04:12Z</dcterms:modified>
</cp:coreProperties>
</file>