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02" y="2431189"/>
            <a:ext cx="2664276" cy="272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3002" y="198593"/>
            <a:ext cx="10815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Uncertainty as a Function of Spatial Continuity and Number of Data </a:t>
            </a:r>
            <a:r>
              <a:rPr lang="en-US" sz="1900" dirty="0" smtClean="0"/>
              <a:t>for </a:t>
            </a:r>
            <a:r>
              <a:rPr lang="en-US" sz="1900" dirty="0" smtClean="0"/>
              <a:t>Geoscientists and Geo-engineers </a:t>
            </a:r>
          </a:p>
          <a:p>
            <a:pPr algn="ctr"/>
            <a:r>
              <a:rPr lang="en-US" sz="1600" dirty="0" smtClean="0"/>
              <a:t>Michael </a:t>
            </a:r>
            <a:r>
              <a:rPr lang="en-US" sz="1600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dirty="0" smtClean="0"/>
              <a:t>We can quantify the uncertainty response surface for an estimate over a volume of interest</a:t>
            </a:r>
            <a:r>
              <a:rPr lang="en-US" sz="1550" dirty="0" smtClean="0"/>
              <a:t>, e.g.</a:t>
            </a:r>
            <a:r>
              <a:rPr lang="en-US" sz="1550" dirty="0" smtClean="0"/>
              <a:t> what is the uncertainty in initial production of a well given a known, stationary</a:t>
            </a:r>
            <a:r>
              <a:rPr lang="en-US" sz="1550" dirty="0"/>
              <a:t>,</a:t>
            </a:r>
            <a:r>
              <a:rPr lang="en-US" sz="1550" dirty="0" smtClean="0"/>
              <a:t> global distribution and spatial continuity (see below)?  We can immediately observe: (1) the limitations of bootstrap-based uncertainty that ignores spatial continuity and (2) the trade-off between data density and spatial continuity, the same uncertainty for low data density with high spatial continuity (easy geology) and high data density with low spatial continuity (hard geology).</a:t>
            </a:r>
            <a:r>
              <a:rPr lang="en-US" sz="1550" dirty="0" smtClean="0"/>
              <a:t> 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43" name="Rectangle 42"/>
          <p:cNvSpPr/>
          <p:nvPr/>
        </p:nvSpPr>
        <p:spPr bwMode="auto">
          <a:xfrm>
            <a:off x="11977195" y="2313488"/>
            <a:ext cx="217579" cy="4499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2690" y="2036423"/>
            <a:ext cx="2427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Bootstrap Uncertainty Surface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0800" y="2039352"/>
            <a:ext cx="169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Experimental Setup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95034" y="2030881"/>
            <a:ext cx="2405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Uncertainty Response Surface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783192" y="2030880"/>
            <a:ext cx="21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Kriging Uncertainty </a:t>
            </a:r>
            <a:endParaRPr lang="en-US" sz="1400" b="1" dirty="0"/>
          </a:p>
        </p:txBody>
      </p:sp>
      <p:pic>
        <p:nvPicPr>
          <p:cNvPr id="37" name="Picture 36" descr="C:\RM_Projects\Shale_Gas\plot_explation_figure.jpg"/>
          <p:cNvPicPr/>
          <p:nvPr/>
        </p:nvPicPr>
        <p:blipFill rotWithShape="1">
          <a:blip r:embed="rId3" cstate="print"/>
          <a:srcRect b="14876"/>
          <a:stretch/>
        </p:blipFill>
        <p:spPr bwMode="auto">
          <a:xfrm>
            <a:off x="3206932" y="2356055"/>
            <a:ext cx="3155364" cy="2683703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6610795" y="2377087"/>
            <a:ext cx="2550900" cy="2662671"/>
            <a:chOff x="8415337" y="1788451"/>
            <a:chExt cx="5719763" cy="5970383"/>
          </a:xfrm>
        </p:grpSpPr>
        <p:pic>
          <p:nvPicPr>
            <p:cNvPr id="40" name="Picture 39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5"/>
            <a:stretch/>
          </p:blipFill>
          <p:spPr bwMode="auto">
            <a:xfrm>
              <a:off x="8415337" y="1909762"/>
              <a:ext cx="5719763" cy="584907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8591549" y="1910172"/>
              <a:ext cx="5461000" cy="5475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3110"/>
              <a:endParaRPr lang="en-US" sz="2600" dirty="0">
                <a:solidFill>
                  <a:prstClr val="white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591550" y="2317750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91550" y="2819400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852150" y="2187272"/>
              <a:ext cx="439544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53110"/>
              <a:r>
                <a:rPr lang="en-US" sz="1000" dirty="0">
                  <a:solidFill>
                    <a:srgbClr val="333333"/>
                  </a:solidFill>
                  <a:cs typeface="Arial"/>
                </a:rPr>
                <a:t>10%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02951" y="2684011"/>
              <a:ext cx="369012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53110"/>
              <a:r>
                <a:rPr lang="en-US" sz="1000" dirty="0">
                  <a:solidFill>
                    <a:srgbClr val="333333"/>
                  </a:solidFill>
                  <a:cs typeface="Arial"/>
                </a:rPr>
                <a:t>5%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8591550" y="2120900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864850" y="1940442"/>
              <a:ext cx="439544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53110"/>
              <a:r>
                <a:rPr lang="en-US" sz="1000" dirty="0">
                  <a:solidFill>
                    <a:srgbClr val="333333"/>
                  </a:solidFill>
                  <a:cs typeface="Arial"/>
                </a:rPr>
                <a:t>20%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8597900" y="2019300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591550" y="1974850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864850" y="1788451"/>
              <a:ext cx="439544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53110"/>
              <a:r>
                <a:rPr lang="en-US" sz="1000" dirty="0">
                  <a:solidFill>
                    <a:srgbClr val="333333"/>
                  </a:solidFill>
                  <a:cs typeface="Arial"/>
                </a:rPr>
                <a:t>40%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597900" y="4460479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909301" y="4354923"/>
              <a:ext cx="369012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53110"/>
              <a:r>
                <a:rPr lang="en-US" sz="1000" dirty="0">
                  <a:solidFill>
                    <a:srgbClr val="333333"/>
                  </a:solidFill>
                  <a:cs typeface="Arial"/>
                </a:rPr>
                <a:t>2%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8591550" y="7038579"/>
              <a:ext cx="546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902951" y="6914383"/>
              <a:ext cx="369012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53110"/>
              <a:r>
                <a:rPr lang="en-US" sz="1000" dirty="0">
                  <a:solidFill>
                    <a:srgbClr val="333333"/>
                  </a:solidFill>
                  <a:cs typeface="Arial"/>
                </a:rPr>
                <a:t>1%</a:t>
              </a:r>
            </a:p>
          </p:txBody>
        </p:sp>
      </p:grpSp>
      <p:pic>
        <p:nvPicPr>
          <p:cNvPr id="60" name="Picture 5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"/>
          <a:stretch/>
        </p:blipFill>
        <p:spPr bwMode="auto">
          <a:xfrm>
            <a:off x="9509973" y="2431189"/>
            <a:ext cx="2556458" cy="26142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263" y="5110095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Experiment setup and assumptions.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395812" y="5095271"/>
            <a:ext cx="2803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Specification for the uncertainty response surface.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56610" y="5110094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Response surface for bootstrap-based uncertainty.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775745" y="5094501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Response surface for global kriging.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183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50</cp:revision>
  <dcterms:created xsi:type="dcterms:W3CDTF">2017-10-07T03:12:22Z</dcterms:created>
  <dcterms:modified xsi:type="dcterms:W3CDTF">2018-08-09T16:12:37Z</dcterms:modified>
</cp:coreProperties>
</file>