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4E0E4C-884D-4B0E-89A0-BD3CE93252A3}" v="3" dt="2018-06-08T15:27:02.4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808" autoAdjust="0"/>
    <p:restoredTop sz="94660"/>
  </p:normalViewPr>
  <p:slideViewPr>
    <p:cSldViewPr snapToGrid="0">
      <p:cViewPr varScale="1">
        <p:scale>
          <a:sx n="115" d="100"/>
          <a:sy n="115" d="100"/>
        </p:scale>
        <p:origin x="1176"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yrcz" userId="0efd8a38-3f8e-46fd-9886-7800c0196e80" providerId="ADAL" clId="{C3ADB887-2512-4A62-890C-220B6927EBCF}"/>
    <pc:docChg chg="custSel modSld">
      <pc:chgData name="Michael Pyrcz" userId="0efd8a38-3f8e-46fd-9886-7800c0196e80" providerId="ADAL" clId="{C3ADB887-2512-4A62-890C-220B6927EBCF}" dt="2018-04-01T19:15:46.446" v="964" actId="1037"/>
      <pc:docMkLst>
        <pc:docMk/>
      </pc:docMkLst>
      <pc:sldChg chg="addSp delSp modSp">
        <pc:chgData name="Michael Pyrcz" userId="0efd8a38-3f8e-46fd-9886-7800c0196e80" providerId="ADAL" clId="{C3ADB887-2512-4A62-890C-220B6927EBCF}" dt="2018-04-01T19:15:46.446" v="964" actId="1037"/>
        <pc:sldMkLst>
          <pc:docMk/>
          <pc:sldMk cId="663118839" sldId="256"/>
        </pc:sldMkLst>
        <pc:spChg chg="mod">
          <ac:chgData name="Michael Pyrcz" userId="0efd8a38-3f8e-46fd-9886-7800c0196e80" providerId="ADAL" clId="{C3ADB887-2512-4A62-890C-220B6927EBCF}" dt="2018-04-01T19:02:29.510" v="764" actId="20577"/>
          <ac:spMkLst>
            <pc:docMk/>
            <pc:sldMk cId="663118839" sldId="256"/>
            <ac:spMk id="2" creationId="{00000000-0000-0000-0000-000000000000}"/>
          </ac:spMkLst>
        </pc:spChg>
        <pc:spChg chg="mod">
          <ac:chgData name="Michael Pyrcz" userId="0efd8a38-3f8e-46fd-9886-7800c0196e80" providerId="ADAL" clId="{C3ADB887-2512-4A62-890C-220B6927EBCF}" dt="2018-04-01T19:03:28.144" v="783" actId="20577"/>
          <ac:spMkLst>
            <pc:docMk/>
            <pc:sldMk cId="663118839" sldId="256"/>
            <ac:spMk id="3" creationId="{00000000-0000-0000-0000-000000000000}"/>
          </ac:spMkLst>
        </pc:spChg>
        <pc:spChg chg="mod">
          <ac:chgData name="Michael Pyrcz" userId="0efd8a38-3f8e-46fd-9886-7800c0196e80" providerId="ADAL" clId="{C3ADB887-2512-4A62-890C-220B6927EBCF}" dt="2018-04-01T19:15:30.908" v="957" actId="1037"/>
          <ac:spMkLst>
            <pc:docMk/>
            <pc:sldMk cId="663118839" sldId="256"/>
            <ac:spMk id="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6"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58"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5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6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61"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7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75"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7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77" creationId="{00000000-0000-0000-0000-000000000000}"/>
          </ac:spMkLst>
        </pc:spChg>
        <pc:spChg chg="add mod">
          <ac:chgData name="Michael Pyrcz" userId="0efd8a38-3f8e-46fd-9886-7800c0196e80" providerId="ADAL" clId="{C3ADB887-2512-4A62-890C-220B6927EBCF}" dt="2018-04-01T19:15:46.446" v="964" actId="1037"/>
          <ac:spMkLst>
            <pc:docMk/>
            <pc:sldMk cId="663118839" sldId="256"/>
            <ac:spMk id="78" creationId="{5B7D9B50-8282-46AC-BE26-2408D87F5896}"/>
          </ac:spMkLst>
        </pc:spChg>
        <pc:spChg chg="del mod">
          <ac:chgData name="Michael Pyrcz" userId="0efd8a38-3f8e-46fd-9886-7800c0196e80" providerId="ADAL" clId="{C3ADB887-2512-4A62-890C-220B6927EBCF}" dt="2018-04-01T18:56:53.288" v="724" actId="478"/>
          <ac:spMkLst>
            <pc:docMk/>
            <pc:sldMk cId="663118839" sldId="256"/>
            <ac:spMk id="8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8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88" creationId="{00000000-0000-0000-0000-000000000000}"/>
          </ac:spMkLst>
        </pc:spChg>
        <pc:spChg chg="del">
          <ac:chgData name="Michael Pyrcz" userId="0efd8a38-3f8e-46fd-9886-7800c0196e80" providerId="ADAL" clId="{C3ADB887-2512-4A62-890C-220B6927EBCF}" dt="2018-04-01T18:56:51.557" v="723" actId="478"/>
          <ac:spMkLst>
            <pc:docMk/>
            <pc:sldMk cId="663118839" sldId="256"/>
            <ac:spMk id="104" creationId="{00000000-0000-0000-0000-000000000000}"/>
          </ac:spMkLst>
        </pc:spChg>
        <pc:spChg chg="del mod">
          <ac:chgData name="Michael Pyrcz" userId="0efd8a38-3f8e-46fd-9886-7800c0196e80" providerId="ADAL" clId="{C3ADB887-2512-4A62-890C-220B6927EBCF}" dt="2018-04-01T19:04:31.046" v="836" actId="478"/>
          <ac:spMkLst>
            <pc:docMk/>
            <pc:sldMk cId="663118839" sldId="256"/>
            <ac:spMk id="10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09" creationId="{00000000-0000-0000-0000-000000000000}"/>
          </ac:spMkLst>
        </pc:spChg>
        <pc:spChg chg="mod">
          <ac:chgData name="Michael Pyrcz" userId="0efd8a38-3f8e-46fd-9886-7800c0196e80" providerId="ADAL" clId="{C3ADB887-2512-4A62-890C-220B6927EBCF}" dt="2018-04-01T19:15:08.531" v="885" actId="1076"/>
          <ac:spMkLst>
            <pc:docMk/>
            <pc:sldMk cId="663118839" sldId="256"/>
            <ac:spMk id="113"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115" creationId="{00000000-0000-0000-0000-000000000000}"/>
          </ac:spMkLst>
        </pc:spChg>
        <pc:grpChg chg="del">
          <ac:chgData name="Michael Pyrcz" userId="0efd8a38-3f8e-46fd-9886-7800c0196e80" providerId="ADAL" clId="{C3ADB887-2512-4A62-890C-220B6927EBCF}" dt="2018-04-01T18:56:49.846" v="722" actId="478"/>
          <ac:grpSpMkLst>
            <pc:docMk/>
            <pc:sldMk cId="663118839" sldId="256"/>
            <ac:grpSpMk id="4" creationId="{00000000-0000-0000-0000-000000000000}"/>
          </ac:grpSpMkLst>
        </pc:grpChg>
        <pc:picChg chg="add mod">
          <ac:chgData name="Michael Pyrcz" userId="0efd8a38-3f8e-46fd-9886-7800c0196e80" providerId="ADAL" clId="{C3ADB887-2512-4A62-890C-220B6927EBCF}" dt="2018-04-01T19:04:14.626" v="789" actId="1076"/>
          <ac:picMkLst>
            <pc:docMk/>
            <pc:sldMk cId="663118839" sldId="256"/>
            <ac:picMk id="6" creationId="{A2363113-E0EF-48AD-AA38-0F59A615FA23}"/>
          </ac:picMkLst>
        </pc:picChg>
        <pc:picChg chg="add mod">
          <ac:chgData name="Michael Pyrcz" userId="0efd8a38-3f8e-46fd-9886-7800c0196e80" providerId="ADAL" clId="{C3ADB887-2512-4A62-890C-220B6927EBCF}" dt="2018-04-01T19:14:50.987" v="859" actId="1076"/>
          <ac:picMkLst>
            <pc:docMk/>
            <pc:sldMk cId="663118839" sldId="256"/>
            <ac:picMk id="57" creationId="{105F7397-0AD9-45F6-AA3C-265FA135E75F}"/>
          </ac:picMkLst>
        </pc:picChg>
        <pc:cxnChg chg="del">
          <ac:chgData name="Michael Pyrcz" userId="0efd8a38-3f8e-46fd-9886-7800c0196e80" providerId="ADAL" clId="{C3ADB887-2512-4A62-890C-220B6927EBCF}" dt="2018-04-01T18:56:53.288" v="724" actId="478"/>
          <ac:cxnSpMkLst>
            <pc:docMk/>
            <pc:sldMk cId="663118839" sldId="256"/>
            <ac:cxnSpMk id="5" creationId="{00000000-0000-0000-0000-000000000000}"/>
          </ac:cxnSpMkLst>
        </pc:cxnChg>
        <pc:cxnChg chg="del">
          <ac:chgData name="Michael Pyrcz" userId="0efd8a38-3f8e-46fd-9886-7800c0196e80" providerId="ADAL" clId="{C3ADB887-2512-4A62-890C-220B6927EBCF}" dt="2018-04-01T18:56:53.288" v="724" actId="478"/>
          <ac:cxnSpMkLst>
            <pc:docMk/>
            <pc:sldMk cId="663118839" sldId="256"/>
            <ac:cxnSpMk id="8" creationId="{00000000-0000-0000-0000-000000000000}"/>
          </ac:cxnSpMkLst>
        </pc:cxnChg>
      </pc:sldChg>
    </pc:docChg>
  </pc:docChgLst>
  <pc:docChgLst>
    <pc:chgData name="Michael Pyrcz" userId="0efd8a38-3f8e-46fd-9886-7800c0196e80" providerId="ADAL" clId="{764E0E4C-884D-4B0E-89A0-BD3CE93252A3}"/>
    <pc:docChg chg="custSel modSld">
      <pc:chgData name="Michael Pyrcz" userId="0efd8a38-3f8e-46fd-9886-7800c0196e80" providerId="ADAL" clId="{764E0E4C-884D-4B0E-89A0-BD3CE93252A3}" dt="2018-06-08T15:27:02.438" v="2" actId="478"/>
      <pc:docMkLst>
        <pc:docMk/>
      </pc:docMkLst>
      <pc:sldChg chg="delSp">
        <pc:chgData name="Michael Pyrcz" userId="0efd8a38-3f8e-46fd-9886-7800c0196e80" providerId="ADAL" clId="{764E0E4C-884D-4B0E-89A0-BD3CE93252A3}" dt="2018-06-08T15:27:02.438" v="2" actId="478"/>
        <pc:sldMkLst>
          <pc:docMk/>
          <pc:sldMk cId="663118839" sldId="256"/>
        </pc:sldMkLst>
        <pc:picChg chg="del">
          <ac:chgData name="Michael Pyrcz" userId="0efd8a38-3f8e-46fd-9886-7800c0196e80" providerId="ADAL" clId="{764E0E4C-884D-4B0E-89A0-BD3CE93252A3}" dt="2018-06-08T15:27:02.438" v="2" actId="478"/>
          <ac:picMkLst>
            <pc:docMk/>
            <pc:sldMk cId="663118839" sldId="256"/>
            <ac:picMk id="4" creationId="{00000000-0000-0000-0000-000000000000}"/>
          </ac:picMkLst>
        </pc:picChg>
        <pc:picChg chg="del">
          <ac:chgData name="Michael Pyrcz" userId="0efd8a38-3f8e-46fd-9886-7800c0196e80" providerId="ADAL" clId="{764E0E4C-884D-4B0E-89A0-BD3CE93252A3}" dt="2018-06-08T15:26:49.686" v="0" actId="478"/>
          <ac:picMkLst>
            <pc:docMk/>
            <pc:sldMk cId="663118839" sldId="256"/>
            <ac:picMk id="12" creationId="{00000000-0000-0000-0000-000000000000}"/>
          </ac:picMkLst>
        </pc:picChg>
        <pc:picChg chg="del">
          <ac:chgData name="Michael Pyrcz" userId="0efd8a38-3f8e-46fd-9886-7800c0196e80" providerId="ADAL" clId="{764E0E4C-884D-4B0E-89A0-BD3CE93252A3}" dt="2018-06-08T15:26:50.934" v="1" actId="478"/>
          <ac:picMkLst>
            <pc:docMk/>
            <pc:sldMk cId="663118839" sldId="256"/>
            <ac:picMk id="15"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C3F7-D952-4F8C-86C4-0D351CFCB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7D3EA-3532-46C1-8576-5B387AACD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C65CBA-579B-4FBF-B07D-C04BC618F62F}"/>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5" name="Footer Placeholder 4">
            <a:extLst>
              <a:ext uri="{FF2B5EF4-FFF2-40B4-BE49-F238E27FC236}">
                <a16:creationId xmlns:a16="http://schemas.microsoft.com/office/drawing/2014/main" id="{7201A4CF-577B-434E-8A54-4A7F93BE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B0976-0AAD-4F22-8355-9B1357E78BB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60195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2D3E-C309-4948-911F-CF2BAAE7DC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3D0EF-962C-4CE9-B6DD-565EBDB0C1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F53B5-9FF1-4F3D-A609-6AF57583C99F}"/>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5" name="Footer Placeholder 4">
            <a:extLst>
              <a:ext uri="{FF2B5EF4-FFF2-40B4-BE49-F238E27FC236}">
                <a16:creationId xmlns:a16="http://schemas.microsoft.com/office/drawing/2014/main" id="{D9056868-38D7-479A-BDB6-D8EBF278E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B4FA5-5223-4BBA-A977-7F63AA13BC39}"/>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78461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89B-64E7-49DE-A4D3-57E2ADAB0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46FBE-C159-40EA-94DC-4D4A2EA18D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CBF57-FB3B-4A67-B298-97F187096919}"/>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5" name="Footer Placeholder 4">
            <a:extLst>
              <a:ext uri="{FF2B5EF4-FFF2-40B4-BE49-F238E27FC236}">
                <a16:creationId xmlns:a16="http://schemas.microsoft.com/office/drawing/2014/main" id="{E1E60897-0C69-4200-B8E3-49F64DF02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05250-3500-4A54-AECD-BC988C1755D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59671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59E6-B44F-4610-A698-5F215FA68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5754A-8494-417F-9CC7-FA2E06716E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2AD36-4D0F-472F-A99C-5F85987E9B82}"/>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5" name="Footer Placeholder 4">
            <a:extLst>
              <a:ext uri="{FF2B5EF4-FFF2-40B4-BE49-F238E27FC236}">
                <a16:creationId xmlns:a16="http://schemas.microsoft.com/office/drawing/2014/main" id="{CC876411-C82E-45ED-AFD8-3F1F2EA5E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00CA4-55E1-4BB8-9B37-AFA46CECBDCB}"/>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59645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AC3-F805-4182-B472-25F3B8759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A3515-5ACB-4A07-BBFD-8C25BC22B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A7587C-7ACB-4F36-ABEC-62866C251404}"/>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5" name="Footer Placeholder 4">
            <a:extLst>
              <a:ext uri="{FF2B5EF4-FFF2-40B4-BE49-F238E27FC236}">
                <a16:creationId xmlns:a16="http://schemas.microsoft.com/office/drawing/2014/main" id="{08BD3F06-9988-488B-A32A-7DC70957D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C1E38-9E03-4AE9-B4C1-A3E1F37FDC0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42567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469-EA06-4094-ADDA-BBCD5B241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41FCF-2BAF-4C78-A3AD-AA8AF612FC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EFBDD9-C06C-449D-8C88-383632C8C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B1E228-DD7D-429F-A141-65E35BA12B97}"/>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6" name="Footer Placeholder 5">
            <a:extLst>
              <a:ext uri="{FF2B5EF4-FFF2-40B4-BE49-F238E27FC236}">
                <a16:creationId xmlns:a16="http://schemas.microsoft.com/office/drawing/2014/main" id="{EC86DF40-77A8-485F-8297-1F100BAA3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7FEE8-AF5D-430A-9F98-D9FEAA62E32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173997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56FF-023B-4DEE-AFF5-ED7CA5B85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1499D-ED3F-43E4-BD0F-AA5DBEB28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007D4D-1E7F-44BE-80A0-33E530328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B2771-191E-43B9-BD52-8FD5CBB7B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A280A6-98BE-4632-B1D9-7C38923199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76529-4C19-464A-804E-6E158D720B8F}"/>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8" name="Footer Placeholder 7">
            <a:extLst>
              <a:ext uri="{FF2B5EF4-FFF2-40B4-BE49-F238E27FC236}">
                <a16:creationId xmlns:a16="http://schemas.microsoft.com/office/drawing/2014/main" id="{9EF904C3-C201-4F28-B2EB-40BAC41B9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B1F9C-F433-415C-89FA-2226327561A8}"/>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9260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F494-A11E-483D-AE67-5EC3D5575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63081-5ACD-4161-875C-22BB8C9EBE69}"/>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4" name="Footer Placeholder 3">
            <a:extLst>
              <a:ext uri="{FF2B5EF4-FFF2-40B4-BE49-F238E27FC236}">
                <a16:creationId xmlns:a16="http://schemas.microsoft.com/office/drawing/2014/main" id="{779E95F4-045E-4AA5-8757-09596DD27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3F287-AB73-4432-829D-751384FEB95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86310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7B47-5AFC-413E-B4CB-8852342C23E0}"/>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3" name="Footer Placeholder 2">
            <a:extLst>
              <a:ext uri="{FF2B5EF4-FFF2-40B4-BE49-F238E27FC236}">
                <a16:creationId xmlns:a16="http://schemas.microsoft.com/office/drawing/2014/main" id="{87C49A07-757E-4B61-9C60-F0833F3CF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B204C-D290-4EA3-A810-D6880428DF01}"/>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90266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2F4E-386F-4999-90AA-C805CD49D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4B6929-1F62-4201-A31E-176232FD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4C6A8-F4E0-4B01-8F7D-59729939E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198F04-CB16-42DC-A3F0-A45DFF383A2A}"/>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6" name="Footer Placeholder 5">
            <a:extLst>
              <a:ext uri="{FF2B5EF4-FFF2-40B4-BE49-F238E27FC236}">
                <a16:creationId xmlns:a16="http://schemas.microsoft.com/office/drawing/2014/main" id="{6F34849D-B319-4D97-9AAF-F55E12BFA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EFED7-B696-4409-97C7-5669CCDC2EFD}"/>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40834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49FD-C460-4DAD-B8EC-08AA66F87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8FA02-972F-4BD3-8004-7EA97A16D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4619E0-7E91-420F-A1DF-19491DED1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12F7D9-7831-4150-933C-FA31AD0AF0E0}"/>
              </a:ext>
            </a:extLst>
          </p:cNvPr>
          <p:cNvSpPr>
            <a:spLocks noGrp="1"/>
          </p:cNvSpPr>
          <p:nvPr>
            <p:ph type="dt" sz="half" idx="10"/>
          </p:nvPr>
        </p:nvSpPr>
        <p:spPr/>
        <p:txBody>
          <a:bodyPr/>
          <a:lstStyle/>
          <a:p>
            <a:fld id="{D64104F6-D7AA-4897-AB21-80FB50F1618D}" type="datetimeFigureOut">
              <a:rPr lang="en-US" smtClean="0"/>
              <a:t>6/14/2018</a:t>
            </a:fld>
            <a:endParaRPr lang="en-US"/>
          </a:p>
        </p:txBody>
      </p:sp>
      <p:sp>
        <p:nvSpPr>
          <p:cNvPr id="6" name="Footer Placeholder 5">
            <a:extLst>
              <a:ext uri="{FF2B5EF4-FFF2-40B4-BE49-F238E27FC236}">
                <a16:creationId xmlns:a16="http://schemas.microsoft.com/office/drawing/2014/main" id="{C69BCA06-074E-4C77-8C8F-91C0C1850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28BD3-ADAC-400C-9083-F87A62DC1B7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8292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28237-B227-4430-A012-B7C44C077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44702-FBD3-4423-A8B6-47128F393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C7B1A-FDBC-45AF-9C39-9F3E344B3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104F6-D7AA-4897-AB21-80FB50F1618D}" type="datetimeFigureOut">
              <a:rPr lang="en-US" smtClean="0"/>
              <a:t>6/14/2018</a:t>
            </a:fld>
            <a:endParaRPr lang="en-US"/>
          </a:p>
        </p:txBody>
      </p:sp>
      <p:sp>
        <p:nvSpPr>
          <p:cNvPr id="5" name="Footer Placeholder 4">
            <a:extLst>
              <a:ext uri="{FF2B5EF4-FFF2-40B4-BE49-F238E27FC236}">
                <a16:creationId xmlns:a16="http://schemas.microsoft.com/office/drawing/2014/main" id="{C84EC213-16AE-494C-B6EA-F9BFA7B0D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96F7C-7A89-44E6-AE4B-B8672F769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24EB2-D710-45FE-96CF-786FD7D7CA33}" type="slidenum">
              <a:rPr lang="en-US" smtClean="0"/>
              <a:t>‹#›</a:t>
            </a:fld>
            <a:endParaRPr lang="en-US"/>
          </a:p>
        </p:txBody>
      </p:sp>
    </p:spTree>
    <p:extLst>
      <p:ext uri="{BB962C8B-B14F-4D97-AF65-F5344CB8AC3E}">
        <p14:creationId xmlns:p14="http://schemas.microsoft.com/office/powerpoint/2010/main" val="77845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499" y="115238"/>
            <a:ext cx="10889397" cy="738664"/>
          </a:xfrm>
          <a:prstGeom prst="rect">
            <a:avLst/>
          </a:prstGeom>
          <a:noFill/>
        </p:spPr>
        <p:txBody>
          <a:bodyPr wrap="square" rtlCol="0">
            <a:spAutoFit/>
          </a:bodyPr>
          <a:lstStyle/>
          <a:p>
            <a:pPr algn="ctr"/>
            <a:r>
              <a:rPr lang="en-US" sz="2000" b="1" dirty="0"/>
              <a:t>GSLIB: Geostatistical Software Library, </a:t>
            </a:r>
            <a:r>
              <a:rPr lang="en-US" sz="2000" b="1" dirty="0" smtClean="0"/>
              <a:t>Spatial Analysis </a:t>
            </a:r>
            <a:r>
              <a:rPr lang="en-US" sz="2000" dirty="0"/>
              <a:t>in</a:t>
            </a:r>
            <a:r>
              <a:rPr lang="en-US" sz="2000" b="1" dirty="0"/>
              <a:t> Python  </a:t>
            </a:r>
            <a:r>
              <a:rPr lang="en-US" sz="2000" dirty="0"/>
              <a:t>for Geoscientists and Geo-engineers</a:t>
            </a:r>
            <a:r>
              <a:rPr lang="en-US" sz="2400" dirty="0"/>
              <a:t> </a:t>
            </a:r>
          </a:p>
          <a:p>
            <a:pPr algn="ctr"/>
            <a:r>
              <a:rPr lang="en-US" dirty="0"/>
              <a:t>Michael Pyrcz, University of Texas at Austin (@GeostatsGuy)</a:t>
            </a:r>
          </a:p>
        </p:txBody>
      </p:sp>
      <p:sp>
        <p:nvSpPr>
          <p:cNvPr id="3" name="TextBox 2"/>
          <p:cNvSpPr txBox="1"/>
          <p:nvPr/>
        </p:nvSpPr>
        <p:spPr>
          <a:xfrm>
            <a:off x="0" y="991758"/>
            <a:ext cx="12192000" cy="991041"/>
          </a:xfrm>
          <a:prstGeom prst="rect">
            <a:avLst/>
          </a:prstGeom>
          <a:noFill/>
        </p:spPr>
        <p:txBody>
          <a:bodyPr wrap="square" rtlCol="0">
            <a:spAutoFit/>
          </a:bodyPr>
          <a:lstStyle/>
          <a:p>
            <a:pPr algn="just"/>
            <a:r>
              <a:rPr lang="en-US" sz="1460" b="1" dirty="0"/>
              <a:t>GSLIB: Geostatistical Software Library </a:t>
            </a:r>
            <a:r>
              <a:rPr lang="en-US" sz="1460" dirty="0"/>
              <a:t>by Deutsch and Journel is commonly applied to build geostatistical workflows. We have started to wrap and reimplement GSLIB in Python using the strength of improved data management and visualization from numpy, pandas and </a:t>
            </a:r>
            <a:r>
              <a:rPr lang="en-US" sz="1460" dirty="0" err="1"/>
              <a:t>matplotlib</a:t>
            </a:r>
            <a:r>
              <a:rPr lang="en-US" sz="1460" dirty="0"/>
              <a:t> while retaining the conventions from GSLIB that are so familiar to the community.  </a:t>
            </a:r>
            <a:r>
              <a:rPr lang="en-US" sz="1460" dirty="0" smtClean="0"/>
              <a:t>In this next phase we have demonstrated variogram </a:t>
            </a:r>
            <a:r>
              <a:rPr lang="en-US" sz="1460" dirty="0" smtClean="0"/>
              <a:t>calculation and modeling in 2D for regularly spaced data.  This includes wrapping of gam, vmodel and </a:t>
            </a:r>
            <a:r>
              <a:rPr lang="en-US" sz="1460" dirty="0" err="1" smtClean="0"/>
              <a:t>nscore</a:t>
            </a:r>
            <a:r>
              <a:rPr lang="en-US" sz="1460" dirty="0" smtClean="0"/>
              <a:t> for variogram calculation and modeling, and reimplementation of </a:t>
            </a:r>
            <a:r>
              <a:rPr lang="en-US" sz="1460" dirty="0" err="1" smtClean="0"/>
              <a:t>vargplt</a:t>
            </a:r>
            <a:r>
              <a:rPr lang="en-US" sz="1460" dirty="0" smtClean="0"/>
              <a:t> for visualization. </a:t>
            </a:r>
            <a:endParaRPr lang="en-US" sz="1460" b="1" dirty="0"/>
          </a:p>
        </p:txBody>
      </p:sp>
      <p:pic>
        <p:nvPicPr>
          <p:cNvPr id="11" name="Picture 10"/>
          <p:cNvPicPr/>
          <p:nvPr/>
        </p:nvPicPr>
        <p:blipFill>
          <a:blip r:embed="rId2" cstate="print">
            <a:extLst>
              <a:ext uri="{28A0092B-C50C-407E-A947-70E740481C1C}">
                <a14:useLocalDpi xmlns:a14="http://schemas.microsoft.com/office/drawing/2010/main" val="0"/>
              </a:ext>
            </a:extLst>
          </a:blip>
          <a:stretch>
            <a:fillRect/>
          </a:stretch>
        </p:blipFill>
        <p:spPr>
          <a:xfrm>
            <a:off x="11074743" y="65724"/>
            <a:ext cx="990600" cy="984885"/>
          </a:xfrm>
          <a:prstGeom prst="rect">
            <a:avLst/>
          </a:prstGeom>
        </p:spPr>
      </p:pic>
      <p:pic>
        <p:nvPicPr>
          <p:cNvPr id="4" name="Picture 3"/>
          <p:cNvPicPr>
            <a:picLocks noChangeAspect="1"/>
          </p:cNvPicPr>
          <p:nvPr/>
        </p:nvPicPr>
        <p:blipFill>
          <a:blip r:embed="rId3"/>
          <a:stretch>
            <a:fillRect/>
          </a:stretch>
        </p:blipFill>
        <p:spPr>
          <a:xfrm>
            <a:off x="146576" y="2244436"/>
            <a:ext cx="2661048" cy="4256549"/>
          </a:xfrm>
          <a:prstGeom prst="rect">
            <a:avLst/>
          </a:prstGeom>
        </p:spPr>
      </p:pic>
      <p:pic>
        <p:nvPicPr>
          <p:cNvPr id="7" name="Picture 6"/>
          <p:cNvPicPr>
            <a:picLocks noChangeAspect="1"/>
          </p:cNvPicPr>
          <p:nvPr/>
        </p:nvPicPr>
        <p:blipFill>
          <a:blip r:embed="rId4"/>
          <a:stretch>
            <a:fillRect/>
          </a:stretch>
        </p:blipFill>
        <p:spPr>
          <a:xfrm>
            <a:off x="3030208" y="2244437"/>
            <a:ext cx="2722200" cy="4257954"/>
          </a:xfrm>
          <a:prstGeom prst="rect">
            <a:avLst/>
          </a:prstGeom>
        </p:spPr>
      </p:pic>
      <p:pic>
        <p:nvPicPr>
          <p:cNvPr id="8" name="Picture 7"/>
          <p:cNvPicPr>
            <a:picLocks noChangeAspect="1"/>
          </p:cNvPicPr>
          <p:nvPr/>
        </p:nvPicPr>
        <p:blipFill>
          <a:blip r:embed="rId5"/>
          <a:stretch>
            <a:fillRect/>
          </a:stretch>
        </p:blipFill>
        <p:spPr>
          <a:xfrm>
            <a:off x="5974992" y="4223297"/>
            <a:ext cx="2943080" cy="2277688"/>
          </a:xfrm>
          <a:prstGeom prst="rect">
            <a:avLst/>
          </a:prstGeom>
        </p:spPr>
      </p:pic>
      <p:pic>
        <p:nvPicPr>
          <p:cNvPr id="10" name="Picture 9"/>
          <p:cNvPicPr>
            <a:picLocks noChangeAspect="1"/>
          </p:cNvPicPr>
          <p:nvPr/>
        </p:nvPicPr>
        <p:blipFill>
          <a:blip r:embed="rId6"/>
          <a:stretch>
            <a:fillRect/>
          </a:stretch>
        </p:blipFill>
        <p:spPr>
          <a:xfrm>
            <a:off x="8962650" y="4223296"/>
            <a:ext cx="2982533" cy="2277689"/>
          </a:xfrm>
          <a:prstGeom prst="rect">
            <a:avLst/>
          </a:prstGeom>
        </p:spPr>
      </p:pic>
      <p:pic>
        <p:nvPicPr>
          <p:cNvPr id="12" name="Picture 11"/>
          <p:cNvPicPr>
            <a:picLocks noChangeAspect="1"/>
          </p:cNvPicPr>
          <p:nvPr/>
        </p:nvPicPr>
        <p:blipFill rotWithShape="1">
          <a:blip r:embed="rId7"/>
          <a:srcRect l="2681"/>
          <a:stretch/>
        </p:blipFill>
        <p:spPr>
          <a:xfrm>
            <a:off x="6019000" y="2335876"/>
            <a:ext cx="5790698" cy="618655"/>
          </a:xfrm>
          <a:prstGeom prst="rect">
            <a:avLst/>
          </a:prstGeom>
        </p:spPr>
      </p:pic>
      <p:pic>
        <p:nvPicPr>
          <p:cNvPr id="13" name="Picture 12"/>
          <p:cNvPicPr>
            <a:picLocks noChangeAspect="1"/>
          </p:cNvPicPr>
          <p:nvPr/>
        </p:nvPicPr>
        <p:blipFill>
          <a:blip r:embed="rId8"/>
          <a:stretch>
            <a:fillRect/>
          </a:stretch>
        </p:blipFill>
        <p:spPr>
          <a:xfrm>
            <a:off x="6019000" y="3291106"/>
            <a:ext cx="5782408" cy="463448"/>
          </a:xfrm>
          <a:prstGeom prst="rect">
            <a:avLst/>
          </a:prstGeom>
        </p:spPr>
      </p:pic>
      <p:sp>
        <p:nvSpPr>
          <p:cNvPr id="14" name="TextBox 13"/>
          <p:cNvSpPr txBox="1"/>
          <p:nvPr/>
        </p:nvSpPr>
        <p:spPr>
          <a:xfrm>
            <a:off x="612792" y="1982799"/>
            <a:ext cx="1728615" cy="276999"/>
          </a:xfrm>
          <a:prstGeom prst="rect">
            <a:avLst/>
          </a:prstGeom>
          <a:noFill/>
        </p:spPr>
        <p:txBody>
          <a:bodyPr wrap="none" rtlCol="0">
            <a:spAutoFit/>
          </a:bodyPr>
          <a:lstStyle/>
          <a:p>
            <a:r>
              <a:rPr lang="en-US" sz="1200" b="1" dirty="0" smtClean="0"/>
              <a:t>Normal Score Transform</a:t>
            </a:r>
            <a:endParaRPr lang="en-US" sz="1200" b="1" dirty="0"/>
          </a:p>
        </p:txBody>
      </p:sp>
      <p:sp>
        <p:nvSpPr>
          <p:cNvPr id="15" name="TextBox 14"/>
          <p:cNvSpPr txBox="1"/>
          <p:nvPr/>
        </p:nvSpPr>
        <p:spPr>
          <a:xfrm>
            <a:off x="3481936" y="1982799"/>
            <a:ext cx="1696490" cy="276999"/>
          </a:xfrm>
          <a:prstGeom prst="rect">
            <a:avLst/>
          </a:prstGeom>
          <a:noFill/>
        </p:spPr>
        <p:txBody>
          <a:bodyPr wrap="none" rtlCol="0">
            <a:spAutoFit/>
          </a:bodyPr>
          <a:lstStyle/>
          <a:p>
            <a:r>
              <a:rPr lang="en-US" sz="1200" b="1" dirty="0" smtClean="0"/>
              <a:t>2D Gaussian Simulation</a:t>
            </a:r>
            <a:endParaRPr lang="en-US" sz="1200" b="1" dirty="0"/>
          </a:p>
        </p:txBody>
      </p:sp>
      <p:sp>
        <p:nvSpPr>
          <p:cNvPr id="16" name="TextBox 15"/>
          <p:cNvSpPr txBox="1"/>
          <p:nvPr/>
        </p:nvSpPr>
        <p:spPr>
          <a:xfrm>
            <a:off x="5991614" y="1982799"/>
            <a:ext cx="2811924" cy="276999"/>
          </a:xfrm>
          <a:prstGeom prst="rect">
            <a:avLst/>
          </a:prstGeom>
          <a:noFill/>
        </p:spPr>
        <p:txBody>
          <a:bodyPr wrap="none" rtlCol="0">
            <a:spAutoFit/>
          </a:bodyPr>
          <a:lstStyle/>
          <a:p>
            <a:r>
              <a:rPr lang="en-US" sz="1200" b="1" dirty="0" smtClean="0"/>
              <a:t>Variogram Calculation (wrapped 2D gam)</a:t>
            </a:r>
            <a:endParaRPr lang="en-US" sz="1200" b="1" dirty="0"/>
          </a:p>
        </p:txBody>
      </p:sp>
      <p:sp>
        <p:nvSpPr>
          <p:cNvPr id="17" name="TextBox 16"/>
          <p:cNvSpPr txBox="1"/>
          <p:nvPr/>
        </p:nvSpPr>
        <p:spPr>
          <a:xfrm>
            <a:off x="5993132" y="2991919"/>
            <a:ext cx="2918556" cy="276999"/>
          </a:xfrm>
          <a:prstGeom prst="rect">
            <a:avLst/>
          </a:prstGeom>
          <a:noFill/>
        </p:spPr>
        <p:txBody>
          <a:bodyPr wrap="none" rtlCol="0">
            <a:spAutoFit/>
          </a:bodyPr>
          <a:lstStyle/>
          <a:p>
            <a:r>
              <a:rPr lang="en-US" sz="1200" b="1" dirty="0" smtClean="0"/>
              <a:t>Variogram Modeling (wrapped 2D vmodel)</a:t>
            </a:r>
            <a:endParaRPr lang="en-US" sz="1200" b="1" dirty="0"/>
          </a:p>
        </p:txBody>
      </p:sp>
      <p:sp>
        <p:nvSpPr>
          <p:cNvPr id="18" name="TextBox 17"/>
          <p:cNvSpPr txBox="1"/>
          <p:nvPr/>
        </p:nvSpPr>
        <p:spPr>
          <a:xfrm>
            <a:off x="6020839" y="3900773"/>
            <a:ext cx="2879122" cy="276999"/>
          </a:xfrm>
          <a:prstGeom prst="rect">
            <a:avLst/>
          </a:prstGeom>
          <a:noFill/>
        </p:spPr>
        <p:txBody>
          <a:bodyPr wrap="none" rtlCol="0">
            <a:spAutoFit/>
          </a:bodyPr>
          <a:lstStyle/>
          <a:p>
            <a:r>
              <a:rPr lang="en-US" sz="1200" b="1" dirty="0" smtClean="0"/>
              <a:t>Variogram Visualization (wrapped </a:t>
            </a:r>
            <a:r>
              <a:rPr lang="en-US" sz="1200" b="1" dirty="0" err="1" smtClean="0"/>
              <a:t>vargplt</a:t>
            </a:r>
            <a:r>
              <a:rPr lang="en-US" sz="1200" b="1" dirty="0" smtClean="0"/>
              <a:t>)</a:t>
            </a:r>
            <a:endParaRPr lang="en-US" sz="1200" b="1" dirty="0"/>
          </a:p>
        </p:txBody>
      </p:sp>
    </p:spTree>
    <p:extLst>
      <p:ext uri="{BB962C8B-B14F-4D97-AF65-F5344CB8AC3E}">
        <p14:creationId xmlns:p14="http://schemas.microsoft.com/office/powerpoint/2010/main" val="66311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147</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Pyrcz, Michael</cp:lastModifiedBy>
  <cp:revision>43</cp:revision>
  <dcterms:created xsi:type="dcterms:W3CDTF">2017-10-07T03:12:22Z</dcterms:created>
  <dcterms:modified xsi:type="dcterms:W3CDTF">2018-06-14T16:45:26Z</dcterms:modified>
</cp:coreProperties>
</file>