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057CA7BB-38E9-4875-9C4D-37A269C1872F}"/>
    <pc:docChg chg="custSel modSld">
      <pc:chgData name="Michael Pyrcz" userId="0efd8a38-3f8e-46fd-9886-7800c0196e80" providerId="ADAL" clId="{057CA7BB-38E9-4875-9C4D-37A269C1872F}" dt="2017-10-15T17:36:33.622" v="1113" actId="20577"/>
      <pc:docMkLst>
        <pc:docMk/>
      </pc:docMkLst>
      <pc:sldChg chg="modSp">
        <pc:chgData name="Michael Pyrcz" userId="0efd8a38-3f8e-46fd-9886-7800c0196e80" providerId="ADAL" clId="{057CA7BB-38E9-4875-9C4D-37A269C1872F}" dt="2017-10-15T17:36:33.622" v="1113" actId="20577"/>
        <pc:sldMkLst>
          <pc:docMk/>
          <pc:sldMk cId="2236577981" sldId="256"/>
        </pc:sldMkLst>
        <pc:spChg chg="mod">
          <ac:chgData name="Michael Pyrcz" userId="0efd8a38-3f8e-46fd-9886-7800c0196e80" providerId="ADAL" clId="{057CA7BB-38E9-4875-9C4D-37A269C1872F}" dt="2017-10-15T17:36:33.622" v="1113" actId="20577"/>
          <ac:spMkLst>
            <pc:docMk/>
            <pc:sldMk cId="2236577981" sldId="256"/>
            <ac:spMk id="4" creationId="{402785CF-6C07-44C1-B9B2-42BAAA57E5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CA6A-5C2A-489A-BAC4-F70C5EA55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7A688-991A-4866-A6C6-43E40A0C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0DE42-A247-43A9-ABC4-8ECD888A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E0D8-4117-4A72-BB7D-D318C0BE50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70CCC-3874-4D8A-B9AC-CADAF119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BA85-08A5-49AA-96D1-DF153C09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7710-48A9-4E91-B2E5-50EC33E4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6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C5F4-ECA4-4F76-8D3C-2A129743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9B789-6699-4002-9C12-AFE40E97D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D9916-4A0B-4F05-A151-CBC5D48C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E0D8-4117-4A72-BB7D-D318C0BE50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6CAAA-EE37-4797-A463-E17BDB02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7D273-0FAA-45AA-9F32-45172798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7710-48A9-4E91-B2E5-50EC33E4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3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6BD52-B97B-45A5-9659-F10F1C677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A0B2B-2C2F-4AA6-970D-010DED41F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EB3B-13CD-48FF-BCA2-9AF724A8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E0D8-4117-4A72-BB7D-D318C0BE50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73AC2-CFFC-4B64-B535-681E6FD9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A5AA-49B8-480E-AC43-9E124AD5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7710-48A9-4E91-B2E5-50EC33E4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0B5B-8016-4ADF-80EB-918DC2BB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F244-E0D1-444B-834C-4CB8A775D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18DF-A5A6-4A78-93DD-E61C33C8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E0D8-4117-4A72-BB7D-D318C0BE50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48D6B-59F8-4328-9FA3-7389187D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4521-F9FA-48C3-9BF2-FE98C32A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7710-48A9-4E91-B2E5-50EC33E4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6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88F4-27DF-41EA-A892-74162D36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0434-2000-4393-B7CC-E6E4F262A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6391-1A9A-4E7C-AA30-11F0C99E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E0D8-4117-4A72-BB7D-D318C0BE50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6093-E3E6-4338-8FC0-BE3A66B2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74C4-97C5-4B66-9077-C1B42158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7710-48A9-4E91-B2E5-50EC33E4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3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3DBC-6962-4FD6-9411-365F5F9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E9AA-4A03-4DFE-8E11-5A9E9E706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15BA0-4383-4FE9-94C2-74BC2AE8F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9FE80-CDA7-4D18-986A-45B42CE2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E0D8-4117-4A72-BB7D-D318C0BE50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21691-F5CF-4FCF-A0BE-DFB65F42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98348-013C-4D47-B5A2-2015FAAB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7710-48A9-4E91-B2E5-50EC33E4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4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6087-9133-40BA-A119-7E0DEF07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94997-18E0-426F-B91F-A3C5CAB47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2AFD6-6956-48D0-88EF-1BA0D7168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51F21-E930-477B-976A-0D8D42F2E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1E335-DF00-46CD-8A74-97FCD15EC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8F674-E739-4F8D-B1AA-0AF03DAE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E0D8-4117-4A72-BB7D-D318C0BE50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DAC98-10AF-4735-B4D4-6BEB92C9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EDC1A-0142-4E39-885B-6AC9A07A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7710-48A9-4E91-B2E5-50EC33E4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6AF3-2980-4BF4-AD6F-10B0E1D4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A7616-1505-42E5-B10E-2C18A56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E0D8-4117-4A72-BB7D-D318C0BE50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29DF4-C991-48EB-A728-AF55F337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F8243-C343-4D21-B231-6B7F75BA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7710-48A9-4E91-B2E5-50EC33E4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1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1D9AD-0392-4275-8247-3F8BA62F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E0D8-4117-4A72-BB7D-D318C0BE50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6D17E-72E3-424D-B607-DBC0EEFE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AD236-C923-4A50-93DA-0BE559C1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7710-48A9-4E91-B2E5-50EC33E4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8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9DA8-1E77-4C1F-A175-121274AA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809B-6725-4882-9EAC-E6B4FF2C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670B5-1CC6-4F3B-9601-8F9CF3164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0542E-ACEA-4E21-AE9B-D141BC83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E0D8-4117-4A72-BB7D-D318C0BE50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3A0F0-F1E0-4659-B1FE-0F5DC942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40EA4-D5AB-4C98-9457-216FB352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7710-48A9-4E91-B2E5-50EC33E4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94B7-EFA6-4E27-A48A-17A92957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CC5CA-8E2E-4787-8054-1C6AB7795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05F87-695E-4F6D-827A-B2958579B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93C49-EB48-4D2B-AFBF-5BE10E41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E0D8-4117-4A72-BB7D-D318C0BE50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E90B2-6E1F-42C7-BD60-C6BE93F1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B1785-4711-4385-ACAA-CD62C244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7710-48A9-4E91-B2E5-50EC33E4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3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6382A-406F-42F4-AB7D-7AC82C18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6BE9A-AC4D-4191-8DB0-6939C5168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0411F-006A-4969-AF5D-3DDBB4F37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6E0D8-4117-4A72-BB7D-D318C0BE50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A0E0E-6A7F-46DE-8BD0-09CEE1474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E8EE-5698-4736-B529-AC4DC7DC7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47710-48A9-4E91-B2E5-50EC33E42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2785CF-6C07-44C1-B9B2-42BAAA57E5C3}"/>
              </a:ext>
            </a:extLst>
          </p:cNvPr>
          <p:cNvSpPr txBox="1"/>
          <p:nvPr/>
        </p:nvSpPr>
        <p:spPr>
          <a:xfrm>
            <a:off x="847288" y="545284"/>
            <a:ext cx="827993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Reasons All Geoscientists Should Learn Some Type of Coding </a:t>
            </a:r>
          </a:p>
          <a:p>
            <a:pPr algn="ctr"/>
            <a:r>
              <a:rPr lang="en-US" sz="1200" dirty="0"/>
              <a:t>Musings from Michael Pyrcz (@GeostatsGuy, Univ. Texas at Austin)</a:t>
            </a:r>
          </a:p>
          <a:p>
            <a:endParaRPr lang="en-US" sz="1200" dirty="0"/>
          </a:p>
          <a:p>
            <a:r>
              <a:rPr lang="en-US" sz="1200" b="1" dirty="0"/>
              <a:t>Caveats</a:t>
            </a:r>
            <a:r>
              <a:rPr lang="en-US" sz="1200" dirty="0"/>
              <a:t>:</a:t>
            </a:r>
          </a:p>
          <a:p>
            <a:pPr marL="228600" indent="-228600">
              <a:buAutoNum type="arabicPeriod"/>
            </a:pPr>
            <a:r>
              <a:rPr lang="en-US" sz="1000" dirty="0"/>
              <a:t>Any type of coding, scripting, workflow automation matched to your work environment is great.  We don’t need to all be C++ experts.</a:t>
            </a:r>
          </a:p>
          <a:p>
            <a:pPr marL="228600" indent="-228600">
              <a:buAutoNum type="arabicPeriod"/>
            </a:pPr>
            <a:r>
              <a:rPr lang="en-US" sz="1000" dirty="0"/>
              <a:t>I respect the experience component of geoscience expertise.  This is beyond coding and essential to workflow logic development, best use of data etc.</a:t>
            </a:r>
          </a:p>
          <a:p>
            <a:pPr marL="228600" indent="-228600">
              <a:buAutoNum type="arabicPeriod"/>
            </a:pPr>
            <a:r>
              <a:rPr lang="en-US" sz="1000" dirty="0"/>
              <a:t>Some expert judgement will remain subjective and not completely reproducible.  I’m not advocating the geoscientist replaced by a computer.  </a:t>
            </a:r>
          </a:p>
          <a:p>
            <a:endParaRPr lang="en-US" sz="1200" dirty="0"/>
          </a:p>
          <a:p>
            <a:r>
              <a:rPr lang="en-US" sz="1200" b="1" dirty="0"/>
              <a:t>Transparency</a:t>
            </a:r>
            <a:r>
              <a:rPr lang="en-US" sz="1200" dirty="0"/>
              <a:t> – </a:t>
            </a:r>
            <a:r>
              <a:rPr lang="en-US" sz="1200" i="1" dirty="0"/>
              <a:t>no compiler accepts hand waving!  </a:t>
            </a:r>
            <a:r>
              <a:rPr lang="en-US" sz="1200" dirty="0"/>
              <a:t>Coding forces your logic to be uncovered for any other scientist to review.  </a:t>
            </a:r>
          </a:p>
          <a:p>
            <a:endParaRPr lang="en-US" sz="1200" dirty="0"/>
          </a:p>
          <a:p>
            <a:r>
              <a:rPr lang="en-US" sz="1200" b="1" dirty="0"/>
              <a:t>Reproducibility</a:t>
            </a:r>
            <a:r>
              <a:rPr lang="en-US" sz="1200" dirty="0"/>
              <a:t> – </a:t>
            </a:r>
            <a:r>
              <a:rPr lang="en-US" sz="1200" i="1" dirty="0"/>
              <a:t>run it, same answer, hand over, run it, same answer.  </a:t>
            </a:r>
            <a:r>
              <a:rPr lang="en-US" sz="1200" dirty="0"/>
              <a:t>This is a main principle of the scientific method. </a:t>
            </a:r>
          </a:p>
          <a:p>
            <a:endParaRPr lang="en-US" sz="1200" dirty="0"/>
          </a:p>
          <a:p>
            <a:r>
              <a:rPr lang="en-US" sz="1200" b="1" dirty="0"/>
              <a:t>Quantification</a:t>
            </a:r>
            <a:r>
              <a:rPr lang="en-US" sz="1200" dirty="0"/>
              <a:t> – </a:t>
            </a:r>
            <a:r>
              <a:rPr lang="en-US" sz="1200" i="1" dirty="0"/>
              <a:t>programs need numbers.  </a:t>
            </a:r>
            <a:r>
              <a:rPr lang="en-US" sz="1200" dirty="0"/>
              <a:t>Feed the program and discover new ways to look at the subsurface.</a:t>
            </a:r>
          </a:p>
          <a:p>
            <a:endParaRPr lang="en-US" sz="1200" dirty="0"/>
          </a:p>
          <a:p>
            <a:r>
              <a:rPr lang="en-US" sz="1200" b="1" dirty="0"/>
              <a:t>Open Source </a:t>
            </a:r>
            <a:r>
              <a:rPr lang="en-US" sz="1200" dirty="0"/>
              <a:t>– </a:t>
            </a:r>
            <a:r>
              <a:rPr lang="en-US" sz="1200" i="1" dirty="0"/>
              <a:t>leverage a world of brilliance.  </a:t>
            </a:r>
            <a:r>
              <a:rPr lang="en-US" sz="1200" dirty="0"/>
              <a:t>Check out packages and be amazed with what great minds have freely shared.</a:t>
            </a:r>
          </a:p>
          <a:p>
            <a:endParaRPr lang="en-US" sz="1200" dirty="0"/>
          </a:p>
          <a:p>
            <a:r>
              <a:rPr lang="en-US" sz="1200" b="1" dirty="0"/>
              <a:t>Break Down Barriers </a:t>
            </a:r>
            <a:r>
              <a:rPr lang="en-US" sz="1200" dirty="0"/>
              <a:t>– </a:t>
            </a:r>
            <a:r>
              <a:rPr lang="en-US" sz="1200" i="1" dirty="0"/>
              <a:t>don’t throw it over the fence.  </a:t>
            </a:r>
            <a:r>
              <a:rPr lang="en-US" sz="1200" dirty="0"/>
              <a:t>Sit at the table with the developers and share more of your subject matter expertise for a better product.  </a:t>
            </a:r>
          </a:p>
          <a:p>
            <a:endParaRPr lang="en-US" sz="1200" dirty="0"/>
          </a:p>
          <a:p>
            <a:r>
              <a:rPr lang="en-US" sz="1200" b="1" dirty="0"/>
              <a:t>Deployment</a:t>
            </a:r>
            <a:r>
              <a:rPr lang="en-US" sz="1200" dirty="0"/>
              <a:t> – </a:t>
            </a:r>
            <a:r>
              <a:rPr lang="en-US" sz="1200" i="1" dirty="0"/>
              <a:t>share it with others and multiply the impact.  </a:t>
            </a:r>
            <a:r>
              <a:rPr lang="en-US" sz="1200" dirty="0"/>
              <a:t>Performance metrics or altruistically speaking, your good work benefits many others. </a:t>
            </a:r>
          </a:p>
          <a:p>
            <a:endParaRPr lang="en-US" sz="1200" dirty="0"/>
          </a:p>
          <a:p>
            <a:r>
              <a:rPr lang="en-US" sz="1200" b="1" dirty="0"/>
              <a:t>Efficiency</a:t>
            </a:r>
            <a:r>
              <a:rPr lang="en-US" sz="1200" dirty="0"/>
              <a:t> – </a:t>
            </a:r>
            <a:r>
              <a:rPr lang="en-US" sz="1200" i="1" dirty="0"/>
              <a:t>minimize the boring parts of the job.  </a:t>
            </a:r>
            <a:r>
              <a:rPr lang="en-US" sz="1200" dirty="0"/>
              <a:t>Build a suite of scripts for automation of common tasks and spend more time doing geoscience!    </a:t>
            </a:r>
          </a:p>
          <a:p>
            <a:endParaRPr lang="en-US" sz="1200" dirty="0"/>
          </a:p>
          <a:p>
            <a:r>
              <a:rPr lang="en-US" sz="1200" b="1" dirty="0"/>
              <a:t>Always Time to Do it Again! </a:t>
            </a:r>
            <a:r>
              <a:rPr lang="en-US" sz="1200" dirty="0"/>
              <a:t>– </a:t>
            </a:r>
            <a:r>
              <a:rPr lang="en-US" sz="1200" i="1" dirty="0"/>
              <a:t>how many times did you only do it once? </a:t>
            </a:r>
            <a:r>
              <a:rPr lang="en-US" sz="1200" dirty="0"/>
              <a:t> It probably takes 2-4 x time to script and automate a workflow?  Worth it!</a:t>
            </a:r>
          </a:p>
          <a:p>
            <a:endParaRPr lang="en-US" sz="1200" dirty="0"/>
          </a:p>
          <a:p>
            <a:r>
              <a:rPr lang="en-US" sz="1200" b="1" dirty="0"/>
              <a:t>Be Like Us </a:t>
            </a:r>
            <a:r>
              <a:rPr lang="en-US" sz="1200" dirty="0"/>
              <a:t>– </a:t>
            </a:r>
            <a:r>
              <a:rPr lang="en-US" sz="1200" i="1" dirty="0"/>
              <a:t>it will change you.  </a:t>
            </a:r>
            <a:r>
              <a:rPr lang="en-US" sz="1200" dirty="0"/>
              <a:t>Users feel limited, programmers truly harness the power of their applications and hardware.   </a:t>
            </a:r>
          </a:p>
        </p:txBody>
      </p:sp>
    </p:spTree>
    <p:extLst>
      <p:ext uri="{BB962C8B-B14F-4D97-AF65-F5344CB8AC3E}">
        <p14:creationId xmlns:p14="http://schemas.microsoft.com/office/powerpoint/2010/main" val="223657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Pyrcz</dc:creator>
  <cp:lastModifiedBy>Michael Pyrcz</cp:lastModifiedBy>
  <cp:revision>3</cp:revision>
  <dcterms:created xsi:type="dcterms:W3CDTF">2017-10-15T16:42:20Z</dcterms:created>
  <dcterms:modified xsi:type="dcterms:W3CDTF">2017-10-15T17:36:43Z</dcterms:modified>
</cp:coreProperties>
</file>