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handoutMasterIdLst>
    <p:handoutMasterId r:id="rId22"/>
  </p:handoutMasterIdLst>
  <p:sldIdLst>
    <p:sldId id="561" r:id="rId2"/>
    <p:sldId id="769" r:id="rId3"/>
    <p:sldId id="624" r:id="rId4"/>
    <p:sldId id="770" r:id="rId5"/>
    <p:sldId id="546" r:id="rId6"/>
    <p:sldId id="755" r:id="rId7"/>
    <p:sldId id="707" r:id="rId8"/>
    <p:sldId id="756" r:id="rId9"/>
    <p:sldId id="758" r:id="rId10"/>
    <p:sldId id="759" r:id="rId11"/>
    <p:sldId id="760" r:id="rId12"/>
    <p:sldId id="761" r:id="rId13"/>
    <p:sldId id="762" r:id="rId14"/>
    <p:sldId id="763" r:id="rId15"/>
    <p:sldId id="764" r:id="rId16"/>
    <p:sldId id="765" r:id="rId17"/>
    <p:sldId id="767" r:id="rId18"/>
    <p:sldId id="768" r:id="rId19"/>
    <p:sldId id="771" r:id="rId20"/>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6600"/>
    <a:srgbClr val="FFFF66"/>
    <a:srgbClr val="FFFFFF"/>
    <a:srgbClr val="DDDDDD"/>
    <a:srgbClr val="042A9F"/>
    <a:srgbClr val="008F00"/>
    <a:srgbClr val="A2C1FE"/>
    <a:srgbClr val="3365FB"/>
    <a:srgbClr val="00A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5682" autoAdjust="0"/>
  </p:normalViewPr>
  <p:slideViewPr>
    <p:cSldViewPr>
      <p:cViewPr varScale="1">
        <p:scale>
          <a:sx n="79" d="100"/>
          <a:sy n="79" d="100"/>
        </p:scale>
        <p:origin x="288" y="120"/>
      </p:cViewPr>
      <p:guideLst>
        <p:guide orient="horz" pos="2160"/>
        <p:guide pos="2880"/>
      </p:guideLst>
    </p:cSldViewPr>
  </p:slideViewPr>
  <p:outlineViewPr>
    <p:cViewPr>
      <p:scale>
        <a:sx n="33" d="100"/>
        <a:sy n="33" d="100"/>
      </p:scale>
      <p:origin x="0" y="14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yrcz, Michael" userId="0efd8a38-3f8e-46fd-9886-7800c0196e80" providerId="ADAL" clId="{C1869C38-E9B9-4A1D-92C5-D43E838B14E8}"/>
    <pc:docChg chg="custSel modSld">
      <pc:chgData name="Pyrcz, Michael" userId="0efd8a38-3f8e-46fd-9886-7800c0196e80" providerId="ADAL" clId="{C1869C38-E9B9-4A1D-92C5-D43E838B14E8}" dt="2019-06-18T17:46:33.501" v="89"/>
      <pc:docMkLst>
        <pc:docMk/>
      </pc:docMkLst>
      <pc:sldChg chg="addSp delSp">
        <pc:chgData name="Pyrcz, Michael" userId="0efd8a38-3f8e-46fd-9886-7800c0196e80" providerId="ADAL" clId="{C1869C38-E9B9-4A1D-92C5-D43E838B14E8}" dt="2019-06-18T17:46:22.570" v="85"/>
        <pc:sldMkLst>
          <pc:docMk/>
          <pc:sldMk cId="0" sldId="561"/>
        </pc:sldMkLst>
        <pc:spChg chg="add">
          <ac:chgData name="Pyrcz, Michael" userId="0efd8a38-3f8e-46fd-9886-7800c0196e80" providerId="ADAL" clId="{C1869C38-E9B9-4A1D-92C5-D43E838B14E8}" dt="2019-06-18T17:46:22.570" v="85"/>
          <ac:spMkLst>
            <pc:docMk/>
            <pc:sldMk cId="0" sldId="561"/>
            <ac:spMk id="5" creationId="{A5E05035-9D3A-4C20-A0E6-1EE8B2E2B1E3}"/>
          </ac:spMkLst>
        </pc:spChg>
        <pc:spChg chg="del">
          <ac:chgData name="Pyrcz, Michael" userId="0efd8a38-3f8e-46fd-9886-7800c0196e80" providerId="ADAL" clId="{C1869C38-E9B9-4A1D-92C5-D43E838B14E8}" dt="2019-06-18T17:46:21.715" v="84" actId="478"/>
          <ac:spMkLst>
            <pc:docMk/>
            <pc:sldMk cId="0" sldId="561"/>
            <ac:spMk id="30" creationId="{BFED0D72-DA32-4776-9FDB-92E0D27419CF}"/>
          </ac:spMkLst>
        </pc:spChg>
      </pc:sldChg>
      <pc:sldChg chg="addSp delSp modSp">
        <pc:chgData name="Pyrcz, Michael" userId="0efd8a38-3f8e-46fd-9886-7800c0196e80" providerId="ADAL" clId="{C1869C38-E9B9-4A1D-92C5-D43E838B14E8}" dt="2019-06-18T16:54:33.369" v="73" actId="1038"/>
        <pc:sldMkLst>
          <pc:docMk/>
          <pc:sldMk cId="4047003341" sldId="767"/>
        </pc:sldMkLst>
        <pc:spChg chg="mod">
          <ac:chgData name="Pyrcz, Michael" userId="0efd8a38-3f8e-46fd-9886-7800c0196e80" providerId="ADAL" clId="{C1869C38-E9B9-4A1D-92C5-D43E838B14E8}" dt="2019-06-18T16:54:28.361" v="63" actId="1076"/>
          <ac:spMkLst>
            <pc:docMk/>
            <pc:sldMk cId="4047003341" sldId="767"/>
            <ac:spMk id="5" creationId="{00000000-0000-0000-0000-000000000000}"/>
          </ac:spMkLst>
        </pc:spChg>
        <pc:spChg chg="mod">
          <ac:chgData name="Pyrcz, Michael" userId="0efd8a38-3f8e-46fd-9886-7800c0196e80" providerId="ADAL" clId="{C1869C38-E9B9-4A1D-92C5-D43E838B14E8}" dt="2019-06-18T16:54:19.754" v="60" actId="14100"/>
          <ac:spMkLst>
            <pc:docMk/>
            <pc:sldMk cId="4047003341" sldId="767"/>
            <ac:spMk id="23" creationId="{00000000-0000-0000-0000-000000000000}"/>
          </ac:spMkLst>
        </pc:spChg>
        <pc:picChg chg="add mod">
          <ac:chgData name="Pyrcz, Michael" userId="0efd8a38-3f8e-46fd-9886-7800c0196e80" providerId="ADAL" clId="{C1869C38-E9B9-4A1D-92C5-D43E838B14E8}" dt="2019-06-18T16:54:33.369" v="73" actId="1038"/>
          <ac:picMkLst>
            <pc:docMk/>
            <pc:sldMk cId="4047003341" sldId="767"/>
            <ac:picMk id="2" creationId="{5B0F69FA-1832-4AC8-886C-B32DCF7E40B1}"/>
          </ac:picMkLst>
        </pc:picChg>
        <pc:picChg chg="del">
          <ac:chgData name="Pyrcz, Michael" userId="0efd8a38-3f8e-46fd-9886-7800c0196e80" providerId="ADAL" clId="{C1869C38-E9B9-4A1D-92C5-D43E838B14E8}" dt="2019-06-18T16:53:42.729" v="0" actId="478"/>
          <ac:picMkLst>
            <pc:docMk/>
            <pc:sldMk cId="4047003341" sldId="767"/>
            <ac:picMk id="4" creationId="{00000000-0000-0000-0000-000000000000}"/>
          </ac:picMkLst>
        </pc:picChg>
      </pc:sldChg>
      <pc:sldChg chg="addSp delSp">
        <pc:chgData name="Pyrcz, Michael" userId="0efd8a38-3f8e-46fd-9886-7800c0196e80" providerId="ADAL" clId="{C1869C38-E9B9-4A1D-92C5-D43E838B14E8}" dt="2019-06-18T17:46:26.446" v="87"/>
        <pc:sldMkLst>
          <pc:docMk/>
          <pc:sldMk cId="1756823391" sldId="769"/>
        </pc:sldMkLst>
        <pc:spChg chg="add">
          <ac:chgData name="Pyrcz, Michael" userId="0efd8a38-3f8e-46fd-9886-7800c0196e80" providerId="ADAL" clId="{C1869C38-E9B9-4A1D-92C5-D43E838B14E8}" dt="2019-06-18T17:46:26.446" v="87"/>
          <ac:spMkLst>
            <pc:docMk/>
            <pc:sldMk cId="1756823391" sldId="769"/>
            <ac:spMk id="5" creationId="{361DC248-F0A6-4A3F-B85B-0D75410A1FF0}"/>
          </ac:spMkLst>
        </pc:spChg>
        <pc:spChg chg="del">
          <ac:chgData name="Pyrcz, Michael" userId="0efd8a38-3f8e-46fd-9886-7800c0196e80" providerId="ADAL" clId="{C1869C38-E9B9-4A1D-92C5-D43E838B14E8}" dt="2019-06-18T17:46:25.507" v="86" actId="478"/>
          <ac:spMkLst>
            <pc:docMk/>
            <pc:sldMk cId="1756823391" sldId="769"/>
            <ac:spMk id="30" creationId="{BFED0D72-DA32-4776-9FDB-92E0D27419CF}"/>
          </ac:spMkLst>
        </pc:spChg>
      </pc:sldChg>
      <pc:sldChg chg="addSp delSp">
        <pc:chgData name="Pyrcz, Michael" userId="0efd8a38-3f8e-46fd-9886-7800c0196e80" providerId="ADAL" clId="{C1869C38-E9B9-4A1D-92C5-D43E838B14E8}" dt="2019-06-18T17:46:33.501" v="89"/>
        <pc:sldMkLst>
          <pc:docMk/>
          <pc:sldMk cId="1978417889" sldId="770"/>
        </pc:sldMkLst>
        <pc:spChg chg="add">
          <ac:chgData name="Pyrcz, Michael" userId="0efd8a38-3f8e-46fd-9886-7800c0196e80" providerId="ADAL" clId="{C1869C38-E9B9-4A1D-92C5-D43E838B14E8}" dt="2019-06-18T17:46:33.501" v="89"/>
          <ac:spMkLst>
            <pc:docMk/>
            <pc:sldMk cId="1978417889" sldId="770"/>
            <ac:spMk id="5" creationId="{ED5B16DE-369B-43C9-A822-B83D8718158F}"/>
          </ac:spMkLst>
        </pc:spChg>
        <pc:spChg chg="del">
          <ac:chgData name="Pyrcz, Michael" userId="0efd8a38-3f8e-46fd-9886-7800c0196e80" providerId="ADAL" clId="{C1869C38-E9B9-4A1D-92C5-D43E838B14E8}" dt="2019-06-18T17:46:32.424" v="88" actId="478"/>
          <ac:spMkLst>
            <pc:docMk/>
            <pc:sldMk cId="1978417889" sldId="770"/>
            <ac:spMk id="30" creationId="{BFED0D72-DA32-4776-9FDB-92E0D27419CF}"/>
          </ac:spMkLst>
        </pc:spChg>
      </pc:sldChg>
      <pc:sldChg chg="modSp">
        <pc:chgData name="Pyrcz, Michael" userId="0efd8a38-3f8e-46fd-9886-7800c0196e80" providerId="ADAL" clId="{C1869C38-E9B9-4A1D-92C5-D43E838B14E8}" dt="2019-06-18T17:46:11.972" v="83" actId="20577"/>
        <pc:sldMkLst>
          <pc:docMk/>
          <pc:sldMk cId="218817635" sldId="771"/>
        </pc:sldMkLst>
        <pc:spChg chg="mod">
          <ac:chgData name="Pyrcz, Michael" userId="0efd8a38-3f8e-46fd-9886-7800c0196e80" providerId="ADAL" clId="{C1869C38-E9B9-4A1D-92C5-D43E838B14E8}" dt="2019-06-18T17:46:11.972" v="83" actId="20577"/>
          <ac:spMkLst>
            <pc:docMk/>
            <pc:sldMk cId="218817635" sldId="771"/>
            <ac:spMk id="30" creationId="{BFED0D72-DA32-4776-9FDB-92E0D27419CF}"/>
          </ac:spMkLst>
        </pc:spChg>
      </pc:sldChg>
    </pc:docChg>
  </pc:docChgLst>
  <pc:docChgLst>
    <pc:chgData name="Pyrcz, Michael" userId="0efd8a38-3f8e-46fd-9886-7800c0196e80" providerId="ADAL" clId="{C5589C7B-DA1C-40A6-9F41-3B467CFA1368}"/>
    <pc:docChg chg="custSel addSld delSld modSld modMainMaster">
      <pc:chgData name="Pyrcz, Michael" userId="0efd8a38-3f8e-46fd-9886-7800c0196e80" providerId="ADAL" clId="{C5589C7B-DA1C-40A6-9F41-3B467CFA1368}" dt="2019-06-18T13:45:02.176" v="22" actId="2696"/>
      <pc:docMkLst>
        <pc:docMk/>
      </pc:docMkLst>
      <pc:sldChg chg="addSp delSp">
        <pc:chgData name="Pyrcz, Michael" userId="0efd8a38-3f8e-46fd-9886-7800c0196e80" providerId="ADAL" clId="{C5589C7B-DA1C-40A6-9F41-3B467CFA1368}" dt="2019-06-18T13:43:15.666" v="8"/>
        <pc:sldMkLst>
          <pc:docMk/>
          <pc:sldMk cId="0" sldId="561"/>
        </pc:sldMkLst>
        <pc:spChg chg="del">
          <ac:chgData name="Pyrcz, Michael" userId="0efd8a38-3f8e-46fd-9886-7800c0196e80" providerId="ADAL" clId="{C5589C7B-DA1C-40A6-9F41-3B467CFA1368}" dt="2019-06-18T13:43:14.823" v="7" actId="478"/>
          <ac:spMkLst>
            <pc:docMk/>
            <pc:sldMk cId="0" sldId="561"/>
            <ac:spMk id="13" creationId="{DA97F8D1-70AE-4388-B22A-AB63AD5F0343}"/>
          </ac:spMkLst>
        </pc:spChg>
        <pc:spChg chg="del">
          <ac:chgData name="Pyrcz, Michael" userId="0efd8a38-3f8e-46fd-9886-7800c0196e80" providerId="ADAL" clId="{C5589C7B-DA1C-40A6-9F41-3B467CFA1368}" dt="2019-06-18T13:42:36.044" v="0" actId="478"/>
          <ac:spMkLst>
            <pc:docMk/>
            <pc:sldMk cId="0" sldId="561"/>
            <ac:spMk id="27" creationId="{BF76C121-9F95-46D4-BFA4-FBA40D163FC3}"/>
          </ac:spMkLst>
        </pc:spChg>
        <pc:spChg chg="del">
          <ac:chgData name="Pyrcz, Michael" userId="0efd8a38-3f8e-46fd-9886-7800c0196e80" providerId="ADAL" clId="{C5589C7B-DA1C-40A6-9F41-3B467CFA1368}" dt="2019-06-18T13:42:37.486" v="1" actId="478"/>
          <ac:spMkLst>
            <pc:docMk/>
            <pc:sldMk cId="0" sldId="561"/>
            <ac:spMk id="28" creationId="{7A6775C0-69F9-4188-A7D9-A6EFF44698E9}"/>
          </ac:spMkLst>
        </pc:spChg>
        <pc:spChg chg="add">
          <ac:chgData name="Pyrcz, Michael" userId="0efd8a38-3f8e-46fd-9886-7800c0196e80" providerId="ADAL" clId="{C5589C7B-DA1C-40A6-9F41-3B467CFA1368}" dt="2019-06-18T13:42:43.800" v="3"/>
          <ac:spMkLst>
            <pc:docMk/>
            <pc:sldMk cId="0" sldId="561"/>
            <ac:spMk id="29" creationId="{E0CA782E-318C-48AC-9586-F8F092FFFA42}"/>
          </ac:spMkLst>
        </pc:spChg>
        <pc:spChg chg="add">
          <ac:chgData name="Pyrcz, Michael" userId="0efd8a38-3f8e-46fd-9886-7800c0196e80" providerId="ADAL" clId="{C5589C7B-DA1C-40A6-9F41-3B467CFA1368}" dt="2019-06-18T13:43:15.666" v="8"/>
          <ac:spMkLst>
            <pc:docMk/>
            <pc:sldMk cId="0" sldId="561"/>
            <ac:spMk id="30" creationId="{BFED0D72-DA32-4776-9FDB-92E0D27419CF}"/>
          </ac:spMkLst>
        </pc:spChg>
        <pc:spChg chg="del">
          <ac:chgData name="Pyrcz, Michael" userId="0efd8a38-3f8e-46fd-9886-7800c0196e80" providerId="ADAL" clId="{C5589C7B-DA1C-40A6-9F41-3B467CFA1368}" dt="2019-06-18T13:42:39.408" v="2" actId="478"/>
          <ac:spMkLst>
            <pc:docMk/>
            <pc:sldMk cId="0" sldId="561"/>
            <ac:spMk id="31" creationId="{5E5400F3-0A09-46E8-A724-286E7C4CA68A}"/>
          </ac:spMkLst>
        </pc:spChg>
        <pc:grpChg chg="del">
          <ac:chgData name="Pyrcz, Michael" userId="0efd8a38-3f8e-46fd-9886-7800c0196e80" providerId="ADAL" clId="{C5589C7B-DA1C-40A6-9F41-3B467CFA1368}" dt="2019-06-18T13:42:36.044" v="0" actId="478"/>
          <ac:grpSpMkLst>
            <pc:docMk/>
            <pc:sldMk cId="0" sldId="561"/>
            <ac:grpSpMk id="16" creationId="{3A95B99F-0CCD-4987-942F-6823669BEDAF}"/>
          </ac:grpSpMkLst>
        </pc:grpChg>
        <pc:cxnChg chg="del">
          <ac:chgData name="Pyrcz, Michael" userId="0efd8a38-3f8e-46fd-9886-7800c0196e80" providerId="ADAL" clId="{C5589C7B-DA1C-40A6-9F41-3B467CFA1368}" dt="2019-06-18T13:42:36.044" v="0" actId="478"/>
          <ac:cxnSpMkLst>
            <pc:docMk/>
            <pc:sldMk cId="0" sldId="561"/>
            <ac:cxnSpMk id="3" creationId="{FB50625E-8EAB-4ACD-8F62-F566B75B1382}"/>
          </ac:cxnSpMkLst>
        </pc:cxnChg>
        <pc:cxnChg chg="del">
          <ac:chgData name="Pyrcz, Michael" userId="0efd8a38-3f8e-46fd-9886-7800c0196e80" providerId="ADAL" clId="{C5589C7B-DA1C-40A6-9F41-3B467CFA1368}" dt="2019-06-18T13:42:36.044" v="0" actId="478"/>
          <ac:cxnSpMkLst>
            <pc:docMk/>
            <pc:sldMk cId="0" sldId="561"/>
            <ac:cxnSpMk id="11" creationId="{F052D877-E005-4343-87C4-C34FA260B791}"/>
          </ac:cxnSpMkLst>
        </pc:cxnChg>
      </pc:sldChg>
      <pc:sldChg chg="del">
        <pc:chgData name="Pyrcz, Michael" userId="0efd8a38-3f8e-46fd-9886-7800c0196e80" providerId="ADAL" clId="{C5589C7B-DA1C-40A6-9F41-3B467CFA1368}" dt="2019-06-18T13:43:53.334" v="14" actId="2696"/>
        <pc:sldMkLst>
          <pc:docMk/>
          <pc:sldMk cId="2406223572" sldId="753"/>
        </pc:sldMkLst>
      </pc:sldChg>
      <pc:sldChg chg="del">
        <pc:chgData name="Pyrcz, Michael" userId="0efd8a38-3f8e-46fd-9886-7800c0196e80" providerId="ADAL" clId="{C5589C7B-DA1C-40A6-9F41-3B467CFA1368}" dt="2019-06-18T13:43:56.285" v="15" actId="2696"/>
        <pc:sldMkLst>
          <pc:docMk/>
          <pc:sldMk cId="1651172526" sldId="754"/>
        </pc:sldMkLst>
      </pc:sldChg>
      <pc:sldChg chg="del">
        <pc:chgData name="Pyrcz, Michael" userId="0efd8a38-3f8e-46fd-9886-7800c0196e80" providerId="ADAL" clId="{C5589C7B-DA1C-40A6-9F41-3B467CFA1368}" dt="2019-06-18T13:45:02.176" v="22" actId="2696"/>
        <pc:sldMkLst>
          <pc:docMk/>
          <pc:sldMk cId="1843568996" sldId="766"/>
        </pc:sldMkLst>
      </pc:sldChg>
      <pc:sldChg chg="modSp add">
        <pc:chgData name="Pyrcz, Michael" userId="0efd8a38-3f8e-46fd-9886-7800c0196e80" providerId="ADAL" clId="{C5589C7B-DA1C-40A6-9F41-3B467CFA1368}" dt="2019-06-18T13:44:14.508" v="18" actId="20577"/>
        <pc:sldMkLst>
          <pc:docMk/>
          <pc:sldMk cId="1756823391" sldId="769"/>
        </pc:sldMkLst>
        <pc:spChg chg="mod">
          <ac:chgData name="Pyrcz, Michael" userId="0efd8a38-3f8e-46fd-9886-7800c0196e80" providerId="ADAL" clId="{C5589C7B-DA1C-40A6-9F41-3B467CFA1368}" dt="2019-06-18T13:44:14.508" v="18" actId="20577"/>
          <ac:spMkLst>
            <pc:docMk/>
            <pc:sldMk cId="1756823391" sldId="769"/>
            <ac:spMk id="4099" creationId="{00000000-0000-0000-0000-000000000000}"/>
          </ac:spMkLst>
        </pc:spChg>
      </pc:sldChg>
      <pc:sldChg chg="modSp add del">
        <pc:chgData name="Pyrcz, Michael" userId="0efd8a38-3f8e-46fd-9886-7800c0196e80" providerId="ADAL" clId="{C5589C7B-DA1C-40A6-9F41-3B467CFA1368}" dt="2019-06-18T13:44:05.683" v="16" actId="2696"/>
        <pc:sldMkLst>
          <pc:docMk/>
          <pc:sldMk cId="2530966076" sldId="769"/>
        </pc:sldMkLst>
        <pc:spChg chg="mod">
          <ac:chgData name="Pyrcz, Michael" userId="0efd8a38-3f8e-46fd-9886-7800c0196e80" providerId="ADAL" clId="{C5589C7B-DA1C-40A6-9F41-3B467CFA1368}" dt="2019-06-18T13:43:51.227" v="13" actId="20577"/>
          <ac:spMkLst>
            <pc:docMk/>
            <pc:sldMk cId="2530966076" sldId="769"/>
            <ac:spMk id="4099" creationId="{00000000-0000-0000-0000-000000000000}"/>
          </ac:spMkLst>
        </pc:spChg>
      </pc:sldChg>
      <pc:sldChg chg="modSp add">
        <pc:chgData name="Pyrcz, Michael" userId="0efd8a38-3f8e-46fd-9886-7800c0196e80" providerId="ADAL" clId="{C5589C7B-DA1C-40A6-9F41-3B467CFA1368}" dt="2019-06-18T13:44:52.271" v="20" actId="20577"/>
        <pc:sldMkLst>
          <pc:docMk/>
          <pc:sldMk cId="1978417889" sldId="770"/>
        </pc:sldMkLst>
        <pc:spChg chg="mod">
          <ac:chgData name="Pyrcz, Michael" userId="0efd8a38-3f8e-46fd-9886-7800c0196e80" providerId="ADAL" clId="{C5589C7B-DA1C-40A6-9F41-3B467CFA1368}" dt="2019-06-18T13:44:52.271" v="20" actId="20577"/>
          <ac:spMkLst>
            <pc:docMk/>
            <pc:sldMk cId="1978417889" sldId="770"/>
            <ac:spMk id="4099" creationId="{00000000-0000-0000-0000-000000000000}"/>
          </ac:spMkLst>
        </pc:spChg>
      </pc:sldChg>
      <pc:sldChg chg="add">
        <pc:chgData name="Pyrcz, Michael" userId="0efd8a38-3f8e-46fd-9886-7800c0196e80" providerId="ADAL" clId="{C5589C7B-DA1C-40A6-9F41-3B467CFA1368}" dt="2019-06-18T13:44:59.261" v="21"/>
        <pc:sldMkLst>
          <pc:docMk/>
          <pc:sldMk cId="218817635" sldId="771"/>
        </pc:sldMkLst>
      </pc:sldChg>
      <pc:sldMasterChg chg="addSp delSp delSldLayout modSldLayout">
        <pc:chgData name="Pyrcz, Michael" userId="0efd8a38-3f8e-46fd-9886-7800c0196e80" providerId="ADAL" clId="{C5589C7B-DA1C-40A6-9F41-3B467CFA1368}" dt="2019-06-18T13:43:40.969" v="11"/>
        <pc:sldMasterMkLst>
          <pc:docMk/>
          <pc:sldMasterMk cId="0" sldId="2147483648"/>
        </pc:sldMasterMkLst>
        <pc:grpChg chg="del">
          <ac:chgData name="Pyrcz, Michael" userId="0efd8a38-3f8e-46fd-9886-7800c0196e80" providerId="ADAL" clId="{C5589C7B-DA1C-40A6-9F41-3B467CFA1368}" dt="2019-06-18T13:42:57.271" v="4" actId="478"/>
          <ac:grpSpMkLst>
            <pc:docMk/>
            <pc:sldMasterMk cId="0" sldId="2147483648"/>
            <ac:grpSpMk id="4" creationId="{9630D14C-41CB-4F78-992A-9A94D50AE75A}"/>
          </ac:grpSpMkLst>
        </pc:grpChg>
        <pc:grpChg chg="add">
          <ac:chgData name="Pyrcz, Michael" userId="0efd8a38-3f8e-46fd-9886-7800c0196e80" providerId="ADAL" clId="{C5589C7B-DA1C-40A6-9F41-3B467CFA1368}" dt="2019-06-18T13:43:40.969" v="11"/>
          <ac:grpSpMkLst>
            <pc:docMk/>
            <pc:sldMasterMk cId="0" sldId="2147483648"/>
            <ac:grpSpMk id="15" creationId="{D330B04C-3426-4971-AD0D-52A3A8349EF1}"/>
          </ac:grpSpMkLst>
        </pc:grpChg>
        <pc:sldLayoutChg chg="del">
          <pc:chgData name="Pyrcz, Michael" userId="0efd8a38-3f8e-46fd-9886-7800c0196e80" providerId="ADAL" clId="{C5589C7B-DA1C-40A6-9F41-3B467CFA1368}" dt="2019-06-18T13:42:58.269" v="5" actId="2696"/>
          <pc:sldLayoutMkLst>
            <pc:docMk/>
            <pc:sldMasterMk cId="0" sldId="2147483648"/>
            <pc:sldLayoutMk cId="3989097659" sldId="2147483698"/>
          </pc:sldLayoutMkLst>
        </pc:sldLayoutChg>
        <pc:sldLayoutChg chg="addSp delSp">
          <pc:chgData name="Pyrcz, Michael" userId="0efd8a38-3f8e-46fd-9886-7800c0196e80" providerId="ADAL" clId="{C5589C7B-DA1C-40A6-9F41-3B467CFA1368}" dt="2019-06-18T13:43:39.374" v="10"/>
          <pc:sldLayoutMkLst>
            <pc:docMk/>
            <pc:sldMasterMk cId="0" sldId="2147483648"/>
            <pc:sldLayoutMk cId="112287019" sldId="2147483699"/>
          </pc:sldLayoutMkLst>
          <pc:grpChg chg="del">
            <ac:chgData name="Pyrcz, Michael" userId="0efd8a38-3f8e-46fd-9886-7800c0196e80" providerId="ADAL" clId="{C5589C7B-DA1C-40A6-9F41-3B467CFA1368}" dt="2019-06-18T13:43:00.759" v="6" actId="478"/>
            <ac:grpSpMkLst>
              <pc:docMk/>
              <pc:sldMasterMk cId="0" sldId="2147483648"/>
              <pc:sldLayoutMk cId="112287019" sldId="2147483699"/>
              <ac:grpSpMk id="4" creationId="{52AC2AE0-E79A-49D4-872C-B8EE85AFBF69}"/>
            </ac:grpSpMkLst>
          </pc:grpChg>
          <pc:grpChg chg="add del">
            <ac:chgData name="Pyrcz, Michael" userId="0efd8a38-3f8e-46fd-9886-7800c0196e80" providerId="ADAL" clId="{C5589C7B-DA1C-40A6-9F41-3B467CFA1368}" dt="2019-06-18T13:43:39.374" v="10"/>
            <ac:grpSpMkLst>
              <pc:docMk/>
              <pc:sldMasterMk cId="0" sldId="2147483648"/>
              <pc:sldLayoutMk cId="112287019" sldId="2147483699"/>
              <ac:grpSpMk id="15" creationId="{BC35EDD8-0DFE-469D-9B6E-FA732F182918}"/>
            </ac:grpSpMkLst>
          </pc:grpChg>
        </pc:sldLayoutChg>
      </pc:sldMasterChg>
    </pc:docChg>
  </pc:docChgLst>
  <pc:docChgLst>
    <pc:chgData name="Michael Pyrcz" userId="0efd8a38-3f8e-46fd-9886-7800c0196e80" providerId="ADAL" clId="{50ABD6A5-AA6C-4CA2-99FF-4D216F9F76AC}"/>
    <pc:docChg chg="modSld">
      <pc:chgData name="Michael Pyrcz" userId="0efd8a38-3f8e-46fd-9886-7800c0196e80" providerId="ADAL" clId="{50ABD6A5-AA6C-4CA2-99FF-4D216F9F76AC}" dt="2019-05-05T23:41:19.884" v="0" actId="2057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51175" y="8710613"/>
            <a:ext cx="757238" cy="254000"/>
          </a:xfrm>
          <a:prstGeom prst="rect">
            <a:avLst/>
          </a:prstGeom>
          <a:noFill/>
          <a:ln>
            <a:noFill/>
          </a:ln>
          <a:effectLst/>
          <a:extLst>
            <a:ext uri="{909E8E84-426E-40dd-AFC4-6F175D3DCCD1}"/>
            <a:ext uri="{91240B29-F687-4f45-9708-019B960494DF}"/>
            <a:ext uri="{AF507438-7753-43e0-B8FC-AC1667EBCBE1}"/>
          </a:extLst>
        </p:spPr>
        <p:txBody>
          <a:bodyPr wrap="none" lIns="87312" tIns="44450" rIns="87312" bIns="44450">
            <a:spAutoFit/>
          </a:bodyPr>
          <a:lstStyle>
            <a:lvl1pPr defTabSz="868363">
              <a:defRPr sz="2400" b="1">
                <a:solidFill>
                  <a:schemeClr val="tx1"/>
                </a:solidFill>
                <a:latin typeface="Arial" panose="020B0604020202020204" pitchFamily="34" charset="0"/>
                <a:ea typeface="MS PGothic" panose="020B0600070205080204" pitchFamily="34" charset="-128"/>
              </a:defRPr>
            </a:lvl1pPr>
            <a:lvl2pPr marL="742950" indent="-285750" defTabSz="868363">
              <a:defRPr sz="2400" b="1">
                <a:solidFill>
                  <a:schemeClr val="tx1"/>
                </a:solidFill>
                <a:latin typeface="Arial" panose="020B0604020202020204" pitchFamily="34" charset="0"/>
                <a:ea typeface="MS PGothic" panose="020B0600070205080204" pitchFamily="34" charset="-128"/>
              </a:defRPr>
            </a:lvl2pPr>
            <a:lvl3pPr marL="1143000" indent="-228600" defTabSz="868363">
              <a:defRPr sz="2400" b="1">
                <a:solidFill>
                  <a:schemeClr val="tx1"/>
                </a:solidFill>
                <a:latin typeface="Arial" panose="020B0604020202020204" pitchFamily="34" charset="0"/>
                <a:ea typeface="MS PGothic" panose="020B0600070205080204" pitchFamily="34" charset="-128"/>
              </a:defRPr>
            </a:lvl3pPr>
            <a:lvl4pPr marL="1600200" indent="-228600" defTabSz="868363">
              <a:defRPr sz="2400" b="1">
                <a:solidFill>
                  <a:schemeClr val="tx1"/>
                </a:solidFill>
                <a:latin typeface="Arial" panose="020B0604020202020204" pitchFamily="34" charset="0"/>
                <a:ea typeface="MS PGothic" panose="020B0600070205080204" pitchFamily="34" charset="-128"/>
              </a:defRPr>
            </a:lvl4pPr>
            <a:lvl5pPr marL="2057400" indent="-228600" defTabSz="868363">
              <a:defRPr sz="2400" b="1">
                <a:solidFill>
                  <a:schemeClr val="tx1"/>
                </a:solidFill>
                <a:latin typeface="Arial" panose="020B0604020202020204" pitchFamily="34" charset="0"/>
                <a:ea typeface="MS PGothic" panose="020B0600070205080204" pitchFamily="34" charset="-128"/>
              </a:defRPr>
            </a:lvl5pPr>
            <a:lvl6pPr marL="25146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lnSpc>
                <a:spcPct val="90000"/>
              </a:lnSpc>
              <a:defRPr/>
            </a:pPr>
            <a:r>
              <a:rPr lang="en-US" altLang="en-US" sz="1200" b="0"/>
              <a:t>Page </a:t>
            </a:r>
            <a:fld id="{7208F809-4F92-4354-B7AB-BB0558E95B2E}" type="slidenum">
              <a:rPr lang="en-US" altLang="en-US" sz="1200" b="0" smtClean="0"/>
              <a:pPr algn="ctr">
                <a:lnSpc>
                  <a:spcPct val="90000"/>
                </a:lnSpc>
                <a:defRPr/>
              </a:pPr>
              <a:t>‹#›</a:t>
            </a:fld>
            <a:endParaRPr lang="en-US" altLang="en-US" sz="1200" b="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51175" y="8710613"/>
            <a:ext cx="757238" cy="254000"/>
          </a:xfrm>
          <a:prstGeom prst="rect">
            <a:avLst/>
          </a:prstGeom>
          <a:noFill/>
          <a:ln>
            <a:noFill/>
          </a:ln>
          <a:effectLst/>
          <a:extLst>
            <a:ext uri="{909E8E84-426E-40dd-AFC4-6F175D3DCCD1}"/>
            <a:ext uri="{91240B29-F687-4f45-9708-019B960494DF}"/>
            <a:ext uri="{AF507438-7753-43e0-B8FC-AC1667EBCBE1}"/>
          </a:extLst>
        </p:spPr>
        <p:txBody>
          <a:bodyPr wrap="none" lIns="87312" tIns="44450" rIns="87312" bIns="44450">
            <a:spAutoFit/>
          </a:bodyPr>
          <a:lstStyle>
            <a:lvl1pPr defTabSz="868363">
              <a:defRPr sz="2400" b="1">
                <a:solidFill>
                  <a:schemeClr val="tx1"/>
                </a:solidFill>
                <a:latin typeface="Arial" panose="020B0604020202020204" pitchFamily="34" charset="0"/>
                <a:ea typeface="MS PGothic" panose="020B0600070205080204" pitchFamily="34" charset="-128"/>
              </a:defRPr>
            </a:lvl1pPr>
            <a:lvl2pPr marL="742950" indent="-285750" defTabSz="868363">
              <a:defRPr sz="2400" b="1">
                <a:solidFill>
                  <a:schemeClr val="tx1"/>
                </a:solidFill>
                <a:latin typeface="Arial" panose="020B0604020202020204" pitchFamily="34" charset="0"/>
                <a:ea typeface="MS PGothic" panose="020B0600070205080204" pitchFamily="34" charset="-128"/>
              </a:defRPr>
            </a:lvl2pPr>
            <a:lvl3pPr marL="1143000" indent="-228600" defTabSz="868363">
              <a:defRPr sz="2400" b="1">
                <a:solidFill>
                  <a:schemeClr val="tx1"/>
                </a:solidFill>
                <a:latin typeface="Arial" panose="020B0604020202020204" pitchFamily="34" charset="0"/>
                <a:ea typeface="MS PGothic" panose="020B0600070205080204" pitchFamily="34" charset="-128"/>
              </a:defRPr>
            </a:lvl3pPr>
            <a:lvl4pPr marL="1600200" indent="-228600" defTabSz="868363">
              <a:defRPr sz="2400" b="1">
                <a:solidFill>
                  <a:schemeClr val="tx1"/>
                </a:solidFill>
                <a:latin typeface="Arial" panose="020B0604020202020204" pitchFamily="34" charset="0"/>
                <a:ea typeface="MS PGothic" panose="020B0600070205080204" pitchFamily="34" charset="-128"/>
              </a:defRPr>
            </a:lvl4pPr>
            <a:lvl5pPr marL="2057400" indent="-228600" defTabSz="868363">
              <a:defRPr sz="2400" b="1">
                <a:solidFill>
                  <a:schemeClr val="tx1"/>
                </a:solidFill>
                <a:latin typeface="Arial" panose="020B0604020202020204" pitchFamily="34" charset="0"/>
                <a:ea typeface="MS PGothic" panose="020B0600070205080204" pitchFamily="34" charset="-128"/>
              </a:defRPr>
            </a:lvl5pPr>
            <a:lvl6pPr marL="25146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lnSpc>
                <a:spcPct val="90000"/>
              </a:lnSpc>
              <a:defRPr/>
            </a:pPr>
            <a:r>
              <a:rPr lang="en-US" altLang="en-US" sz="1200" b="0"/>
              <a:t>Page </a:t>
            </a:r>
            <a:fld id="{229853F2-318A-4B96-B4FC-0B401144A24C}" type="slidenum">
              <a:rPr lang="en-US" altLang="en-US" sz="1200" b="0" smtClean="0"/>
              <a:pPr algn="ctr">
                <a:lnSpc>
                  <a:spcPct val="90000"/>
                </a:lnSpc>
                <a:defRPr/>
              </a:pPr>
              <a:t>‹#›</a:t>
            </a:fld>
            <a:endParaRPr lang="en-US" altLang="en-US" sz="1200" b="0"/>
          </a:p>
        </p:txBody>
      </p:sp>
      <p:sp>
        <p:nvSpPr>
          <p:cNvPr id="307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61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614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656791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614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03835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614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1676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66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87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330B04C-3426-4971-AD0D-52A3A8349EF1}"/>
              </a:ext>
            </a:extLst>
          </p:cNvPr>
          <p:cNvGrpSpPr/>
          <p:nvPr userDrawn="1"/>
        </p:nvGrpSpPr>
        <p:grpSpPr>
          <a:xfrm>
            <a:off x="8177211" y="33262"/>
            <a:ext cx="931700" cy="931700"/>
            <a:chOff x="3738664" y="1071664"/>
            <a:chExt cx="4714673" cy="4714673"/>
          </a:xfrm>
        </p:grpSpPr>
        <p:sp>
          <p:nvSpPr>
            <p:cNvPr id="16" name="Oval 15">
              <a:extLst>
                <a:ext uri="{FF2B5EF4-FFF2-40B4-BE49-F238E27FC236}">
                  <a16:creationId xmlns:a16="http://schemas.microsoft.com/office/drawing/2014/main" id="{EE71AC56-0950-4D7F-8867-E1B1C3A97BD5}"/>
                </a:ext>
              </a:extLst>
            </p:cNvPr>
            <p:cNvSpPr/>
            <p:nvPr/>
          </p:nvSpPr>
          <p:spPr>
            <a:xfrm>
              <a:off x="3738664" y="1071664"/>
              <a:ext cx="4714673" cy="471467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3782922E-FB3F-440A-B926-099EAEF31C98}"/>
                </a:ext>
              </a:extLst>
            </p:cNvPr>
            <p:cNvSpPr/>
            <p:nvPr/>
          </p:nvSpPr>
          <p:spPr>
            <a:xfrm>
              <a:off x="4876652" y="1823741"/>
              <a:ext cx="2231907" cy="3421473"/>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D0EDC7-AE56-4B2B-9A12-6EF3F8FD3C06}"/>
                </a:ext>
              </a:extLst>
            </p:cNvPr>
            <p:cNvSpPr/>
            <p:nvPr/>
          </p:nvSpPr>
          <p:spPr>
            <a:xfrm>
              <a:off x="4015700" y="1352146"/>
              <a:ext cx="4160601" cy="4153709"/>
            </a:xfrm>
            <a:prstGeom prst="rect">
              <a:avLst/>
            </a:prstGeom>
            <a:noFill/>
          </p:spPr>
          <p:txBody>
            <a:bodyPr wrap="none" lIns="91440" tIns="45720" rIns="91440" bIns="45720">
              <a:prstTxWarp prst="textButton">
                <a:avLst/>
              </a:prstTxWarp>
              <a:spAutoFit/>
            </a:bodyPr>
            <a:lstStyle/>
            <a:p>
              <a:pPr algn="ctr"/>
              <a:r>
                <a:rPr lang="en-US" sz="2800" b="1" cap="none" spc="0" dirty="0">
                  <a:ln w="0"/>
                  <a:solidFill>
                    <a:sysClr val="windowText" lastClr="000000"/>
                  </a:solidFill>
                  <a:latin typeface="Helvetica" pitchFamily="2" charset="0"/>
                </a:rPr>
                <a:t>Texas Center for Data Analytics and </a:t>
              </a:r>
              <a:r>
                <a:rPr lang="en-US" sz="2800" b="1" cap="none" spc="0" dirty="0" err="1">
                  <a:ln w="0"/>
                  <a:solidFill>
                    <a:sysClr val="windowText" lastClr="000000"/>
                  </a:solidFill>
                  <a:latin typeface="Helvetica" pitchFamily="2" charset="0"/>
                </a:rPr>
                <a:t>Geostatistics</a:t>
              </a:r>
              <a:endParaRPr lang="en-US" sz="2800" b="1" cap="none" spc="0" dirty="0">
                <a:ln w="0"/>
                <a:solidFill>
                  <a:sysClr val="windowText" lastClr="000000"/>
                </a:solidFill>
                <a:latin typeface="Helvetica" pitchFamily="2" charset="0"/>
              </a:endParaRPr>
            </a:p>
          </p:txBody>
        </p:sp>
        <p:sp>
          <p:nvSpPr>
            <p:cNvPr id="19" name="Rectangle 18">
              <a:extLst>
                <a:ext uri="{FF2B5EF4-FFF2-40B4-BE49-F238E27FC236}">
                  <a16:creationId xmlns:a16="http://schemas.microsoft.com/office/drawing/2014/main" id="{3602BDF3-30C4-4745-AC86-76769AE77156}"/>
                </a:ext>
              </a:extLst>
            </p:cNvPr>
            <p:cNvSpPr/>
            <p:nvPr/>
          </p:nvSpPr>
          <p:spPr>
            <a:xfrm>
              <a:off x="3986468" y="1246725"/>
              <a:ext cx="4219065" cy="4364551"/>
            </a:xfrm>
            <a:prstGeom prst="rect">
              <a:avLst/>
            </a:prstGeom>
            <a:noFill/>
          </p:spPr>
          <p:txBody>
            <a:bodyPr wrap="none" lIns="91440" tIns="45720" rIns="91440" bIns="45720">
              <a:prstTxWarp prst="textArchDown">
                <a:avLst/>
              </a:prstTxWarp>
              <a:spAutoFit/>
            </a:bodyPr>
            <a:lstStyle/>
            <a:p>
              <a:pPr algn="ctr"/>
              <a:r>
                <a:rPr lang="en-US" sz="400" dirty="0">
                  <a:ln w="0"/>
                  <a:solidFill>
                    <a:sysClr val="windowText" lastClr="000000"/>
                  </a:solidFill>
                  <a:latin typeface="Helvetica" pitchFamily="2" charset="0"/>
                </a:rPr>
                <a:t>The University of Texas at Austin</a:t>
              </a:r>
              <a:endParaRPr lang="en-US" sz="400" cap="none" spc="0" dirty="0">
                <a:ln w="0"/>
                <a:solidFill>
                  <a:sysClr val="windowText" lastClr="000000"/>
                </a:solidFill>
                <a:latin typeface="Helvetica" pitchFamily="2" charset="0"/>
              </a:endParaRPr>
            </a:p>
          </p:txBody>
        </p:sp>
        <p:sp>
          <p:nvSpPr>
            <p:cNvPr id="20" name="Freeform 8">
              <a:extLst>
                <a:ext uri="{FF2B5EF4-FFF2-40B4-BE49-F238E27FC236}">
                  <a16:creationId xmlns:a16="http://schemas.microsoft.com/office/drawing/2014/main" id="{86B590B0-87A3-4FED-BD1F-5FA65BCEDD17}"/>
                </a:ext>
              </a:extLst>
            </p:cNvPr>
            <p:cNvSpPr/>
            <p:nvPr/>
          </p:nvSpPr>
          <p:spPr>
            <a:xfrm>
              <a:off x="5884877" y="2294067"/>
              <a:ext cx="386645" cy="615244"/>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9">
              <a:extLst>
                <a:ext uri="{FF2B5EF4-FFF2-40B4-BE49-F238E27FC236}">
                  <a16:creationId xmlns:a16="http://schemas.microsoft.com/office/drawing/2014/main" id="{B621CB54-5F15-4D58-B650-82D87C121416}"/>
                </a:ext>
              </a:extLst>
            </p:cNvPr>
            <p:cNvSpPr/>
            <p:nvPr/>
          </p:nvSpPr>
          <p:spPr>
            <a:xfrm>
              <a:off x="4584425" y="2292657"/>
              <a:ext cx="1267997" cy="1974174"/>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10">
              <a:extLst>
                <a:ext uri="{FF2B5EF4-FFF2-40B4-BE49-F238E27FC236}">
                  <a16:creationId xmlns:a16="http://schemas.microsoft.com/office/drawing/2014/main" id="{E2FD9641-A4EE-46F7-B344-BD52F89EAAFC}"/>
                </a:ext>
              </a:extLst>
            </p:cNvPr>
            <p:cNvSpPr/>
            <p:nvPr/>
          </p:nvSpPr>
          <p:spPr>
            <a:xfrm>
              <a:off x="6234366" y="2940980"/>
              <a:ext cx="1317268" cy="2170184"/>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89" r:id="rId1"/>
    <p:sldLayoutId id="2147483699" r:id="rId2"/>
  </p:sldLayoutIdLst>
  <p:txStyles>
    <p:title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685800" y="1752600"/>
            <a:ext cx="5181600" cy="4114800"/>
          </a:xfrm>
          <a:prstGeom prst="rect">
            <a:avLst/>
          </a:prstGeom>
        </p:spPr>
        <p:txBody>
          <a:bodyPr/>
          <a:lstStyle/>
          <a:p>
            <a:pPr>
              <a:spcBef>
                <a:spcPct val="20000"/>
              </a:spcBef>
              <a:defRPr/>
            </a:pPr>
            <a:r>
              <a:rPr lang="en-US">
                <a:ea typeface="+mn-ea"/>
                <a:cs typeface="+mn-cs"/>
              </a:rPr>
              <a:t>Prototype Methods</a:t>
            </a:r>
          </a:p>
          <a:p>
            <a:pPr>
              <a:spcBef>
                <a:spcPct val="20000"/>
              </a:spcBef>
              <a:defRPr/>
            </a:pPr>
            <a:r>
              <a:rPr lang="en-US">
                <a:ea typeface="+mn-ea"/>
                <a:cs typeface="+mn-cs"/>
              </a:rPr>
              <a:t>K-means Clustering</a:t>
            </a:r>
            <a:endParaRPr lang="en-US" dirty="0">
              <a:ea typeface="+mn-ea"/>
              <a:cs typeface="+mn-cs"/>
            </a:endParaRPr>
          </a:p>
        </p:txBody>
      </p:sp>
      <p:sp>
        <p:nvSpPr>
          <p:cNvPr id="29" name="TextBox 28">
            <a:extLst>
              <a:ext uri="{FF2B5EF4-FFF2-40B4-BE49-F238E27FC236}">
                <a16:creationId xmlns:a16="http://schemas.microsoft.com/office/drawing/2014/main" id="{E0CA782E-318C-48AC-9586-F8F092FFFA42}"/>
              </a:ext>
            </a:extLst>
          </p:cNvPr>
          <p:cNvSpPr txBox="1"/>
          <p:nvPr/>
        </p:nvSpPr>
        <p:spPr>
          <a:xfrm>
            <a:off x="1447800" y="6096000"/>
            <a:ext cx="6609438" cy="369332"/>
          </a:xfrm>
          <a:prstGeom prst="rect">
            <a:avLst/>
          </a:prstGeom>
          <a:noFill/>
        </p:spPr>
        <p:txBody>
          <a:bodyPr wrap="none" rtlCol="0">
            <a:spAutoFit/>
          </a:bodyPr>
          <a:lstStyle/>
          <a:p>
            <a:r>
              <a:rPr lang="en-US"/>
              <a:t>Instructor: Michael Pyrcz, the University of Texas at Austin</a:t>
            </a:r>
          </a:p>
        </p:txBody>
      </p:sp>
      <p:sp>
        <p:nvSpPr>
          <p:cNvPr id="5" name="Rectangle 2">
            <a:extLst>
              <a:ext uri="{FF2B5EF4-FFF2-40B4-BE49-F238E27FC236}">
                <a16:creationId xmlns:a16="http://schemas.microsoft.com/office/drawing/2014/main" id="{A5E05035-9D3A-4C20-A0E6-1EE8B2E2B1E3}"/>
              </a:ext>
            </a:extLst>
          </p:cNvPr>
          <p:cNvSpPr txBox="1">
            <a:spLocks noChangeArrowheads="1"/>
          </p:cNvSpPr>
          <p:nvPr/>
        </p:nvSpPr>
        <p:spPr>
          <a:xfrm>
            <a:off x="-9566" y="0"/>
            <a:ext cx="8239166" cy="1066800"/>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Clustering</a:t>
            </a:r>
            <a:endParaRPr lang="en-US" sz="2800" u="sng" kern="0" dirty="0">
              <a:solidFill>
                <a:srgbClr val="081D58"/>
              </a:solidFill>
              <a:ea typeface="+mj-ea"/>
              <a:cs typeface="+mj-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0803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Assign K prototypes in the feature space:</a:t>
            </a:r>
          </a:p>
          <a:p>
            <a:pPr>
              <a:defRPr/>
            </a:pPr>
            <a:r>
              <a:rPr lang="en-US" altLang="en-US" sz="1800" b="0" kern="0"/>
              <a:t>random assignment (random value between min and max)</a:t>
            </a:r>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a:p>
          <a:p>
            <a:pPr marL="457200" lvl="1" indent="0">
              <a:buNone/>
              <a:defRPr/>
            </a:pPr>
            <a:endParaRPr lang="en-US" altLang="en-US" sz="1800" b="0" kern="0" dirty="0"/>
          </a:p>
          <a:p>
            <a:pPr marL="457200" lvl="1" indent="0">
              <a:buNone/>
              <a:defRPr/>
            </a:pPr>
            <a:r>
              <a:rPr lang="en-US" altLang="en-US" sz="1800" b="0" kern="0"/>
              <a:t>Note: the initial prototypes could be poor choices </a:t>
            </a:r>
          </a:p>
          <a:p>
            <a:pPr lvl="1">
              <a:defRPr/>
            </a:pPr>
            <a:r>
              <a:rPr lang="en-US" altLang="en-US" sz="1800" b="0" kern="0"/>
              <a:t>clustered, outside the training data etc.</a:t>
            </a:r>
            <a:endParaRPr lang="en-US" altLang="en-US" sz="1800" b="0" kern="0" dirty="0"/>
          </a:p>
        </p:txBody>
      </p:sp>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609600" y="0"/>
            <a:ext cx="5410200"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p>
          <a:p>
            <a:pPr>
              <a:defRPr/>
            </a:pPr>
            <a:r>
              <a:rPr lang="en-US" kern="0">
                <a:solidFill>
                  <a:srgbClr val="FF6600"/>
                </a:solidFill>
                <a:ea typeface="+mj-ea"/>
                <a:cs typeface="+mj-cs"/>
              </a:rPr>
              <a:t>Workflow</a:t>
            </a:r>
            <a:endParaRPr lang="en-US" kern="0" dirty="0">
              <a:ea typeface="+mj-ea"/>
              <a:cs typeface="+mj-cs"/>
            </a:endParaRPr>
          </a:p>
        </p:txBody>
      </p:sp>
      <p:pic>
        <p:nvPicPr>
          <p:cNvPr id="3" name="Picture 2"/>
          <p:cNvPicPr>
            <a:picLocks noChangeAspect="1"/>
          </p:cNvPicPr>
          <p:nvPr/>
        </p:nvPicPr>
        <p:blipFill>
          <a:blip r:embed="rId2"/>
          <a:stretch>
            <a:fillRect/>
          </a:stretch>
        </p:blipFill>
        <p:spPr>
          <a:xfrm>
            <a:off x="1905000" y="2209800"/>
            <a:ext cx="4638675" cy="3559913"/>
          </a:xfrm>
          <a:prstGeom prst="rect">
            <a:avLst/>
          </a:prstGeom>
        </p:spPr>
      </p:pic>
      <p:sp>
        <p:nvSpPr>
          <p:cNvPr id="9" name="TextBox 8"/>
          <p:cNvSpPr txBox="1"/>
          <p:nvPr/>
        </p:nvSpPr>
        <p:spPr>
          <a:xfrm>
            <a:off x="4876800" y="4343400"/>
            <a:ext cx="1019831" cy="523220"/>
          </a:xfrm>
          <a:prstGeom prst="rect">
            <a:avLst/>
          </a:prstGeom>
          <a:noFill/>
        </p:spPr>
        <p:txBody>
          <a:bodyPr wrap="none" rtlCol="0">
            <a:spAutoFit/>
          </a:bodyPr>
          <a:lstStyle/>
          <a:p>
            <a:r>
              <a:rPr lang="en-US" sz="1400" b="0"/>
              <a:t>initial </a:t>
            </a:r>
          </a:p>
          <a:p>
            <a:r>
              <a:rPr lang="en-US" sz="1400" b="0"/>
              <a:t>prototypes</a:t>
            </a:r>
          </a:p>
        </p:txBody>
      </p:sp>
      <p:cxnSp>
        <p:nvCxnSpPr>
          <p:cNvPr id="11" name="Straight Arrow Connector 10"/>
          <p:cNvCxnSpPr/>
          <p:nvPr/>
        </p:nvCxnSpPr>
        <p:spPr bwMode="auto">
          <a:xfrm flipV="1">
            <a:off x="4881145" y="3909757"/>
            <a:ext cx="220049" cy="670902"/>
          </a:xfrm>
          <a:prstGeom prst="straightConnector1">
            <a:avLst/>
          </a:prstGeom>
          <a:noFill/>
          <a:ln w="19050">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flipH="1" flipV="1">
            <a:off x="3158836" y="4322618"/>
            <a:ext cx="1722310" cy="244195"/>
          </a:xfrm>
          <a:prstGeom prst="straightConnector1">
            <a:avLst/>
          </a:prstGeom>
          <a:noFill/>
          <a:ln w="19050">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flipH="1">
            <a:off x="3158836" y="4570970"/>
            <a:ext cx="1717964" cy="221735"/>
          </a:xfrm>
          <a:prstGeom prst="straightConnector1">
            <a:avLst/>
          </a:prstGeom>
          <a:noFill/>
          <a:ln w="19050">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90404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0803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Assign K prototypes in the feature space:</a:t>
            </a:r>
          </a:p>
          <a:p>
            <a:pPr>
              <a:defRPr/>
            </a:pPr>
            <a:r>
              <a:rPr lang="en-US" altLang="en-US" sz="1800" b="0" kern="0"/>
              <a:t>as a reminder this is happening in the normalized features space</a:t>
            </a:r>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a:p>
          <a:p>
            <a:pPr marL="457200" lvl="1" indent="0">
              <a:buNone/>
              <a:defRPr/>
            </a:pPr>
            <a:endParaRPr lang="en-US" altLang="en-US" sz="1800" b="0" kern="0" dirty="0"/>
          </a:p>
        </p:txBody>
      </p:sp>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609600" y="0"/>
            <a:ext cx="5410200"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p>
          <a:p>
            <a:pPr>
              <a:defRPr/>
            </a:pPr>
            <a:r>
              <a:rPr lang="en-US" kern="0">
                <a:solidFill>
                  <a:srgbClr val="FF6600"/>
                </a:solidFill>
                <a:ea typeface="+mj-ea"/>
                <a:cs typeface="+mj-cs"/>
              </a:rPr>
              <a:t>Workflow</a:t>
            </a:r>
            <a:endParaRPr lang="en-US" kern="0" dirty="0">
              <a:ea typeface="+mj-ea"/>
              <a:cs typeface="+mj-cs"/>
            </a:endParaRPr>
          </a:p>
        </p:txBody>
      </p:sp>
      <p:pic>
        <p:nvPicPr>
          <p:cNvPr id="2" name="Picture 1"/>
          <p:cNvPicPr>
            <a:picLocks noChangeAspect="1"/>
          </p:cNvPicPr>
          <p:nvPr/>
        </p:nvPicPr>
        <p:blipFill>
          <a:blip r:embed="rId2"/>
          <a:stretch>
            <a:fillRect/>
          </a:stretch>
        </p:blipFill>
        <p:spPr>
          <a:xfrm>
            <a:off x="152400" y="2286000"/>
            <a:ext cx="8630462" cy="3200400"/>
          </a:xfrm>
          <a:prstGeom prst="rect">
            <a:avLst/>
          </a:prstGeom>
        </p:spPr>
      </p:pic>
    </p:spTree>
    <p:extLst>
      <p:ext uri="{BB962C8B-B14F-4D97-AF65-F5344CB8AC3E}">
        <p14:creationId xmlns:p14="http://schemas.microsoft.com/office/powerpoint/2010/main" val="240921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0803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Assign training data to the nearest prototype:</a:t>
            </a:r>
          </a:p>
          <a:p>
            <a:pPr>
              <a:defRPr/>
            </a:pPr>
            <a:r>
              <a:rPr lang="en-US" altLang="en-US" sz="1800" b="0" kern="0"/>
              <a:t>we apply nearest Euclidian distance with the normalized features</a:t>
            </a:r>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r>
              <a:rPr lang="en-US" altLang="en-US" sz="1800" b="0" kern="0"/>
              <a:t>Note, these initial clusters are not very good</a:t>
            </a:r>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a:p>
          <a:p>
            <a:pPr marL="457200" lvl="1" indent="0">
              <a:buNone/>
              <a:defRPr/>
            </a:pPr>
            <a:endParaRPr lang="en-US" altLang="en-US" sz="1800" b="0" kern="0" dirty="0"/>
          </a:p>
        </p:txBody>
      </p:sp>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609600" y="0"/>
            <a:ext cx="5410200"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p>
          <a:p>
            <a:pPr>
              <a:defRPr/>
            </a:pPr>
            <a:r>
              <a:rPr lang="en-US" kern="0">
                <a:solidFill>
                  <a:srgbClr val="FF6600"/>
                </a:solidFill>
                <a:ea typeface="+mj-ea"/>
                <a:cs typeface="+mj-cs"/>
              </a:rPr>
              <a:t>Workflow</a:t>
            </a:r>
            <a:endParaRPr lang="en-US" kern="0" dirty="0">
              <a:ea typeface="+mj-ea"/>
              <a:cs typeface="+mj-cs"/>
            </a:endParaRPr>
          </a:p>
        </p:txBody>
      </p:sp>
      <p:pic>
        <p:nvPicPr>
          <p:cNvPr id="3" name="Picture 2"/>
          <p:cNvPicPr>
            <a:picLocks noChangeAspect="1"/>
          </p:cNvPicPr>
          <p:nvPr/>
        </p:nvPicPr>
        <p:blipFill>
          <a:blip r:embed="rId2"/>
          <a:stretch>
            <a:fillRect/>
          </a:stretch>
        </p:blipFill>
        <p:spPr>
          <a:xfrm>
            <a:off x="152400" y="2294313"/>
            <a:ext cx="8758844" cy="3200400"/>
          </a:xfrm>
          <a:prstGeom prst="rect">
            <a:avLst/>
          </a:prstGeom>
        </p:spPr>
      </p:pic>
    </p:spTree>
    <p:extLst>
      <p:ext uri="{BB962C8B-B14F-4D97-AF65-F5344CB8AC3E}">
        <p14:creationId xmlns:p14="http://schemas.microsoft.com/office/powerpoint/2010/main" val="74995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0803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Update the prototypes to the centroids of the assigned training data:</a:t>
            </a:r>
          </a:p>
          <a:p>
            <a:pPr>
              <a:defRPr/>
            </a:pPr>
            <a:r>
              <a:rPr lang="en-US" altLang="en-US" sz="1800" b="0" kern="0"/>
              <a:t>vectors are included to show the update of the prototypes</a:t>
            </a:r>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r>
              <a:rPr lang="en-US" altLang="en-US" sz="1800" b="0" kern="0"/>
              <a:t>The prototypes have improved.</a:t>
            </a:r>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a:p>
          <a:p>
            <a:pPr marL="457200" lvl="1" indent="0">
              <a:buNone/>
              <a:defRPr/>
            </a:pPr>
            <a:endParaRPr lang="en-US" altLang="en-US" sz="1800" b="0" kern="0" dirty="0"/>
          </a:p>
        </p:txBody>
      </p:sp>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609600" y="0"/>
            <a:ext cx="5410200"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p>
          <a:p>
            <a:pPr>
              <a:defRPr/>
            </a:pPr>
            <a:r>
              <a:rPr lang="en-US" kern="0">
                <a:solidFill>
                  <a:srgbClr val="FF6600"/>
                </a:solidFill>
                <a:ea typeface="+mj-ea"/>
                <a:cs typeface="+mj-cs"/>
              </a:rPr>
              <a:t>Workflow</a:t>
            </a:r>
            <a:endParaRPr lang="en-US" kern="0" dirty="0">
              <a:ea typeface="+mj-ea"/>
              <a:cs typeface="+mj-cs"/>
            </a:endParaRPr>
          </a:p>
        </p:txBody>
      </p:sp>
      <p:pic>
        <p:nvPicPr>
          <p:cNvPr id="2" name="Picture 1"/>
          <p:cNvPicPr>
            <a:picLocks noChangeAspect="1"/>
          </p:cNvPicPr>
          <p:nvPr/>
        </p:nvPicPr>
        <p:blipFill>
          <a:blip r:embed="rId2"/>
          <a:stretch>
            <a:fillRect/>
          </a:stretch>
        </p:blipFill>
        <p:spPr>
          <a:xfrm>
            <a:off x="152400" y="2267991"/>
            <a:ext cx="8980516" cy="3167810"/>
          </a:xfrm>
          <a:prstGeom prst="rect">
            <a:avLst/>
          </a:prstGeom>
        </p:spPr>
      </p:pic>
    </p:spTree>
    <p:extLst>
      <p:ext uri="{BB962C8B-B14F-4D97-AF65-F5344CB8AC3E}">
        <p14:creationId xmlns:p14="http://schemas.microsoft.com/office/powerpoint/2010/main" val="138665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41736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Update the training data assignment to the nearest updated prototypes:</a:t>
            </a:r>
          </a:p>
          <a:p>
            <a:pPr>
              <a:defRPr/>
            </a:pPr>
            <a:r>
              <a:rPr lang="en-US" altLang="en-US" sz="1800" b="0" kern="0"/>
              <a:t>once again we apply nearest Euclidian distance with the normalized features</a:t>
            </a:r>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marL="0" indent="0">
              <a:buNone/>
              <a:defRPr/>
            </a:pPr>
            <a:endParaRPr lang="en-US" altLang="en-US" sz="1800" b="0" kern="0"/>
          </a:p>
          <a:p>
            <a:pPr>
              <a:defRPr/>
            </a:pPr>
            <a:r>
              <a:rPr lang="en-US" altLang="en-US" sz="1800" b="0" kern="0"/>
              <a:t>The prototypes have improved.</a:t>
            </a:r>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a:p>
          <a:p>
            <a:pPr marL="457200" lvl="1" indent="0">
              <a:buNone/>
              <a:defRPr/>
            </a:pPr>
            <a:endParaRPr lang="en-US" altLang="en-US" sz="1800" b="0" kern="0" dirty="0"/>
          </a:p>
        </p:txBody>
      </p:sp>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609600" y="0"/>
            <a:ext cx="5410200"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p>
          <a:p>
            <a:pPr>
              <a:defRPr/>
            </a:pPr>
            <a:r>
              <a:rPr lang="en-US" kern="0">
                <a:solidFill>
                  <a:srgbClr val="FF6600"/>
                </a:solidFill>
                <a:ea typeface="+mj-ea"/>
                <a:cs typeface="+mj-cs"/>
              </a:rPr>
              <a:t>Workflow</a:t>
            </a:r>
            <a:endParaRPr lang="en-US" kern="0" dirty="0">
              <a:ea typeface="+mj-ea"/>
              <a:cs typeface="+mj-cs"/>
            </a:endParaRPr>
          </a:p>
        </p:txBody>
      </p:sp>
      <p:pic>
        <p:nvPicPr>
          <p:cNvPr id="3" name="Picture 2"/>
          <p:cNvPicPr>
            <a:picLocks noChangeAspect="1"/>
          </p:cNvPicPr>
          <p:nvPr/>
        </p:nvPicPr>
        <p:blipFill>
          <a:blip r:embed="rId2"/>
          <a:stretch>
            <a:fillRect/>
          </a:stretch>
        </p:blipFill>
        <p:spPr>
          <a:xfrm>
            <a:off x="144087" y="2269462"/>
            <a:ext cx="8684029" cy="3343016"/>
          </a:xfrm>
          <a:prstGeom prst="rect">
            <a:avLst/>
          </a:prstGeom>
        </p:spPr>
      </p:pic>
    </p:spTree>
    <p:extLst>
      <p:ext uri="{BB962C8B-B14F-4D97-AF65-F5344CB8AC3E}">
        <p14:creationId xmlns:p14="http://schemas.microsoft.com/office/powerpoint/2010/main" val="426730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41736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Iterate until the centroid stop moving and the assignments stabilize:</a:t>
            </a:r>
          </a:p>
          <a:p>
            <a:pPr>
              <a:defRPr/>
            </a:pPr>
            <a:r>
              <a:rPr lang="en-US" altLang="en-US" sz="1800" b="0" kern="0"/>
              <a:t>we now have 3 clusters that minimize the within group variation</a:t>
            </a:r>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marL="0" indent="0">
              <a:buNone/>
              <a:defRPr/>
            </a:pPr>
            <a:endParaRPr lang="en-US" altLang="en-US" sz="1800" b="0" kern="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a:p>
          <a:p>
            <a:pPr marL="457200" lvl="1" indent="0">
              <a:buNone/>
              <a:defRPr/>
            </a:pPr>
            <a:endParaRPr lang="en-US" altLang="en-US" sz="1800" b="0" kern="0" dirty="0"/>
          </a:p>
        </p:txBody>
      </p:sp>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609600" y="0"/>
            <a:ext cx="5410200"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p>
          <a:p>
            <a:pPr>
              <a:defRPr/>
            </a:pPr>
            <a:r>
              <a:rPr lang="en-US" kern="0">
                <a:solidFill>
                  <a:srgbClr val="FF6600"/>
                </a:solidFill>
                <a:ea typeface="+mj-ea"/>
                <a:cs typeface="+mj-cs"/>
              </a:rPr>
              <a:t>Workflow</a:t>
            </a:r>
            <a:endParaRPr lang="en-US" kern="0" dirty="0">
              <a:ea typeface="+mj-ea"/>
              <a:cs typeface="+mj-cs"/>
            </a:endParaRPr>
          </a:p>
        </p:txBody>
      </p:sp>
      <p:pic>
        <p:nvPicPr>
          <p:cNvPr id="4" name="Picture 3"/>
          <p:cNvPicPr>
            <a:picLocks noChangeAspect="1"/>
          </p:cNvPicPr>
          <p:nvPr/>
        </p:nvPicPr>
        <p:blipFill>
          <a:blip r:embed="rId2"/>
          <a:stretch>
            <a:fillRect/>
          </a:stretch>
        </p:blipFill>
        <p:spPr>
          <a:xfrm>
            <a:off x="191193" y="2276304"/>
            <a:ext cx="8503920" cy="3326474"/>
          </a:xfrm>
          <a:prstGeom prst="rect">
            <a:avLst/>
          </a:prstGeom>
        </p:spPr>
      </p:pic>
    </p:spTree>
    <p:extLst>
      <p:ext uri="{BB962C8B-B14F-4D97-AF65-F5344CB8AC3E}">
        <p14:creationId xmlns:p14="http://schemas.microsoft.com/office/powerpoint/2010/main" val="170413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41736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The number of K clusters is an important decision:</a:t>
            </a:r>
          </a:p>
          <a:p>
            <a:pPr>
              <a:defRPr/>
            </a:pPr>
            <a:r>
              <a:rPr lang="en-US" altLang="en-US" sz="1800" b="0" kern="0"/>
              <a:t>examples with K = 2 and 7</a:t>
            </a:r>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a:defRPr/>
            </a:pPr>
            <a:endParaRPr lang="en-US" altLang="en-US" sz="1800" b="0" kern="0"/>
          </a:p>
          <a:p>
            <a:pPr marL="0" indent="0">
              <a:buNone/>
              <a:defRPr/>
            </a:pPr>
            <a:endParaRPr lang="en-US" altLang="en-US" sz="1800" b="0" kern="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a:p>
          <a:p>
            <a:pPr marL="457200" lvl="1" indent="0">
              <a:buNone/>
              <a:defRPr/>
            </a:pPr>
            <a:endParaRPr lang="en-US" altLang="en-US" sz="1800" b="0" kern="0" dirty="0"/>
          </a:p>
        </p:txBody>
      </p:sp>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609600" y="0"/>
            <a:ext cx="5410200"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p>
          <a:p>
            <a:pPr>
              <a:defRPr/>
            </a:pPr>
            <a:r>
              <a:rPr lang="en-US" kern="0">
                <a:solidFill>
                  <a:srgbClr val="FF6600"/>
                </a:solidFill>
                <a:ea typeface="+mj-ea"/>
                <a:cs typeface="+mj-cs"/>
              </a:rPr>
              <a:t>Workflow</a:t>
            </a:r>
            <a:endParaRPr lang="en-US" kern="0" dirty="0">
              <a:ea typeface="+mj-ea"/>
              <a:cs typeface="+mj-cs"/>
            </a:endParaRPr>
          </a:p>
        </p:txBody>
      </p:sp>
      <p:pic>
        <p:nvPicPr>
          <p:cNvPr id="2" name="Picture 1"/>
          <p:cNvPicPr>
            <a:picLocks noChangeAspect="1"/>
          </p:cNvPicPr>
          <p:nvPr/>
        </p:nvPicPr>
        <p:blipFill>
          <a:blip r:embed="rId2"/>
          <a:stretch>
            <a:fillRect/>
          </a:stretch>
        </p:blipFill>
        <p:spPr>
          <a:xfrm>
            <a:off x="1066800" y="2133600"/>
            <a:ext cx="6316492" cy="2319337"/>
          </a:xfrm>
          <a:prstGeom prst="rect">
            <a:avLst/>
          </a:prstGeom>
        </p:spPr>
      </p:pic>
      <p:pic>
        <p:nvPicPr>
          <p:cNvPr id="3" name="Picture 2"/>
          <p:cNvPicPr>
            <a:picLocks noChangeAspect="1"/>
          </p:cNvPicPr>
          <p:nvPr/>
        </p:nvPicPr>
        <p:blipFill>
          <a:blip r:embed="rId3"/>
          <a:stretch>
            <a:fillRect/>
          </a:stretch>
        </p:blipFill>
        <p:spPr>
          <a:xfrm>
            <a:off x="1066801" y="4481670"/>
            <a:ext cx="6223462" cy="2376330"/>
          </a:xfrm>
          <a:prstGeom prst="rect">
            <a:avLst/>
          </a:prstGeom>
        </p:spPr>
      </p:pic>
    </p:spTree>
    <p:extLst>
      <p:ext uri="{BB962C8B-B14F-4D97-AF65-F5344CB8AC3E}">
        <p14:creationId xmlns:p14="http://schemas.microsoft.com/office/powerpoint/2010/main" val="375498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5" y="12954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2000" b="0" kern="0" dirty="0"/>
              <a:t>Demonstration workflow </a:t>
            </a:r>
            <a:r>
              <a:rPr lang="en-US" altLang="en-US" sz="2000" b="0" kern="0"/>
              <a:t>with K-means clustering for unsupervised clustering / segmentation of training data.</a:t>
            </a:r>
            <a:endParaRPr lang="en-US" altLang="en-US" b="0" kern="0" dirty="0"/>
          </a:p>
        </p:txBody>
      </p:sp>
      <p:sp>
        <p:nvSpPr>
          <p:cNvPr id="6" name="Rectangle 2">
            <a:extLst>
              <a:ext uri="{FF2B5EF4-FFF2-40B4-BE49-F238E27FC236}">
                <a16:creationId xmlns:a16="http://schemas.microsoft.com/office/drawing/2014/main" id="{20F9764D-F1F9-4E9C-A791-B2F88CF76327}"/>
              </a:ext>
            </a:extLst>
          </p:cNvPr>
          <p:cNvSpPr txBox="1">
            <a:spLocks noChangeArrowheads="1"/>
          </p:cNvSpPr>
          <p:nvPr/>
        </p:nvSpPr>
        <p:spPr>
          <a:xfrm>
            <a:off x="152400" y="0"/>
            <a:ext cx="5875318"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 </a:t>
            </a:r>
            <a:r>
              <a:rPr lang="en-US" kern="0" dirty="0">
                <a:solidFill>
                  <a:srgbClr val="FF6600"/>
                </a:solidFill>
                <a:ea typeface="+mj-ea"/>
                <a:cs typeface="+mj-cs"/>
              </a:rPr>
              <a:t>Demonstration</a:t>
            </a:r>
            <a:endParaRPr lang="en-US" kern="0" dirty="0">
              <a:ea typeface="+mj-ea"/>
              <a:cs typeface="+mj-cs"/>
            </a:endParaRPr>
          </a:p>
        </p:txBody>
      </p:sp>
      <p:sp>
        <p:nvSpPr>
          <p:cNvPr id="5" name="TextBox 4"/>
          <p:cNvSpPr txBox="1"/>
          <p:nvPr/>
        </p:nvSpPr>
        <p:spPr>
          <a:xfrm>
            <a:off x="137192" y="6400800"/>
            <a:ext cx="3041217" cy="276999"/>
          </a:xfrm>
          <a:prstGeom prst="rect">
            <a:avLst/>
          </a:prstGeom>
          <a:noFill/>
        </p:spPr>
        <p:txBody>
          <a:bodyPr wrap="none" rtlCol="0">
            <a:spAutoFit/>
          </a:bodyPr>
          <a:lstStyle/>
          <a:p>
            <a:r>
              <a:rPr lang="en-US" sz="1200" b="0"/>
              <a:t>The workflow is Daytum_Clustering.ipynb.</a:t>
            </a:r>
          </a:p>
        </p:txBody>
      </p:sp>
      <p:pic>
        <p:nvPicPr>
          <p:cNvPr id="2" name="Picture 1">
            <a:extLst>
              <a:ext uri="{FF2B5EF4-FFF2-40B4-BE49-F238E27FC236}">
                <a16:creationId xmlns:a16="http://schemas.microsoft.com/office/drawing/2014/main" id="{5B0F69FA-1832-4AC8-886C-B32DCF7E40B1}"/>
              </a:ext>
            </a:extLst>
          </p:cNvPr>
          <p:cNvPicPr>
            <a:picLocks noChangeAspect="1"/>
          </p:cNvPicPr>
          <p:nvPr/>
        </p:nvPicPr>
        <p:blipFill>
          <a:blip r:embed="rId2"/>
          <a:stretch>
            <a:fillRect/>
          </a:stretch>
        </p:blipFill>
        <p:spPr>
          <a:xfrm>
            <a:off x="3825949" y="2057400"/>
            <a:ext cx="4632251" cy="4653897"/>
          </a:xfrm>
          <a:prstGeom prst="rect">
            <a:avLst/>
          </a:prstGeom>
        </p:spPr>
      </p:pic>
    </p:spTree>
    <p:extLst>
      <p:ext uri="{BB962C8B-B14F-4D97-AF65-F5344CB8AC3E}">
        <p14:creationId xmlns:p14="http://schemas.microsoft.com/office/powerpoint/2010/main" val="4047003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1565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a:defRPr/>
            </a:pPr>
            <a:r>
              <a:rPr lang="en-US" altLang="en-US" sz="2000" b="0" kern="0"/>
              <a:t>Given a set of labelled data (e.g. facies labels included with continuous features)</a:t>
            </a:r>
          </a:p>
          <a:p>
            <a:pPr>
              <a:defRPr/>
            </a:pPr>
            <a:r>
              <a:rPr lang="en-US" altLang="en-US" sz="2000" b="0" kern="0"/>
              <a:t>Apply K-means clustering in each category </a:t>
            </a:r>
          </a:p>
          <a:p>
            <a:pPr>
              <a:defRPr/>
            </a:pPr>
            <a:r>
              <a:rPr lang="en-US" altLang="en-US" sz="2000" b="0" kern="0"/>
              <a:t>Training data often assigned to the nearest (Euclidean) distance prototype</a:t>
            </a:r>
            <a:endParaRPr lang="en-US" altLang="en-US" sz="2000" b="0" kern="0" dirty="0"/>
          </a:p>
          <a:p>
            <a:pPr marL="457200" lvl="1" indent="0">
              <a:buNone/>
              <a:defRPr/>
            </a:pPr>
            <a:endParaRPr lang="en-US" altLang="en-US" b="0" kern="0" dirty="0"/>
          </a:p>
        </p:txBody>
      </p:sp>
      <p:sp>
        <p:nvSpPr>
          <p:cNvPr id="7" name="Rectangle 2"/>
          <p:cNvSpPr>
            <a:spLocks noGrp="1" noChangeArrowheads="1"/>
          </p:cNvSpPr>
          <p:nvPr>
            <p:ph type="title" idx="4294967295"/>
          </p:nvPr>
        </p:nvSpPr>
        <p:spPr>
          <a:xfrm>
            <a:off x="601682" y="0"/>
            <a:ext cx="3956608" cy="1143000"/>
          </a:xfrm>
          <a:prstGeom prst="rect">
            <a:avLst/>
          </a:prstGeom>
        </p:spPr>
        <p:txBody>
          <a:bodyPr/>
          <a:lstStyle/>
          <a:p>
            <a:pPr>
              <a:defRPr/>
            </a:pPr>
            <a:r>
              <a:rPr lang="en-US">
                <a:solidFill>
                  <a:srgbClr val="FF6600"/>
                </a:solidFill>
                <a:ea typeface="+mj-ea"/>
                <a:cs typeface="+mj-cs"/>
              </a:rPr>
              <a:t>K-means for Classification  </a:t>
            </a:r>
            <a:endParaRPr lang="en-US" dirty="0">
              <a:ea typeface="+mj-ea"/>
              <a:cs typeface="+mj-cs"/>
            </a:endParaRPr>
          </a:p>
        </p:txBody>
      </p:sp>
      <p:sp>
        <p:nvSpPr>
          <p:cNvPr id="36" name="Rectangle 35">
            <a:extLst>
              <a:ext uri="{FF2B5EF4-FFF2-40B4-BE49-F238E27FC236}">
                <a16:creationId xmlns:a16="http://schemas.microsoft.com/office/drawing/2014/main" id="{D24E6F80-0626-4A24-943D-1CF1CE700E03}"/>
              </a:ext>
            </a:extLst>
          </p:cNvPr>
          <p:cNvSpPr/>
          <p:nvPr/>
        </p:nvSpPr>
        <p:spPr bwMode="auto">
          <a:xfrm>
            <a:off x="2819400" y="3581400"/>
            <a:ext cx="3124200" cy="2514600"/>
          </a:xfrm>
          <a:prstGeom prst="rect">
            <a:avLst/>
          </a:prstGeom>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a typeface="ＭＳ Ｐゴシック" charset="0"/>
            </a:endParaRPr>
          </a:p>
        </p:txBody>
      </p:sp>
      <p:sp>
        <p:nvSpPr>
          <p:cNvPr id="37" name="Oval 36">
            <a:extLst>
              <a:ext uri="{FF2B5EF4-FFF2-40B4-BE49-F238E27FC236}">
                <a16:creationId xmlns:a16="http://schemas.microsoft.com/office/drawing/2014/main" id="{D8210208-2C18-47C0-AB10-8F87AB4FD17C}"/>
              </a:ext>
            </a:extLst>
          </p:cNvPr>
          <p:cNvSpPr/>
          <p:nvPr/>
        </p:nvSpPr>
        <p:spPr bwMode="auto">
          <a:xfrm>
            <a:off x="4207632" y="4155673"/>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38" name="Oval 37">
            <a:extLst>
              <a:ext uri="{FF2B5EF4-FFF2-40B4-BE49-F238E27FC236}">
                <a16:creationId xmlns:a16="http://schemas.microsoft.com/office/drawing/2014/main" id="{957F6D59-C7C1-4B02-A9A4-8215AFFEB558}"/>
              </a:ext>
            </a:extLst>
          </p:cNvPr>
          <p:cNvSpPr/>
          <p:nvPr/>
        </p:nvSpPr>
        <p:spPr bwMode="auto">
          <a:xfrm>
            <a:off x="4072622" y="4229100"/>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0" name="Oval 39">
            <a:extLst>
              <a:ext uri="{FF2B5EF4-FFF2-40B4-BE49-F238E27FC236}">
                <a16:creationId xmlns:a16="http://schemas.microsoft.com/office/drawing/2014/main" id="{C50B7D06-551A-4395-8DE5-CE3DC100151B}"/>
              </a:ext>
            </a:extLst>
          </p:cNvPr>
          <p:cNvSpPr/>
          <p:nvPr/>
        </p:nvSpPr>
        <p:spPr bwMode="auto">
          <a:xfrm>
            <a:off x="3148668" y="4896348"/>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9" name="TextBox 58">
            <a:extLst>
              <a:ext uri="{FF2B5EF4-FFF2-40B4-BE49-F238E27FC236}">
                <a16:creationId xmlns:a16="http://schemas.microsoft.com/office/drawing/2014/main" id="{103ECD54-C712-48B1-9B7C-74B83861E6C9}"/>
              </a:ext>
            </a:extLst>
          </p:cNvPr>
          <p:cNvSpPr txBox="1"/>
          <p:nvPr/>
        </p:nvSpPr>
        <p:spPr>
          <a:xfrm>
            <a:off x="3945585" y="6123801"/>
            <a:ext cx="1021433" cy="276999"/>
          </a:xfrm>
          <a:prstGeom prst="rect">
            <a:avLst/>
          </a:prstGeom>
          <a:noFill/>
        </p:spPr>
        <p:txBody>
          <a:bodyPr wrap="none" rtlCol="0">
            <a:spAutoFit/>
          </a:bodyPr>
          <a:lstStyle/>
          <a:p>
            <a:r>
              <a:rPr lang="en-US" sz="1200" b="0" dirty="0"/>
              <a:t>Porosity (%)</a:t>
            </a:r>
          </a:p>
        </p:txBody>
      </p:sp>
      <p:sp>
        <p:nvSpPr>
          <p:cNvPr id="60" name="TextBox 59">
            <a:extLst>
              <a:ext uri="{FF2B5EF4-FFF2-40B4-BE49-F238E27FC236}">
                <a16:creationId xmlns:a16="http://schemas.microsoft.com/office/drawing/2014/main" id="{5B531CAA-3962-491A-9808-7C31CBFAE2E2}"/>
              </a:ext>
            </a:extLst>
          </p:cNvPr>
          <p:cNvSpPr txBox="1"/>
          <p:nvPr/>
        </p:nvSpPr>
        <p:spPr>
          <a:xfrm rot="16200000">
            <a:off x="1960371" y="4599886"/>
            <a:ext cx="1412566" cy="276999"/>
          </a:xfrm>
          <a:prstGeom prst="rect">
            <a:avLst/>
          </a:prstGeom>
          <a:noFill/>
        </p:spPr>
        <p:txBody>
          <a:bodyPr wrap="none" rtlCol="0">
            <a:spAutoFit/>
          </a:bodyPr>
          <a:lstStyle/>
          <a:p>
            <a:r>
              <a:rPr lang="en-US" sz="1200" b="0" dirty="0"/>
              <a:t>Permeability (</a:t>
            </a:r>
            <a:r>
              <a:rPr lang="en-US" sz="1200" b="0" dirty="0" err="1"/>
              <a:t>mD</a:t>
            </a:r>
            <a:r>
              <a:rPr lang="en-US" sz="1200" b="0" dirty="0"/>
              <a:t>)</a:t>
            </a:r>
          </a:p>
        </p:txBody>
      </p:sp>
      <p:sp>
        <p:nvSpPr>
          <p:cNvPr id="64" name="Oval 63">
            <a:extLst>
              <a:ext uri="{FF2B5EF4-FFF2-40B4-BE49-F238E27FC236}">
                <a16:creationId xmlns:a16="http://schemas.microsoft.com/office/drawing/2014/main" id="{E2EBCD8D-E25D-48E7-BB4E-E8F5580ED147}"/>
              </a:ext>
            </a:extLst>
          </p:cNvPr>
          <p:cNvSpPr/>
          <p:nvPr/>
        </p:nvSpPr>
        <p:spPr bwMode="auto">
          <a:xfrm>
            <a:off x="4218614" y="4343400"/>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5" name="Oval 64">
            <a:extLst>
              <a:ext uri="{FF2B5EF4-FFF2-40B4-BE49-F238E27FC236}">
                <a16:creationId xmlns:a16="http://schemas.microsoft.com/office/drawing/2014/main" id="{E70FC38E-8C21-447A-A3D4-DE8224427367}"/>
              </a:ext>
            </a:extLst>
          </p:cNvPr>
          <p:cNvSpPr/>
          <p:nvPr/>
        </p:nvSpPr>
        <p:spPr bwMode="auto">
          <a:xfrm>
            <a:off x="3408613" y="4561514"/>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6" name="Oval 65">
            <a:extLst>
              <a:ext uri="{FF2B5EF4-FFF2-40B4-BE49-F238E27FC236}">
                <a16:creationId xmlns:a16="http://schemas.microsoft.com/office/drawing/2014/main" id="{1D3CAEDE-F9BF-48A1-A8FC-6E1EA2BEBCAC}"/>
              </a:ext>
            </a:extLst>
          </p:cNvPr>
          <p:cNvSpPr/>
          <p:nvPr/>
        </p:nvSpPr>
        <p:spPr bwMode="auto">
          <a:xfrm>
            <a:off x="3332413" y="5622819"/>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7" name="Oval 66">
            <a:extLst>
              <a:ext uri="{FF2B5EF4-FFF2-40B4-BE49-F238E27FC236}">
                <a16:creationId xmlns:a16="http://schemas.microsoft.com/office/drawing/2014/main" id="{914BAD69-03D4-4778-8812-E81F78E69D17}"/>
              </a:ext>
            </a:extLst>
          </p:cNvPr>
          <p:cNvSpPr/>
          <p:nvPr/>
        </p:nvSpPr>
        <p:spPr bwMode="auto">
          <a:xfrm>
            <a:off x="3814438" y="5840926"/>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8" name="Oval 67">
            <a:extLst>
              <a:ext uri="{FF2B5EF4-FFF2-40B4-BE49-F238E27FC236}">
                <a16:creationId xmlns:a16="http://schemas.microsoft.com/office/drawing/2014/main" id="{AA04A381-94E0-4813-87CC-88A486B9D7C5}"/>
              </a:ext>
            </a:extLst>
          </p:cNvPr>
          <p:cNvSpPr/>
          <p:nvPr/>
        </p:nvSpPr>
        <p:spPr bwMode="auto">
          <a:xfrm>
            <a:off x="3940431" y="4983921"/>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9" name="Oval 68">
            <a:extLst>
              <a:ext uri="{FF2B5EF4-FFF2-40B4-BE49-F238E27FC236}">
                <a16:creationId xmlns:a16="http://schemas.microsoft.com/office/drawing/2014/main" id="{E0388B3B-FA1D-46CF-8CB6-4E6881BF423C}"/>
              </a:ext>
            </a:extLst>
          </p:cNvPr>
          <p:cNvSpPr/>
          <p:nvPr/>
        </p:nvSpPr>
        <p:spPr bwMode="auto">
          <a:xfrm>
            <a:off x="3657600" y="5273932"/>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0" name="Oval 69">
            <a:extLst>
              <a:ext uri="{FF2B5EF4-FFF2-40B4-BE49-F238E27FC236}">
                <a16:creationId xmlns:a16="http://schemas.microsoft.com/office/drawing/2014/main" id="{B27BD8EA-BA8A-45CB-BDB1-7287AB6F0429}"/>
              </a:ext>
            </a:extLst>
          </p:cNvPr>
          <p:cNvSpPr/>
          <p:nvPr/>
        </p:nvSpPr>
        <p:spPr bwMode="auto">
          <a:xfrm>
            <a:off x="3499957" y="4281518"/>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1" name="Oval 70">
            <a:extLst>
              <a:ext uri="{FF2B5EF4-FFF2-40B4-BE49-F238E27FC236}">
                <a16:creationId xmlns:a16="http://schemas.microsoft.com/office/drawing/2014/main" id="{7009AAF6-6DBE-4180-A56C-04973E9C120D}"/>
              </a:ext>
            </a:extLst>
          </p:cNvPr>
          <p:cNvSpPr/>
          <p:nvPr/>
        </p:nvSpPr>
        <p:spPr bwMode="auto">
          <a:xfrm>
            <a:off x="3657600" y="4876800"/>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2" name="Oval 71">
            <a:extLst>
              <a:ext uri="{FF2B5EF4-FFF2-40B4-BE49-F238E27FC236}">
                <a16:creationId xmlns:a16="http://schemas.microsoft.com/office/drawing/2014/main" id="{BC09A9AA-8958-4902-89C9-1A0C24853FE7}"/>
              </a:ext>
            </a:extLst>
          </p:cNvPr>
          <p:cNvSpPr/>
          <p:nvPr/>
        </p:nvSpPr>
        <p:spPr bwMode="auto">
          <a:xfrm>
            <a:off x="3872544" y="5501298"/>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3" name="Oval 72">
            <a:extLst>
              <a:ext uri="{FF2B5EF4-FFF2-40B4-BE49-F238E27FC236}">
                <a16:creationId xmlns:a16="http://schemas.microsoft.com/office/drawing/2014/main" id="{8075031D-66BA-401F-A712-02E8038C70E5}"/>
              </a:ext>
            </a:extLst>
          </p:cNvPr>
          <p:cNvSpPr/>
          <p:nvPr/>
        </p:nvSpPr>
        <p:spPr bwMode="auto">
          <a:xfrm>
            <a:off x="3700558" y="4561514"/>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4" name="Oval 73">
            <a:extLst>
              <a:ext uri="{FF2B5EF4-FFF2-40B4-BE49-F238E27FC236}">
                <a16:creationId xmlns:a16="http://schemas.microsoft.com/office/drawing/2014/main" id="{982290AB-8E3A-4DC6-A3AB-CBA0EBF89EBD}"/>
              </a:ext>
            </a:extLst>
          </p:cNvPr>
          <p:cNvSpPr/>
          <p:nvPr/>
        </p:nvSpPr>
        <p:spPr bwMode="auto">
          <a:xfrm>
            <a:off x="5161850" y="4010799"/>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5" name="Oval 74">
            <a:extLst>
              <a:ext uri="{FF2B5EF4-FFF2-40B4-BE49-F238E27FC236}">
                <a16:creationId xmlns:a16="http://schemas.microsoft.com/office/drawing/2014/main" id="{66ACF77B-F897-4C24-BA2C-5D1DFC5D4784}"/>
              </a:ext>
            </a:extLst>
          </p:cNvPr>
          <p:cNvSpPr/>
          <p:nvPr/>
        </p:nvSpPr>
        <p:spPr bwMode="auto">
          <a:xfrm>
            <a:off x="3276600" y="4867026"/>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6" name="Oval 75">
            <a:extLst>
              <a:ext uri="{FF2B5EF4-FFF2-40B4-BE49-F238E27FC236}">
                <a16:creationId xmlns:a16="http://schemas.microsoft.com/office/drawing/2014/main" id="{A9ACAC9B-F9E1-4614-81AA-0FF06F6E733F}"/>
              </a:ext>
            </a:extLst>
          </p:cNvPr>
          <p:cNvSpPr/>
          <p:nvPr/>
        </p:nvSpPr>
        <p:spPr bwMode="auto">
          <a:xfrm>
            <a:off x="3810000" y="4191000"/>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7" name="Oval 76">
            <a:extLst>
              <a:ext uri="{FF2B5EF4-FFF2-40B4-BE49-F238E27FC236}">
                <a16:creationId xmlns:a16="http://schemas.microsoft.com/office/drawing/2014/main" id="{65A57C46-A503-408F-B6F3-0789CCC127E5}"/>
              </a:ext>
            </a:extLst>
          </p:cNvPr>
          <p:cNvSpPr/>
          <p:nvPr/>
        </p:nvSpPr>
        <p:spPr bwMode="auto">
          <a:xfrm>
            <a:off x="4596174" y="4166882"/>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8" name="Oval 77">
            <a:extLst>
              <a:ext uri="{FF2B5EF4-FFF2-40B4-BE49-F238E27FC236}">
                <a16:creationId xmlns:a16="http://schemas.microsoft.com/office/drawing/2014/main" id="{E0F7B021-927F-452C-A635-AE5EA2D3DFD2}"/>
              </a:ext>
            </a:extLst>
          </p:cNvPr>
          <p:cNvSpPr/>
          <p:nvPr/>
        </p:nvSpPr>
        <p:spPr bwMode="auto">
          <a:xfrm>
            <a:off x="4456301" y="4032102"/>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9" name="Oval 78">
            <a:extLst>
              <a:ext uri="{FF2B5EF4-FFF2-40B4-BE49-F238E27FC236}">
                <a16:creationId xmlns:a16="http://schemas.microsoft.com/office/drawing/2014/main" id="{1358370C-A371-4E06-B503-A928838BBE48}"/>
              </a:ext>
            </a:extLst>
          </p:cNvPr>
          <p:cNvSpPr/>
          <p:nvPr/>
        </p:nvSpPr>
        <p:spPr bwMode="auto">
          <a:xfrm>
            <a:off x="3924188" y="4634313"/>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0" name="Oval 79">
            <a:extLst>
              <a:ext uri="{FF2B5EF4-FFF2-40B4-BE49-F238E27FC236}">
                <a16:creationId xmlns:a16="http://schemas.microsoft.com/office/drawing/2014/main" id="{C92E3B34-D393-4B7D-8E12-547D2E9B79B5}"/>
              </a:ext>
            </a:extLst>
          </p:cNvPr>
          <p:cNvSpPr/>
          <p:nvPr/>
        </p:nvSpPr>
        <p:spPr bwMode="auto">
          <a:xfrm>
            <a:off x="4126723" y="5055706"/>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1" name="Oval 80">
            <a:extLst>
              <a:ext uri="{FF2B5EF4-FFF2-40B4-BE49-F238E27FC236}">
                <a16:creationId xmlns:a16="http://schemas.microsoft.com/office/drawing/2014/main" id="{259AFCB6-F56C-4E8E-AC5F-E719BB92E51B}"/>
              </a:ext>
            </a:extLst>
          </p:cNvPr>
          <p:cNvSpPr/>
          <p:nvPr/>
        </p:nvSpPr>
        <p:spPr bwMode="auto">
          <a:xfrm>
            <a:off x="4110722" y="4070202"/>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2" name="Oval 81">
            <a:extLst>
              <a:ext uri="{FF2B5EF4-FFF2-40B4-BE49-F238E27FC236}">
                <a16:creationId xmlns:a16="http://schemas.microsoft.com/office/drawing/2014/main" id="{72419AE2-2ACE-48D5-A345-DF2A56AD76E8}"/>
              </a:ext>
            </a:extLst>
          </p:cNvPr>
          <p:cNvSpPr/>
          <p:nvPr/>
        </p:nvSpPr>
        <p:spPr bwMode="auto">
          <a:xfrm>
            <a:off x="4900003" y="3874532"/>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3" name="Oval 82">
            <a:extLst>
              <a:ext uri="{FF2B5EF4-FFF2-40B4-BE49-F238E27FC236}">
                <a16:creationId xmlns:a16="http://schemas.microsoft.com/office/drawing/2014/main" id="{348377AF-0F8F-460C-B924-8DEE79C1DB74}"/>
              </a:ext>
            </a:extLst>
          </p:cNvPr>
          <p:cNvSpPr/>
          <p:nvPr/>
        </p:nvSpPr>
        <p:spPr bwMode="auto">
          <a:xfrm>
            <a:off x="4169532" y="4781550"/>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4" name="Oval 83">
            <a:extLst>
              <a:ext uri="{FF2B5EF4-FFF2-40B4-BE49-F238E27FC236}">
                <a16:creationId xmlns:a16="http://schemas.microsoft.com/office/drawing/2014/main" id="{F9D4760D-612B-4FCA-8F9F-D7ECF6179494}"/>
              </a:ext>
            </a:extLst>
          </p:cNvPr>
          <p:cNvSpPr/>
          <p:nvPr/>
        </p:nvSpPr>
        <p:spPr bwMode="auto">
          <a:xfrm>
            <a:off x="5668759" y="3952919"/>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5" name="Oval 84">
            <a:extLst>
              <a:ext uri="{FF2B5EF4-FFF2-40B4-BE49-F238E27FC236}">
                <a16:creationId xmlns:a16="http://schemas.microsoft.com/office/drawing/2014/main" id="{D6CF05D3-F81A-4A3E-B3D6-5495D1BDD430}"/>
              </a:ext>
            </a:extLst>
          </p:cNvPr>
          <p:cNvSpPr/>
          <p:nvPr/>
        </p:nvSpPr>
        <p:spPr bwMode="auto">
          <a:xfrm>
            <a:off x="5440144" y="4046783"/>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6" name="Oval 85">
            <a:extLst>
              <a:ext uri="{FF2B5EF4-FFF2-40B4-BE49-F238E27FC236}">
                <a16:creationId xmlns:a16="http://schemas.microsoft.com/office/drawing/2014/main" id="{54385A0F-6B2A-4D9B-B142-4312298C24A9}"/>
              </a:ext>
            </a:extLst>
          </p:cNvPr>
          <p:cNvSpPr/>
          <p:nvPr/>
        </p:nvSpPr>
        <p:spPr bwMode="auto">
          <a:xfrm>
            <a:off x="4413829" y="4566418"/>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7" name="TextBox 86">
            <a:extLst>
              <a:ext uri="{FF2B5EF4-FFF2-40B4-BE49-F238E27FC236}">
                <a16:creationId xmlns:a16="http://schemas.microsoft.com/office/drawing/2014/main" id="{758D5CEF-CB51-4D2D-9AC8-02B228A77584}"/>
              </a:ext>
            </a:extLst>
          </p:cNvPr>
          <p:cNvSpPr txBox="1"/>
          <p:nvPr/>
        </p:nvSpPr>
        <p:spPr>
          <a:xfrm>
            <a:off x="3495779" y="3124200"/>
            <a:ext cx="1762021" cy="369332"/>
          </a:xfrm>
          <a:prstGeom prst="rect">
            <a:avLst/>
          </a:prstGeom>
          <a:noFill/>
        </p:spPr>
        <p:txBody>
          <a:bodyPr wrap="none" rtlCol="0">
            <a:spAutoFit/>
          </a:bodyPr>
          <a:lstStyle/>
          <a:p>
            <a:r>
              <a:rPr lang="en-US"/>
              <a:t>Feature Space</a:t>
            </a:r>
            <a:endParaRPr lang="en-US" dirty="0"/>
          </a:p>
        </p:txBody>
      </p:sp>
      <p:sp>
        <p:nvSpPr>
          <p:cNvPr id="6" name="5-Point Star 5"/>
          <p:cNvSpPr/>
          <p:nvPr/>
        </p:nvSpPr>
        <p:spPr bwMode="auto">
          <a:xfrm>
            <a:off x="5161850" y="3847774"/>
            <a:ext cx="278294" cy="278294"/>
          </a:xfrm>
          <a:prstGeom prst="star5">
            <a:avLst/>
          </a:prstGeom>
          <a:solidFill>
            <a:srgbClr val="FFFF00"/>
          </a:solid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9" name="5-Point Star 88"/>
          <p:cNvSpPr/>
          <p:nvPr/>
        </p:nvSpPr>
        <p:spPr bwMode="auto">
          <a:xfrm>
            <a:off x="3379306" y="4648200"/>
            <a:ext cx="278294" cy="278294"/>
          </a:xfrm>
          <a:prstGeom prst="star5">
            <a:avLst/>
          </a:prstGeom>
          <a:solidFill>
            <a:srgbClr val="FF0000"/>
          </a:solid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35" name="TextBox 34"/>
          <p:cNvSpPr txBox="1"/>
          <p:nvPr/>
        </p:nvSpPr>
        <p:spPr>
          <a:xfrm>
            <a:off x="4114800" y="5029200"/>
            <a:ext cx="1019831" cy="307777"/>
          </a:xfrm>
          <a:prstGeom prst="rect">
            <a:avLst/>
          </a:prstGeom>
          <a:noFill/>
        </p:spPr>
        <p:txBody>
          <a:bodyPr wrap="none" rtlCol="0">
            <a:spAutoFit/>
          </a:bodyPr>
          <a:lstStyle/>
          <a:p>
            <a:r>
              <a:rPr lang="en-US" sz="1400" b="0"/>
              <a:t>prototypes</a:t>
            </a:r>
          </a:p>
        </p:txBody>
      </p:sp>
      <p:cxnSp>
        <p:nvCxnSpPr>
          <p:cNvPr id="41" name="Straight Arrow Connector 40"/>
          <p:cNvCxnSpPr>
            <a:stCxn id="35" idx="0"/>
          </p:cNvCxnSpPr>
          <p:nvPr/>
        </p:nvCxnSpPr>
        <p:spPr bwMode="auto">
          <a:xfrm flipV="1">
            <a:off x="4624716" y="4358298"/>
            <a:ext cx="220049" cy="670902"/>
          </a:xfrm>
          <a:prstGeom prst="straightConnector1">
            <a:avLst/>
          </a:prstGeom>
          <a:noFill/>
          <a:ln w="19050">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Arrow Connector 42"/>
          <p:cNvCxnSpPr>
            <a:stCxn id="35" idx="0"/>
          </p:cNvCxnSpPr>
          <p:nvPr/>
        </p:nvCxnSpPr>
        <p:spPr bwMode="auto">
          <a:xfrm flipH="1" flipV="1">
            <a:off x="3694266" y="4777398"/>
            <a:ext cx="930450" cy="251802"/>
          </a:xfrm>
          <a:prstGeom prst="straightConnector1">
            <a:avLst/>
          </a:prstGeom>
          <a:noFill/>
          <a:ln w="19050">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5-Point Star 38"/>
          <p:cNvSpPr/>
          <p:nvPr/>
        </p:nvSpPr>
        <p:spPr bwMode="auto">
          <a:xfrm>
            <a:off x="3455506" y="5412967"/>
            <a:ext cx="278294" cy="278294"/>
          </a:xfrm>
          <a:prstGeom prst="star5">
            <a:avLst/>
          </a:prstGeom>
          <a:solidFill>
            <a:srgbClr val="FF0000"/>
          </a:solid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2" name="5-Point Star 41"/>
          <p:cNvSpPr/>
          <p:nvPr/>
        </p:nvSpPr>
        <p:spPr bwMode="auto">
          <a:xfrm>
            <a:off x="3684106" y="4293706"/>
            <a:ext cx="278294" cy="278294"/>
          </a:xfrm>
          <a:prstGeom prst="star5">
            <a:avLst/>
          </a:prstGeom>
          <a:solidFill>
            <a:srgbClr val="FF0000"/>
          </a:solid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4" name="5-Point Star 43"/>
          <p:cNvSpPr/>
          <p:nvPr/>
        </p:nvSpPr>
        <p:spPr bwMode="auto">
          <a:xfrm>
            <a:off x="4084393" y="4727566"/>
            <a:ext cx="278294" cy="278294"/>
          </a:xfrm>
          <a:prstGeom prst="star5">
            <a:avLst/>
          </a:prstGeom>
          <a:solidFill>
            <a:srgbClr val="FFFF00"/>
          </a:solid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5" name="5-Point Star 44"/>
          <p:cNvSpPr/>
          <p:nvPr/>
        </p:nvSpPr>
        <p:spPr bwMode="auto">
          <a:xfrm>
            <a:off x="4191000" y="4065106"/>
            <a:ext cx="278294" cy="278294"/>
          </a:xfrm>
          <a:prstGeom prst="star5">
            <a:avLst/>
          </a:prstGeom>
          <a:solidFill>
            <a:srgbClr val="FFFF00"/>
          </a:solid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 name="Freeform 1"/>
          <p:cNvSpPr/>
          <p:nvPr/>
        </p:nvSpPr>
        <p:spPr bwMode="auto">
          <a:xfrm>
            <a:off x="3751180" y="3598025"/>
            <a:ext cx="953824" cy="2493819"/>
          </a:xfrm>
          <a:custGeom>
            <a:avLst/>
            <a:gdLst>
              <a:gd name="connsiteX0" fmla="*/ 278367 w 951698"/>
              <a:gd name="connsiteY0" fmla="*/ 0 h 2493819"/>
              <a:gd name="connsiteX1" fmla="*/ 195239 w 951698"/>
              <a:gd name="connsiteY1" fmla="*/ 590204 h 2493819"/>
              <a:gd name="connsiteX2" fmla="*/ 369807 w 951698"/>
              <a:gd name="connsiteY2" fmla="*/ 931026 h 2493819"/>
              <a:gd name="connsiteX3" fmla="*/ 353181 w 951698"/>
              <a:gd name="connsiteY3" fmla="*/ 1147157 h 2493819"/>
              <a:gd name="connsiteX4" fmla="*/ 87174 w 951698"/>
              <a:gd name="connsiteY4" fmla="*/ 1363288 h 2493819"/>
              <a:gd name="connsiteX5" fmla="*/ 70549 w 951698"/>
              <a:gd name="connsiteY5" fmla="*/ 1662546 h 2493819"/>
              <a:gd name="connsiteX6" fmla="*/ 951698 w 951698"/>
              <a:gd name="connsiteY6" fmla="*/ 2493819 h 2493819"/>
              <a:gd name="connsiteX0" fmla="*/ 280493 w 953824"/>
              <a:gd name="connsiteY0" fmla="*/ 0 h 2493819"/>
              <a:gd name="connsiteX1" fmla="*/ 197365 w 953824"/>
              <a:gd name="connsiteY1" fmla="*/ 590204 h 2493819"/>
              <a:gd name="connsiteX2" fmla="*/ 371933 w 953824"/>
              <a:gd name="connsiteY2" fmla="*/ 931026 h 2493819"/>
              <a:gd name="connsiteX3" fmla="*/ 355307 w 953824"/>
              <a:gd name="connsiteY3" fmla="*/ 1147157 h 2493819"/>
              <a:gd name="connsiteX4" fmla="*/ 89300 w 953824"/>
              <a:gd name="connsiteY4" fmla="*/ 1363288 h 2493819"/>
              <a:gd name="connsiteX5" fmla="*/ 72675 w 953824"/>
              <a:gd name="connsiteY5" fmla="*/ 1662546 h 2493819"/>
              <a:gd name="connsiteX6" fmla="*/ 953824 w 953824"/>
              <a:gd name="connsiteY6" fmla="*/ 2493819 h 249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3824" h="2493819">
                <a:moveTo>
                  <a:pt x="280493" y="0"/>
                </a:moveTo>
                <a:cubicBezTo>
                  <a:pt x="231309" y="217516"/>
                  <a:pt x="182125" y="435033"/>
                  <a:pt x="197365" y="590204"/>
                </a:cubicBezTo>
                <a:cubicBezTo>
                  <a:pt x="212605" y="745375"/>
                  <a:pt x="345609" y="838201"/>
                  <a:pt x="371933" y="931026"/>
                </a:cubicBezTo>
                <a:cubicBezTo>
                  <a:pt x="398257" y="1023851"/>
                  <a:pt x="402412" y="1075113"/>
                  <a:pt x="355307" y="1147157"/>
                </a:cubicBezTo>
                <a:cubicBezTo>
                  <a:pt x="308202" y="1219201"/>
                  <a:pt x="144718" y="1302328"/>
                  <a:pt x="89300" y="1363288"/>
                </a:cubicBezTo>
                <a:cubicBezTo>
                  <a:pt x="33882" y="1424248"/>
                  <a:pt x="-71412" y="1474124"/>
                  <a:pt x="72675" y="1662546"/>
                </a:cubicBezTo>
                <a:cubicBezTo>
                  <a:pt x="216762" y="1850968"/>
                  <a:pt x="585293" y="2172393"/>
                  <a:pt x="953824" y="2493819"/>
                </a:cubicBezTo>
              </a:path>
            </a:pathLst>
          </a:custGeom>
          <a:noFill/>
          <a:ln w="19050">
            <a:solidFill>
              <a:schemeClr val="tx1"/>
            </a:solidFill>
            <a:prstDash val="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Tree>
    <p:extLst>
      <p:ext uri="{BB962C8B-B14F-4D97-AF65-F5344CB8AC3E}">
        <p14:creationId xmlns:p14="http://schemas.microsoft.com/office/powerpoint/2010/main" val="357448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685800" y="1752600"/>
            <a:ext cx="5181600" cy="4114800"/>
          </a:xfrm>
          <a:prstGeom prst="rect">
            <a:avLst/>
          </a:prstGeom>
        </p:spPr>
        <p:txBody>
          <a:bodyPr/>
          <a:lstStyle/>
          <a:p>
            <a:pPr>
              <a:spcBef>
                <a:spcPct val="20000"/>
              </a:spcBef>
              <a:defRPr/>
            </a:pPr>
            <a:r>
              <a:rPr lang="en-US">
                <a:ea typeface="+mn-ea"/>
                <a:cs typeface="+mn-cs"/>
              </a:rPr>
              <a:t>Prototype Methods</a:t>
            </a:r>
          </a:p>
          <a:p>
            <a:pPr>
              <a:spcBef>
                <a:spcPct val="20000"/>
              </a:spcBef>
              <a:defRPr/>
            </a:pPr>
            <a:r>
              <a:rPr lang="en-US">
                <a:ea typeface="+mn-ea"/>
                <a:cs typeface="+mn-cs"/>
              </a:rPr>
              <a:t>K-means Clustering</a:t>
            </a:r>
            <a:endParaRPr lang="en-US" dirty="0">
              <a:ea typeface="+mn-ea"/>
              <a:cs typeface="+mn-cs"/>
            </a:endParaRPr>
          </a:p>
        </p:txBody>
      </p:sp>
      <p:sp>
        <p:nvSpPr>
          <p:cNvPr id="29" name="TextBox 28">
            <a:extLst>
              <a:ext uri="{FF2B5EF4-FFF2-40B4-BE49-F238E27FC236}">
                <a16:creationId xmlns:a16="http://schemas.microsoft.com/office/drawing/2014/main" id="{E0CA782E-318C-48AC-9586-F8F092FFFA42}"/>
              </a:ext>
            </a:extLst>
          </p:cNvPr>
          <p:cNvSpPr txBox="1"/>
          <p:nvPr/>
        </p:nvSpPr>
        <p:spPr>
          <a:xfrm>
            <a:off x="1447800" y="6096000"/>
            <a:ext cx="6609438" cy="369332"/>
          </a:xfrm>
          <a:prstGeom prst="rect">
            <a:avLst/>
          </a:prstGeom>
          <a:noFill/>
        </p:spPr>
        <p:txBody>
          <a:bodyPr wrap="none" rtlCol="0">
            <a:spAutoFit/>
          </a:bodyPr>
          <a:lstStyle/>
          <a:p>
            <a:r>
              <a:rPr lang="en-US"/>
              <a:t>Instructor: Michael Pyrcz, the University of Texas at Austin</a:t>
            </a:r>
          </a:p>
        </p:txBody>
      </p:sp>
      <p:sp>
        <p:nvSpPr>
          <p:cNvPr id="30" name="Rectangle 2">
            <a:extLst>
              <a:ext uri="{FF2B5EF4-FFF2-40B4-BE49-F238E27FC236}">
                <a16:creationId xmlns:a16="http://schemas.microsoft.com/office/drawing/2014/main" id="{BFED0D72-DA32-4776-9FDB-92E0D27419CF}"/>
              </a:ext>
            </a:extLst>
          </p:cNvPr>
          <p:cNvSpPr txBox="1">
            <a:spLocks noChangeArrowheads="1"/>
          </p:cNvSpPr>
          <p:nvPr/>
        </p:nvSpPr>
        <p:spPr>
          <a:xfrm>
            <a:off x="-9566" y="0"/>
            <a:ext cx="8239166" cy="1066800"/>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Clustering</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2188176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685800" y="1752600"/>
            <a:ext cx="5181600" cy="4114800"/>
          </a:xfrm>
          <a:prstGeom prst="rect">
            <a:avLst/>
          </a:prstGeom>
        </p:spPr>
        <p:txBody>
          <a:bodyPr/>
          <a:lstStyle/>
          <a:p>
            <a:pPr>
              <a:spcBef>
                <a:spcPct val="20000"/>
              </a:spcBef>
              <a:defRPr/>
            </a:pPr>
            <a:r>
              <a:rPr lang="en-US">
                <a:ea typeface="+mn-ea"/>
                <a:cs typeface="+mn-cs"/>
              </a:rPr>
              <a:t>Prototype Methods</a:t>
            </a:r>
          </a:p>
        </p:txBody>
      </p:sp>
      <p:sp>
        <p:nvSpPr>
          <p:cNvPr id="29" name="TextBox 28">
            <a:extLst>
              <a:ext uri="{FF2B5EF4-FFF2-40B4-BE49-F238E27FC236}">
                <a16:creationId xmlns:a16="http://schemas.microsoft.com/office/drawing/2014/main" id="{E0CA782E-318C-48AC-9586-F8F092FFFA42}"/>
              </a:ext>
            </a:extLst>
          </p:cNvPr>
          <p:cNvSpPr txBox="1"/>
          <p:nvPr/>
        </p:nvSpPr>
        <p:spPr>
          <a:xfrm>
            <a:off x="1447800" y="6096000"/>
            <a:ext cx="6609438" cy="369332"/>
          </a:xfrm>
          <a:prstGeom prst="rect">
            <a:avLst/>
          </a:prstGeom>
          <a:noFill/>
        </p:spPr>
        <p:txBody>
          <a:bodyPr wrap="none" rtlCol="0">
            <a:spAutoFit/>
          </a:bodyPr>
          <a:lstStyle/>
          <a:p>
            <a:r>
              <a:rPr lang="en-US"/>
              <a:t>Instructor: Michael Pyrcz, the University of Texas at Austin</a:t>
            </a:r>
          </a:p>
        </p:txBody>
      </p:sp>
      <p:sp>
        <p:nvSpPr>
          <p:cNvPr id="5" name="Rectangle 2">
            <a:extLst>
              <a:ext uri="{FF2B5EF4-FFF2-40B4-BE49-F238E27FC236}">
                <a16:creationId xmlns:a16="http://schemas.microsoft.com/office/drawing/2014/main" id="{361DC248-F0A6-4A3F-B85B-0D75410A1FF0}"/>
              </a:ext>
            </a:extLst>
          </p:cNvPr>
          <p:cNvSpPr txBox="1">
            <a:spLocks noChangeArrowheads="1"/>
          </p:cNvSpPr>
          <p:nvPr/>
        </p:nvSpPr>
        <p:spPr>
          <a:xfrm>
            <a:off x="-9566" y="0"/>
            <a:ext cx="8239166" cy="1066800"/>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Clustering</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17568233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1565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a:defRPr/>
            </a:pPr>
            <a:r>
              <a:rPr lang="en-US" altLang="en-US" sz="2000" b="0" kern="0"/>
              <a:t>Represent the training data with set of points in the feature space.</a:t>
            </a:r>
          </a:p>
          <a:p>
            <a:pPr>
              <a:defRPr/>
            </a:pPr>
            <a:r>
              <a:rPr lang="en-US" altLang="en-US" sz="2000" b="0" kern="0"/>
              <a:t>Prototypes are typically not actual samples</a:t>
            </a:r>
          </a:p>
          <a:p>
            <a:pPr>
              <a:defRPr/>
            </a:pPr>
            <a:r>
              <a:rPr lang="en-US" altLang="en-US" sz="2000" b="0" kern="0"/>
              <a:t>Training data often assigned to the nearest (Euclidean) distance prototype</a:t>
            </a:r>
            <a:endParaRPr lang="en-US" altLang="en-US" sz="2000" b="0" kern="0" dirty="0"/>
          </a:p>
          <a:p>
            <a:pPr marL="457200" lvl="1" indent="0">
              <a:buNone/>
              <a:defRPr/>
            </a:pPr>
            <a:endParaRPr lang="en-US" altLang="en-US" b="0" kern="0" dirty="0"/>
          </a:p>
        </p:txBody>
      </p:sp>
      <p:sp>
        <p:nvSpPr>
          <p:cNvPr id="7" name="Rectangle 2"/>
          <p:cNvSpPr>
            <a:spLocks noGrp="1" noChangeArrowheads="1"/>
          </p:cNvSpPr>
          <p:nvPr>
            <p:ph type="title" idx="4294967295"/>
          </p:nvPr>
        </p:nvSpPr>
        <p:spPr>
          <a:xfrm>
            <a:off x="601682" y="0"/>
            <a:ext cx="3956608" cy="1143000"/>
          </a:xfrm>
          <a:prstGeom prst="rect">
            <a:avLst/>
          </a:prstGeom>
        </p:spPr>
        <p:txBody>
          <a:bodyPr/>
          <a:lstStyle/>
          <a:p>
            <a:pPr>
              <a:defRPr/>
            </a:pPr>
            <a:r>
              <a:rPr lang="en-US">
                <a:solidFill>
                  <a:srgbClr val="FF6600"/>
                </a:solidFill>
                <a:ea typeface="+mj-ea"/>
                <a:cs typeface="+mj-cs"/>
              </a:rPr>
              <a:t>Prototype Methods </a:t>
            </a:r>
            <a:endParaRPr lang="en-US" dirty="0">
              <a:ea typeface="+mj-ea"/>
              <a:cs typeface="+mj-cs"/>
            </a:endParaRPr>
          </a:p>
        </p:txBody>
      </p:sp>
      <p:sp>
        <p:nvSpPr>
          <p:cNvPr id="36" name="Rectangle 35">
            <a:extLst>
              <a:ext uri="{FF2B5EF4-FFF2-40B4-BE49-F238E27FC236}">
                <a16:creationId xmlns:a16="http://schemas.microsoft.com/office/drawing/2014/main" id="{D24E6F80-0626-4A24-943D-1CF1CE700E03}"/>
              </a:ext>
            </a:extLst>
          </p:cNvPr>
          <p:cNvSpPr/>
          <p:nvPr/>
        </p:nvSpPr>
        <p:spPr bwMode="auto">
          <a:xfrm>
            <a:off x="2819400" y="3200400"/>
            <a:ext cx="3124200" cy="2514600"/>
          </a:xfrm>
          <a:prstGeom prst="rect">
            <a:avLst/>
          </a:prstGeom>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a typeface="ＭＳ Ｐゴシック" charset="0"/>
            </a:endParaRPr>
          </a:p>
        </p:txBody>
      </p:sp>
      <p:sp>
        <p:nvSpPr>
          <p:cNvPr id="37" name="Oval 36">
            <a:extLst>
              <a:ext uri="{FF2B5EF4-FFF2-40B4-BE49-F238E27FC236}">
                <a16:creationId xmlns:a16="http://schemas.microsoft.com/office/drawing/2014/main" id="{D8210208-2C18-47C0-AB10-8F87AB4FD17C}"/>
              </a:ext>
            </a:extLst>
          </p:cNvPr>
          <p:cNvSpPr/>
          <p:nvPr/>
        </p:nvSpPr>
        <p:spPr bwMode="auto">
          <a:xfrm>
            <a:off x="4207632" y="3774673"/>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38" name="Oval 37">
            <a:extLst>
              <a:ext uri="{FF2B5EF4-FFF2-40B4-BE49-F238E27FC236}">
                <a16:creationId xmlns:a16="http://schemas.microsoft.com/office/drawing/2014/main" id="{957F6D59-C7C1-4B02-A9A4-8215AFFEB558}"/>
              </a:ext>
            </a:extLst>
          </p:cNvPr>
          <p:cNvSpPr/>
          <p:nvPr/>
        </p:nvSpPr>
        <p:spPr bwMode="auto">
          <a:xfrm>
            <a:off x="4072622" y="3848100"/>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0" name="Oval 39">
            <a:extLst>
              <a:ext uri="{FF2B5EF4-FFF2-40B4-BE49-F238E27FC236}">
                <a16:creationId xmlns:a16="http://schemas.microsoft.com/office/drawing/2014/main" id="{C50B7D06-551A-4395-8DE5-CE3DC100151B}"/>
              </a:ext>
            </a:extLst>
          </p:cNvPr>
          <p:cNvSpPr/>
          <p:nvPr/>
        </p:nvSpPr>
        <p:spPr bwMode="auto">
          <a:xfrm>
            <a:off x="3148668" y="4515348"/>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9" name="TextBox 58">
            <a:extLst>
              <a:ext uri="{FF2B5EF4-FFF2-40B4-BE49-F238E27FC236}">
                <a16:creationId xmlns:a16="http://schemas.microsoft.com/office/drawing/2014/main" id="{103ECD54-C712-48B1-9B7C-74B83861E6C9}"/>
              </a:ext>
            </a:extLst>
          </p:cNvPr>
          <p:cNvSpPr txBox="1"/>
          <p:nvPr/>
        </p:nvSpPr>
        <p:spPr>
          <a:xfrm>
            <a:off x="3945585" y="5742801"/>
            <a:ext cx="1021433" cy="276999"/>
          </a:xfrm>
          <a:prstGeom prst="rect">
            <a:avLst/>
          </a:prstGeom>
          <a:noFill/>
        </p:spPr>
        <p:txBody>
          <a:bodyPr wrap="none" rtlCol="0">
            <a:spAutoFit/>
          </a:bodyPr>
          <a:lstStyle/>
          <a:p>
            <a:r>
              <a:rPr lang="en-US" sz="1200" b="0" dirty="0"/>
              <a:t>Porosity (%)</a:t>
            </a:r>
          </a:p>
        </p:txBody>
      </p:sp>
      <p:sp>
        <p:nvSpPr>
          <p:cNvPr id="60" name="TextBox 59">
            <a:extLst>
              <a:ext uri="{FF2B5EF4-FFF2-40B4-BE49-F238E27FC236}">
                <a16:creationId xmlns:a16="http://schemas.microsoft.com/office/drawing/2014/main" id="{5B531CAA-3962-491A-9808-7C31CBFAE2E2}"/>
              </a:ext>
            </a:extLst>
          </p:cNvPr>
          <p:cNvSpPr txBox="1"/>
          <p:nvPr/>
        </p:nvSpPr>
        <p:spPr>
          <a:xfrm rot="16200000">
            <a:off x="1960371" y="4218886"/>
            <a:ext cx="1412566" cy="276999"/>
          </a:xfrm>
          <a:prstGeom prst="rect">
            <a:avLst/>
          </a:prstGeom>
          <a:noFill/>
        </p:spPr>
        <p:txBody>
          <a:bodyPr wrap="none" rtlCol="0">
            <a:spAutoFit/>
          </a:bodyPr>
          <a:lstStyle/>
          <a:p>
            <a:r>
              <a:rPr lang="en-US" sz="1200" b="0" dirty="0"/>
              <a:t>Permeability (</a:t>
            </a:r>
            <a:r>
              <a:rPr lang="en-US" sz="1200" b="0" dirty="0" err="1"/>
              <a:t>mD</a:t>
            </a:r>
            <a:r>
              <a:rPr lang="en-US" sz="1200" b="0" dirty="0"/>
              <a:t>)</a:t>
            </a:r>
          </a:p>
        </p:txBody>
      </p:sp>
      <p:sp>
        <p:nvSpPr>
          <p:cNvPr id="64" name="Oval 63">
            <a:extLst>
              <a:ext uri="{FF2B5EF4-FFF2-40B4-BE49-F238E27FC236}">
                <a16:creationId xmlns:a16="http://schemas.microsoft.com/office/drawing/2014/main" id="{E2EBCD8D-E25D-48E7-BB4E-E8F5580ED147}"/>
              </a:ext>
            </a:extLst>
          </p:cNvPr>
          <p:cNvSpPr/>
          <p:nvPr/>
        </p:nvSpPr>
        <p:spPr bwMode="auto">
          <a:xfrm>
            <a:off x="4218614" y="3962400"/>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5" name="Oval 64">
            <a:extLst>
              <a:ext uri="{FF2B5EF4-FFF2-40B4-BE49-F238E27FC236}">
                <a16:creationId xmlns:a16="http://schemas.microsoft.com/office/drawing/2014/main" id="{E70FC38E-8C21-447A-A3D4-DE8224427367}"/>
              </a:ext>
            </a:extLst>
          </p:cNvPr>
          <p:cNvSpPr/>
          <p:nvPr/>
        </p:nvSpPr>
        <p:spPr bwMode="auto">
          <a:xfrm>
            <a:off x="3408613" y="4180514"/>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6" name="Oval 65">
            <a:extLst>
              <a:ext uri="{FF2B5EF4-FFF2-40B4-BE49-F238E27FC236}">
                <a16:creationId xmlns:a16="http://schemas.microsoft.com/office/drawing/2014/main" id="{1D3CAEDE-F9BF-48A1-A8FC-6E1EA2BEBCAC}"/>
              </a:ext>
            </a:extLst>
          </p:cNvPr>
          <p:cNvSpPr/>
          <p:nvPr/>
        </p:nvSpPr>
        <p:spPr bwMode="auto">
          <a:xfrm>
            <a:off x="3011648" y="5309801"/>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7" name="Oval 66">
            <a:extLst>
              <a:ext uri="{FF2B5EF4-FFF2-40B4-BE49-F238E27FC236}">
                <a16:creationId xmlns:a16="http://schemas.microsoft.com/office/drawing/2014/main" id="{914BAD69-03D4-4778-8812-E81F78E69D17}"/>
              </a:ext>
            </a:extLst>
          </p:cNvPr>
          <p:cNvSpPr/>
          <p:nvPr/>
        </p:nvSpPr>
        <p:spPr bwMode="auto">
          <a:xfrm>
            <a:off x="3049748" y="4964535"/>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8" name="Oval 67">
            <a:extLst>
              <a:ext uri="{FF2B5EF4-FFF2-40B4-BE49-F238E27FC236}">
                <a16:creationId xmlns:a16="http://schemas.microsoft.com/office/drawing/2014/main" id="{AA04A381-94E0-4813-87CC-88A486B9D7C5}"/>
              </a:ext>
            </a:extLst>
          </p:cNvPr>
          <p:cNvSpPr/>
          <p:nvPr/>
        </p:nvSpPr>
        <p:spPr bwMode="auto">
          <a:xfrm>
            <a:off x="3996731" y="4305300"/>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9" name="Oval 68">
            <a:extLst>
              <a:ext uri="{FF2B5EF4-FFF2-40B4-BE49-F238E27FC236}">
                <a16:creationId xmlns:a16="http://schemas.microsoft.com/office/drawing/2014/main" id="{E0388B3B-FA1D-46CF-8CB6-4E6881BF423C}"/>
              </a:ext>
            </a:extLst>
          </p:cNvPr>
          <p:cNvSpPr/>
          <p:nvPr/>
        </p:nvSpPr>
        <p:spPr bwMode="auto">
          <a:xfrm>
            <a:off x="3392648" y="4972548"/>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0" name="Oval 69">
            <a:extLst>
              <a:ext uri="{FF2B5EF4-FFF2-40B4-BE49-F238E27FC236}">
                <a16:creationId xmlns:a16="http://schemas.microsoft.com/office/drawing/2014/main" id="{B27BD8EA-BA8A-45CB-BDB1-7287AB6F0429}"/>
              </a:ext>
            </a:extLst>
          </p:cNvPr>
          <p:cNvSpPr/>
          <p:nvPr/>
        </p:nvSpPr>
        <p:spPr bwMode="auto">
          <a:xfrm>
            <a:off x="3499957" y="3900518"/>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1" name="Oval 70">
            <a:extLst>
              <a:ext uri="{FF2B5EF4-FFF2-40B4-BE49-F238E27FC236}">
                <a16:creationId xmlns:a16="http://schemas.microsoft.com/office/drawing/2014/main" id="{7009AAF6-6DBE-4180-A56C-04973E9C120D}"/>
              </a:ext>
            </a:extLst>
          </p:cNvPr>
          <p:cNvSpPr/>
          <p:nvPr/>
        </p:nvSpPr>
        <p:spPr bwMode="auto">
          <a:xfrm>
            <a:off x="3657600" y="4495800"/>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2" name="Oval 71">
            <a:extLst>
              <a:ext uri="{FF2B5EF4-FFF2-40B4-BE49-F238E27FC236}">
                <a16:creationId xmlns:a16="http://schemas.microsoft.com/office/drawing/2014/main" id="{BC09A9AA-8958-4902-89C9-1A0C24853FE7}"/>
              </a:ext>
            </a:extLst>
          </p:cNvPr>
          <p:cNvSpPr/>
          <p:nvPr/>
        </p:nvSpPr>
        <p:spPr bwMode="auto">
          <a:xfrm>
            <a:off x="3619500" y="4719157"/>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3" name="Oval 72">
            <a:extLst>
              <a:ext uri="{FF2B5EF4-FFF2-40B4-BE49-F238E27FC236}">
                <a16:creationId xmlns:a16="http://schemas.microsoft.com/office/drawing/2014/main" id="{8075031D-66BA-401F-A712-02E8038C70E5}"/>
              </a:ext>
            </a:extLst>
          </p:cNvPr>
          <p:cNvSpPr/>
          <p:nvPr/>
        </p:nvSpPr>
        <p:spPr bwMode="auto">
          <a:xfrm>
            <a:off x="3700558" y="4180514"/>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4" name="Oval 73">
            <a:extLst>
              <a:ext uri="{FF2B5EF4-FFF2-40B4-BE49-F238E27FC236}">
                <a16:creationId xmlns:a16="http://schemas.microsoft.com/office/drawing/2014/main" id="{982290AB-8E3A-4DC6-A3AB-CBA0EBF89EBD}"/>
              </a:ext>
            </a:extLst>
          </p:cNvPr>
          <p:cNvSpPr/>
          <p:nvPr/>
        </p:nvSpPr>
        <p:spPr bwMode="auto">
          <a:xfrm>
            <a:off x="5161850" y="3629799"/>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5" name="Oval 74">
            <a:extLst>
              <a:ext uri="{FF2B5EF4-FFF2-40B4-BE49-F238E27FC236}">
                <a16:creationId xmlns:a16="http://schemas.microsoft.com/office/drawing/2014/main" id="{66ACF77B-F897-4C24-BA2C-5D1DFC5D4784}"/>
              </a:ext>
            </a:extLst>
          </p:cNvPr>
          <p:cNvSpPr/>
          <p:nvPr/>
        </p:nvSpPr>
        <p:spPr bwMode="auto">
          <a:xfrm>
            <a:off x="3276600" y="4486026"/>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6" name="Oval 75">
            <a:extLst>
              <a:ext uri="{FF2B5EF4-FFF2-40B4-BE49-F238E27FC236}">
                <a16:creationId xmlns:a16="http://schemas.microsoft.com/office/drawing/2014/main" id="{A9ACAC9B-F9E1-4614-81AA-0FF06F6E733F}"/>
              </a:ext>
            </a:extLst>
          </p:cNvPr>
          <p:cNvSpPr/>
          <p:nvPr/>
        </p:nvSpPr>
        <p:spPr bwMode="auto">
          <a:xfrm>
            <a:off x="3810000" y="3810000"/>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7" name="Oval 76">
            <a:extLst>
              <a:ext uri="{FF2B5EF4-FFF2-40B4-BE49-F238E27FC236}">
                <a16:creationId xmlns:a16="http://schemas.microsoft.com/office/drawing/2014/main" id="{65A57C46-A503-408F-B6F3-0789CCC127E5}"/>
              </a:ext>
            </a:extLst>
          </p:cNvPr>
          <p:cNvSpPr/>
          <p:nvPr/>
        </p:nvSpPr>
        <p:spPr bwMode="auto">
          <a:xfrm>
            <a:off x="4596174" y="3785882"/>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8" name="Oval 77">
            <a:extLst>
              <a:ext uri="{FF2B5EF4-FFF2-40B4-BE49-F238E27FC236}">
                <a16:creationId xmlns:a16="http://schemas.microsoft.com/office/drawing/2014/main" id="{E0F7B021-927F-452C-A635-AE5EA2D3DFD2}"/>
              </a:ext>
            </a:extLst>
          </p:cNvPr>
          <p:cNvSpPr/>
          <p:nvPr/>
        </p:nvSpPr>
        <p:spPr bwMode="auto">
          <a:xfrm>
            <a:off x="4456301" y="3651102"/>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9" name="Oval 78">
            <a:extLst>
              <a:ext uri="{FF2B5EF4-FFF2-40B4-BE49-F238E27FC236}">
                <a16:creationId xmlns:a16="http://schemas.microsoft.com/office/drawing/2014/main" id="{1358370C-A371-4E06-B503-A928838BBE48}"/>
              </a:ext>
            </a:extLst>
          </p:cNvPr>
          <p:cNvSpPr/>
          <p:nvPr/>
        </p:nvSpPr>
        <p:spPr bwMode="auto">
          <a:xfrm>
            <a:off x="3924188" y="4253313"/>
            <a:ext cx="76200" cy="76200"/>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0" name="Oval 79">
            <a:extLst>
              <a:ext uri="{FF2B5EF4-FFF2-40B4-BE49-F238E27FC236}">
                <a16:creationId xmlns:a16="http://schemas.microsoft.com/office/drawing/2014/main" id="{C92E3B34-D393-4B7D-8E12-547D2E9B79B5}"/>
              </a:ext>
            </a:extLst>
          </p:cNvPr>
          <p:cNvSpPr/>
          <p:nvPr/>
        </p:nvSpPr>
        <p:spPr bwMode="auto">
          <a:xfrm>
            <a:off x="4598697" y="4084767"/>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1" name="Oval 80">
            <a:extLst>
              <a:ext uri="{FF2B5EF4-FFF2-40B4-BE49-F238E27FC236}">
                <a16:creationId xmlns:a16="http://schemas.microsoft.com/office/drawing/2014/main" id="{259AFCB6-F56C-4E8E-AC5F-E719BB92E51B}"/>
              </a:ext>
            </a:extLst>
          </p:cNvPr>
          <p:cNvSpPr/>
          <p:nvPr/>
        </p:nvSpPr>
        <p:spPr bwMode="auto">
          <a:xfrm>
            <a:off x="4110722" y="3689202"/>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2" name="Oval 81">
            <a:extLst>
              <a:ext uri="{FF2B5EF4-FFF2-40B4-BE49-F238E27FC236}">
                <a16:creationId xmlns:a16="http://schemas.microsoft.com/office/drawing/2014/main" id="{72419AE2-2ACE-48D5-A345-DF2A56AD76E8}"/>
              </a:ext>
            </a:extLst>
          </p:cNvPr>
          <p:cNvSpPr/>
          <p:nvPr/>
        </p:nvSpPr>
        <p:spPr bwMode="auto">
          <a:xfrm>
            <a:off x="4751664" y="3308866"/>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3" name="Oval 82">
            <a:extLst>
              <a:ext uri="{FF2B5EF4-FFF2-40B4-BE49-F238E27FC236}">
                <a16:creationId xmlns:a16="http://schemas.microsoft.com/office/drawing/2014/main" id="{348377AF-0F8F-460C-B924-8DEE79C1DB74}"/>
              </a:ext>
            </a:extLst>
          </p:cNvPr>
          <p:cNvSpPr/>
          <p:nvPr/>
        </p:nvSpPr>
        <p:spPr bwMode="auto">
          <a:xfrm>
            <a:off x="5053197" y="3976718"/>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4" name="Oval 83">
            <a:extLst>
              <a:ext uri="{FF2B5EF4-FFF2-40B4-BE49-F238E27FC236}">
                <a16:creationId xmlns:a16="http://schemas.microsoft.com/office/drawing/2014/main" id="{F9D4760D-612B-4FCA-8F9F-D7ECF6179494}"/>
              </a:ext>
            </a:extLst>
          </p:cNvPr>
          <p:cNvSpPr/>
          <p:nvPr/>
        </p:nvSpPr>
        <p:spPr bwMode="auto">
          <a:xfrm>
            <a:off x="5688433" y="3455432"/>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5" name="Oval 84">
            <a:extLst>
              <a:ext uri="{FF2B5EF4-FFF2-40B4-BE49-F238E27FC236}">
                <a16:creationId xmlns:a16="http://schemas.microsoft.com/office/drawing/2014/main" id="{D6CF05D3-F81A-4A3E-B3D6-5495D1BDD430}"/>
              </a:ext>
            </a:extLst>
          </p:cNvPr>
          <p:cNvSpPr/>
          <p:nvPr/>
        </p:nvSpPr>
        <p:spPr bwMode="auto">
          <a:xfrm>
            <a:off x="5440144" y="3665783"/>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6" name="Oval 85">
            <a:extLst>
              <a:ext uri="{FF2B5EF4-FFF2-40B4-BE49-F238E27FC236}">
                <a16:creationId xmlns:a16="http://schemas.microsoft.com/office/drawing/2014/main" id="{54385A0F-6B2A-4D9B-B142-4312298C24A9}"/>
              </a:ext>
            </a:extLst>
          </p:cNvPr>
          <p:cNvSpPr/>
          <p:nvPr/>
        </p:nvSpPr>
        <p:spPr bwMode="auto">
          <a:xfrm>
            <a:off x="5561660" y="3778192"/>
            <a:ext cx="76200" cy="76200"/>
          </a:xfrm>
          <a:prstGeom prst="ellipse">
            <a:avLst/>
          </a:prstGeom>
          <a:solidFill>
            <a:srgbClr val="FFFF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7" name="TextBox 86">
            <a:extLst>
              <a:ext uri="{FF2B5EF4-FFF2-40B4-BE49-F238E27FC236}">
                <a16:creationId xmlns:a16="http://schemas.microsoft.com/office/drawing/2014/main" id="{758D5CEF-CB51-4D2D-9AC8-02B228A77584}"/>
              </a:ext>
            </a:extLst>
          </p:cNvPr>
          <p:cNvSpPr txBox="1"/>
          <p:nvPr/>
        </p:nvSpPr>
        <p:spPr>
          <a:xfrm>
            <a:off x="3495779" y="2743200"/>
            <a:ext cx="1762021" cy="369332"/>
          </a:xfrm>
          <a:prstGeom prst="rect">
            <a:avLst/>
          </a:prstGeom>
          <a:noFill/>
        </p:spPr>
        <p:txBody>
          <a:bodyPr wrap="none" rtlCol="0">
            <a:spAutoFit/>
          </a:bodyPr>
          <a:lstStyle/>
          <a:p>
            <a:r>
              <a:rPr lang="en-US"/>
              <a:t>Feature Space</a:t>
            </a:r>
            <a:endParaRPr lang="en-US" dirty="0"/>
          </a:p>
        </p:txBody>
      </p:sp>
      <p:sp>
        <p:nvSpPr>
          <p:cNvPr id="6" name="5-Point Star 5"/>
          <p:cNvSpPr/>
          <p:nvPr/>
        </p:nvSpPr>
        <p:spPr bwMode="auto">
          <a:xfrm>
            <a:off x="4731184" y="3603412"/>
            <a:ext cx="278294" cy="278294"/>
          </a:xfrm>
          <a:prstGeom prst="star5">
            <a:avLst/>
          </a:prstGeom>
          <a:solidFill>
            <a:srgbClr val="FFFF00"/>
          </a:solid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9" name="5-Point Star 88"/>
          <p:cNvSpPr/>
          <p:nvPr/>
        </p:nvSpPr>
        <p:spPr bwMode="auto">
          <a:xfrm>
            <a:off x="3379306" y="4267200"/>
            <a:ext cx="278294" cy="278294"/>
          </a:xfrm>
          <a:prstGeom prst="star5">
            <a:avLst/>
          </a:prstGeom>
          <a:solidFill>
            <a:srgbClr val="FF0000"/>
          </a:solid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35" name="TextBox 34"/>
          <p:cNvSpPr txBox="1"/>
          <p:nvPr/>
        </p:nvSpPr>
        <p:spPr>
          <a:xfrm>
            <a:off x="4114800" y="4648200"/>
            <a:ext cx="1019831" cy="307777"/>
          </a:xfrm>
          <a:prstGeom prst="rect">
            <a:avLst/>
          </a:prstGeom>
          <a:noFill/>
        </p:spPr>
        <p:txBody>
          <a:bodyPr wrap="none" rtlCol="0">
            <a:spAutoFit/>
          </a:bodyPr>
          <a:lstStyle/>
          <a:p>
            <a:r>
              <a:rPr lang="en-US" sz="1400" b="0"/>
              <a:t>prototypes</a:t>
            </a:r>
          </a:p>
        </p:txBody>
      </p:sp>
      <p:cxnSp>
        <p:nvCxnSpPr>
          <p:cNvPr id="41" name="Straight Arrow Connector 40"/>
          <p:cNvCxnSpPr>
            <a:stCxn id="35" idx="0"/>
          </p:cNvCxnSpPr>
          <p:nvPr/>
        </p:nvCxnSpPr>
        <p:spPr bwMode="auto">
          <a:xfrm flipV="1">
            <a:off x="4624716" y="3977298"/>
            <a:ext cx="220049" cy="670902"/>
          </a:xfrm>
          <a:prstGeom prst="straightConnector1">
            <a:avLst/>
          </a:prstGeom>
          <a:noFill/>
          <a:ln w="19050">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Arrow Connector 42"/>
          <p:cNvCxnSpPr>
            <a:stCxn id="35" idx="0"/>
          </p:cNvCxnSpPr>
          <p:nvPr/>
        </p:nvCxnSpPr>
        <p:spPr bwMode="auto">
          <a:xfrm flipH="1" flipV="1">
            <a:off x="3694266" y="4396398"/>
            <a:ext cx="930450" cy="251802"/>
          </a:xfrm>
          <a:prstGeom prst="straightConnector1">
            <a:avLst/>
          </a:prstGeom>
          <a:noFill/>
          <a:ln w="19050">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34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685800" y="1752600"/>
            <a:ext cx="5181600" cy="4114800"/>
          </a:xfrm>
          <a:prstGeom prst="rect">
            <a:avLst/>
          </a:prstGeom>
        </p:spPr>
        <p:txBody>
          <a:bodyPr/>
          <a:lstStyle/>
          <a:p>
            <a:pPr>
              <a:spcBef>
                <a:spcPct val="20000"/>
              </a:spcBef>
              <a:defRPr/>
            </a:pPr>
            <a:r>
              <a:rPr lang="en-US">
                <a:ea typeface="+mn-ea"/>
                <a:cs typeface="+mn-cs"/>
              </a:rPr>
              <a:t>K-means Clustering</a:t>
            </a:r>
            <a:endParaRPr lang="en-US" dirty="0">
              <a:ea typeface="+mn-ea"/>
              <a:cs typeface="+mn-cs"/>
            </a:endParaRPr>
          </a:p>
        </p:txBody>
      </p:sp>
      <p:sp>
        <p:nvSpPr>
          <p:cNvPr id="29" name="TextBox 28">
            <a:extLst>
              <a:ext uri="{FF2B5EF4-FFF2-40B4-BE49-F238E27FC236}">
                <a16:creationId xmlns:a16="http://schemas.microsoft.com/office/drawing/2014/main" id="{E0CA782E-318C-48AC-9586-F8F092FFFA42}"/>
              </a:ext>
            </a:extLst>
          </p:cNvPr>
          <p:cNvSpPr txBox="1"/>
          <p:nvPr/>
        </p:nvSpPr>
        <p:spPr>
          <a:xfrm>
            <a:off x="1447800" y="6096000"/>
            <a:ext cx="6609438" cy="369332"/>
          </a:xfrm>
          <a:prstGeom prst="rect">
            <a:avLst/>
          </a:prstGeom>
          <a:noFill/>
        </p:spPr>
        <p:txBody>
          <a:bodyPr wrap="none" rtlCol="0">
            <a:spAutoFit/>
          </a:bodyPr>
          <a:lstStyle/>
          <a:p>
            <a:r>
              <a:rPr lang="en-US"/>
              <a:t>Instructor: Michael Pyrcz, the University of Texas at Austin</a:t>
            </a:r>
          </a:p>
        </p:txBody>
      </p:sp>
      <p:sp>
        <p:nvSpPr>
          <p:cNvPr id="5" name="Rectangle 2">
            <a:extLst>
              <a:ext uri="{FF2B5EF4-FFF2-40B4-BE49-F238E27FC236}">
                <a16:creationId xmlns:a16="http://schemas.microsoft.com/office/drawing/2014/main" id="{ED5B16DE-369B-43C9-A822-B83D8718158F}"/>
              </a:ext>
            </a:extLst>
          </p:cNvPr>
          <p:cNvSpPr txBox="1">
            <a:spLocks noChangeArrowheads="1"/>
          </p:cNvSpPr>
          <p:nvPr/>
        </p:nvSpPr>
        <p:spPr>
          <a:xfrm>
            <a:off x="-9566" y="0"/>
            <a:ext cx="8239166" cy="1066800"/>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Clustering</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19784178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3089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2000" kern="0" dirty="0"/>
              <a:t>General Comments </a:t>
            </a:r>
            <a:r>
              <a:rPr lang="en-US" altLang="en-US" sz="2000" kern="0"/>
              <a:t>on K-means Clustering</a:t>
            </a:r>
            <a:endParaRPr lang="en-US" altLang="en-US" sz="2000" kern="0" dirty="0"/>
          </a:p>
          <a:p>
            <a:pPr marL="0" indent="0">
              <a:buNone/>
              <a:defRPr/>
            </a:pPr>
            <a:endParaRPr lang="en-US" altLang="en-US" sz="2000" kern="0"/>
          </a:p>
          <a:p>
            <a:pPr marL="0" indent="0">
              <a:buNone/>
              <a:defRPr/>
            </a:pPr>
            <a:r>
              <a:rPr lang="en-US" altLang="en-US" sz="2000" kern="0"/>
              <a:t>Clustering </a:t>
            </a:r>
            <a:r>
              <a:rPr lang="en-US" altLang="en-US" sz="2000" b="0" kern="0"/>
              <a:t>-  of training data in feature space to identify similar cases / distinct subsets in the multivariate data space.</a:t>
            </a:r>
          </a:p>
          <a:p>
            <a:pPr marL="0" indent="0">
              <a:buNone/>
              <a:defRPr/>
            </a:pPr>
            <a:endParaRPr lang="en-US" altLang="en-US" sz="2000" kern="0"/>
          </a:p>
          <a:p>
            <a:pPr marL="0" indent="0">
              <a:buNone/>
              <a:defRPr/>
            </a:pPr>
            <a:r>
              <a:rPr lang="en-US" altLang="en-US" sz="2000" kern="0"/>
              <a:t>Unsupervised Learning</a:t>
            </a:r>
            <a:r>
              <a:rPr lang="en-US" altLang="en-US" sz="2000" b="0" kern="0"/>
              <a:t> - the training data are not labeled and are assigned </a:t>
            </a:r>
          </a:p>
          <a:p>
            <a:pPr marL="0" indent="0">
              <a:buNone/>
              <a:defRPr/>
            </a:pPr>
            <a:endParaRPr lang="en-US" altLang="en-US" sz="2000" kern="0"/>
          </a:p>
          <a:p>
            <a:pPr marL="0" indent="0">
              <a:buNone/>
              <a:defRPr/>
            </a:pPr>
            <a:r>
              <a:rPr lang="en-US" altLang="en-US" sz="2000" kern="0"/>
              <a:t>Prototype Method</a:t>
            </a:r>
            <a:r>
              <a:rPr lang="en-US" altLang="en-US" sz="2000" b="0" kern="0"/>
              <a:t> - represents the training data with number of synthetic cases in the features space. For K-means clustering we assign prototypes.</a:t>
            </a:r>
          </a:p>
          <a:p>
            <a:pPr marL="0" indent="0">
              <a:buNone/>
              <a:defRPr/>
            </a:pPr>
            <a:endParaRPr lang="en-US" altLang="en-US" sz="2000" b="0" kern="0"/>
          </a:p>
          <a:p>
            <a:pPr marL="0" indent="0">
              <a:buNone/>
              <a:defRPr/>
            </a:pPr>
            <a:r>
              <a:rPr lang="en-US" altLang="en-US" sz="2000" kern="0"/>
              <a:t>Iterative Solution</a:t>
            </a:r>
            <a:r>
              <a:rPr lang="en-US" altLang="en-US" sz="2000" b="0" kern="0"/>
              <a:t> - the initial prototypes are assigned randomly in the feature space, the labels for each training sample are updated to the nearest prototype, then the prototypes are adjusted to the centroid of their assigned training data, repeat until convergence.</a:t>
            </a:r>
          </a:p>
          <a:p>
            <a:pPr marL="0" indent="0">
              <a:buNone/>
              <a:defRPr/>
            </a:pPr>
            <a:endParaRPr lang="en-US" altLang="en-US" sz="2000" b="0" kern="0"/>
          </a:p>
        </p:txBody>
      </p:sp>
      <p:sp>
        <p:nvSpPr>
          <p:cNvPr id="4" name="Rectangle 2">
            <a:extLst>
              <a:ext uri="{FF2B5EF4-FFF2-40B4-BE49-F238E27FC236}">
                <a16:creationId xmlns:a16="http://schemas.microsoft.com/office/drawing/2014/main" id="{591F00A0-C9DD-464D-85C2-CA22305D94F5}"/>
              </a:ext>
            </a:extLst>
          </p:cNvPr>
          <p:cNvSpPr txBox="1">
            <a:spLocks noChangeArrowheads="1"/>
          </p:cNvSpPr>
          <p:nvPr/>
        </p:nvSpPr>
        <p:spPr>
          <a:xfrm>
            <a:off x="0" y="0"/>
            <a:ext cx="3956608"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Clusters</a:t>
            </a:r>
            <a:endParaRPr lang="en-US" kern="0" dirty="0">
              <a:ea typeface="+mj-ea"/>
              <a:cs typeface="+mj-cs"/>
            </a:endParaRPr>
          </a:p>
        </p:txBody>
      </p:sp>
    </p:spTree>
    <p:extLst>
      <p:ext uri="{BB962C8B-B14F-4D97-AF65-F5344CB8AC3E}">
        <p14:creationId xmlns:p14="http://schemas.microsoft.com/office/powerpoint/2010/main" val="53893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3089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2000" kern="0" dirty="0"/>
              <a:t>General Comments </a:t>
            </a:r>
            <a:r>
              <a:rPr lang="en-US" altLang="en-US" sz="2000" kern="0"/>
              <a:t>on K-means Clustering</a:t>
            </a:r>
            <a:endParaRPr lang="en-US" altLang="en-US" sz="2000" kern="0" dirty="0"/>
          </a:p>
          <a:p>
            <a:pPr marL="0" indent="0">
              <a:buNone/>
              <a:defRPr/>
            </a:pPr>
            <a:endParaRPr lang="en-US" altLang="en-US" sz="2000" kern="0"/>
          </a:p>
          <a:p>
            <a:pPr marL="0" indent="0">
              <a:buNone/>
              <a:defRPr/>
            </a:pPr>
            <a:r>
              <a:rPr lang="en-US" altLang="en-US" sz="2000" kern="0"/>
              <a:t>Feature Weighting </a:t>
            </a:r>
            <a:r>
              <a:rPr lang="en-US" altLang="en-US" sz="2000" b="0" kern="0"/>
              <a:t>- the procedure depends on the 'distance' between training samples and prototypes in feature space. If the features have significantly different magnitudes, the feature(s) with the largest magnitudes and ranges will dominate the process. One approach is to sandardize the variables. Also, by-feature weighting may be applied.</a:t>
            </a:r>
          </a:p>
          <a:p>
            <a:pPr marL="0" indent="0">
              <a:buNone/>
              <a:defRPr/>
            </a:pPr>
            <a:endParaRPr lang="en-US" altLang="en-US" sz="2000" b="0" kern="0"/>
          </a:p>
          <a:p>
            <a:pPr marL="0" indent="0">
              <a:buNone/>
              <a:defRPr/>
            </a:pPr>
            <a:r>
              <a:rPr lang="en-US" altLang="en-US" sz="2000" kern="0"/>
              <a:t>Supervised Learning Classification Variant</a:t>
            </a:r>
            <a:r>
              <a:rPr lang="en-US" altLang="en-US" sz="2000" b="0" kern="0"/>
              <a:t> - applies multiple prototypes in each category to then inform a decision boundary for classification. </a:t>
            </a:r>
            <a:endParaRPr lang="en-US" altLang="en-US" sz="2000" b="0" kern="0" dirty="0"/>
          </a:p>
        </p:txBody>
      </p:sp>
      <p:sp>
        <p:nvSpPr>
          <p:cNvPr id="4" name="Rectangle 2">
            <a:extLst>
              <a:ext uri="{FF2B5EF4-FFF2-40B4-BE49-F238E27FC236}">
                <a16:creationId xmlns:a16="http://schemas.microsoft.com/office/drawing/2014/main" id="{591F00A0-C9DD-464D-85C2-CA22305D94F5}"/>
              </a:ext>
            </a:extLst>
          </p:cNvPr>
          <p:cNvSpPr txBox="1">
            <a:spLocks noChangeArrowheads="1"/>
          </p:cNvSpPr>
          <p:nvPr/>
        </p:nvSpPr>
        <p:spPr>
          <a:xfrm>
            <a:off x="0" y="0"/>
            <a:ext cx="3956608"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Clusters</a:t>
            </a:r>
            <a:endParaRPr lang="en-US" kern="0" dirty="0">
              <a:ea typeface="+mj-ea"/>
              <a:cs typeface="+mj-cs"/>
            </a:endParaRPr>
          </a:p>
        </p:txBody>
      </p:sp>
    </p:spTree>
    <p:extLst>
      <p:ext uri="{BB962C8B-B14F-4D97-AF65-F5344CB8AC3E}">
        <p14:creationId xmlns:p14="http://schemas.microsoft.com/office/powerpoint/2010/main" val="52340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4094" y="1447800"/>
            <a:ext cx="80803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For example, given this training data with porosity and acoustic impedance, find ‘K’ facies that:</a:t>
            </a:r>
          </a:p>
          <a:p>
            <a:pPr>
              <a:defRPr/>
            </a:pPr>
            <a:r>
              <a:rPr lang="en-US" altLang="en-US" sz="1800" b="0" kern="0"/>
              <a:t>segment the porosity and acoustic impedance feature space.</a:t>
            </a:r>
            <a:endParaRPr lang="en-US" altLang="en-US" sz="1800" b="0" kern="0" dirty="0"/>
          </a:p>
          <a:p>
            <a:pPr marL="457200" lvl="1" indent="0">
              <a:buNone/>
              <a:defRPr/>
            </a:pPr>
            <a:endParaRPr lang="en-US" altLang="en-US" sz="1800" b="0" kern="0" dirty="0"/>
          </a:p>
        </p:txBody>
      </p:sp>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152400" y="0"/>
            <a:ext cx="3956608"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endParaRPr lang="en-US" kern="0" dirty="0">
              <a:ea typeface="+mj-ea"/>
              <a:cs typeface="+mj-cs"/>
            </a:endParaRPr>
          </a:p>
        </p:txBody>
      </p:sp>
      <p:pic>
        <p:nvPicPr>
          <p:cNvPr id="4" name="Picture 3"/>
          <p:cNvPicPr>
            <a:picLocks noChangeAspect="1"/>
          </p:cNvPicPr>
          <p:nvPr/>
        </p:nvPicPr>
        <p:blipFill>
          <a:blip r:embed="rId2"/>
          <a:stretch>
            <a:fillRect/>
          </a:stretch>
        </p:blipFill>
        <p:spPr>
          <a:xfrm>
            <a:off x="1898683" y="2590800"/>
            <a:ext cx="5191125" cy="3876675"/>
          </a:xfrm>
          <a:prstGeom prst="rect">
            <a:avLst/>
          </a:prstGeom>
        </p:spPr>
      </p:pic>
    </p:spTree>
    <p:extLst>
      <p:ext uri="{BB962C8B-B14F-4D97-AF65-F5344CB8AC3E}">
        <p14:creationId xmlns:p14="http://schemas.microsoft.com/office/powerpoint/2010/main" val="103022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 name="Rectangle 3"/>
              <p:cNvSpPr txBox="1">
                <a:spLocks noChangeArrowheads="1"/>
              </p:cNvSpPr>
              <p:nvPr/>
            </p:nvSpPr>
            <p:spPr bwMode="auto">
              <a:xfrm>
                <a:off x="454094" y="1447800"/>
                <a:ext cx="8080305" cy="4114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We will require a measure of similarity:</a:t>
                </a:r>
              </a:p>
              <a:p>
                <a:pPr>
                  <a:defRPr/>
                </a:pPr>
                <a:r>
                  <a:rPr lang="en-US" altLang="en-US" sz="1800" b="0" kern="0"/>
                  <a:t>consider Euclidean distance with the original units</a:t>
                </a:r>
              </a:p>
              <a:p>
                <a:pPr>
                  <a:defRPr/>
                </a:pPr>
                <a:endParaRPr lang="en-US" altLang="en-US" sz="1800" b="0" kern="0" dirty="0"/>
              </a:p>
              <a:p>
                <a:pPr marL="457200" lvl="1" indent="0">
                  <a:buNone/>
                  <a:defRPr/>
                </a:pPr>
                <a14:m>
                  <m:oMathPara xmlns:m="http://schemas.openxmlformats.org/officeDocument/2006/math">
                    <m:oMathParaPr>
                      <m:jc m:val="centerGroup"/>
                    </m:oMathParaPr>
                    <m:oMath xmlns:m="http://schemas.openxmlformats.org/officeDocument/2006/math">
                      <m:r>
                        <a:rPr lang="en-US" altLang="en-US" sz="1800" b="0" i="1" kern="0" smtClean="0">
                          <a:latin typeface="Cambria Math" panose="02040503050406030204" pitchFamily="18" charset="0"/>
                        </a:rPr>
                        <m:t>𝑑</m:t>
                      </m:r>
                      <m:r>
                        <a:rPr lang="en-US" altLang="en-US" sz="1800" b="0" i="1" kern="0" smtClean="0">
                          <a:latin typeface="Cambria Math" panose="02040503050406030204" pitchFamily="18" charset="0"/>
                        </a:rPr>
                        <m:t>=</m:t>
                      </m:r>
                      <m:rad>
                        <m:radPr>
                          <m:degHide m:val="on"/>
                          <m:ctrlPr>
                            <a:rPr lang="en-US" altLang="en-US" sz="1800" b="0" i="1" kern="0" smtClean="0">
                              <a:latin typeface="Cambria Math" panose="02040503050406030204" pitchFamily="18" charset="0"/>
                            </a:rPr>
                          </m:ctrlPr>
                        </m:radPr>
                        <m:deg/>
                        <m:e>
                          <m:sSup>
                            <m:sSupPr>
                              <m:ctrlPr>
                                <a:rPr lang="en-US" altLang="en-US" sz="1800" b="0" i="1" kern="0" smtClean="0">
                                  <a:latin typeface="Cambria Math" panose="02040503050406030204" pitchFamily="18" charset="0"/>
                                </a:rPr>
                              </m:ctrlPr>
                            </m:sSupPr>
                            <m:e>
                              <m:r>
                                <a:rPr lang="en-US" altLang="en-US" sz="1800" b="0" i="1" kern="0" smtClean="0">
                                  <a:latin typeface="Cambria Math" panose="02040503050406030204" pitchFamily="18" charset="0"/>
                                  <a:ea typeface="Cambria Math" panose="02040503050406030204" pitchFamily="18" charset="0"/>
                                </a:rPr>
                                <m:t>∆</m:t>
                              </m:r>
                              <m:r>
                                <a:rPr lang="en-US" altLang="en-US" sz="1800" b="0" i="1" kern="0" smtClean="0">
                                  <a:latin typeface="Cambria Math" panose="02040503050406030204" pitchFamily="18" charset="0"/>
                                  <a:ea typeface="Cambria Math" panose="02040503050406030204" pitchFamily="18" charset="0"/>
                                </a:rPr>
                                <m:t>𝑃𝑜𝑟</m:t>
                              </m:r>
                            </m:e>
                            <m:sup>
                              <m:r>
                                <a:rPr lang="en-US" altLang="en-US" sz="1800" b="0" i="1" kern="0" smtClean="0">
                                  <a:latin typeface="Cambria Math" panose="02040503050406030204" pitchFamily="18" charset="0"/>
                                </a:rPr>
                                <m:t>2</m:t>
                              </m:r>
                            </m:sup>
                          </m:sSup>
                          <m:r>
                            <a:rPr lang="en-US" altLang="en-US" sz="1800" b="0" i="1" kern="0" smtClean="0">
                              <a:latin typeface="Cambria Math" panose="02040503050406030204" pitchFamily="18" charset="0"/>
                            </a:rPr>
                            <m:t>+</m:t>
                          </m:r>
                          <m:sSup>
                            <m:sSupPr>
                              <m:ctrlPr>
                                <a:rPr lang="en-US" altLang="en-US" sz="1800" b="0" i="1" kern="0" smtClean="0">
                                  <a:latin typeface="Cambria Math" panose="02040503050406030204" pitchFamily="18" charset="0"/>
                                </a:rPr>
                              </m:ctrlPr>
                            </m:sSupPr>
                            <m:e>
                              <m:r>
                                <a:rPr lang="en-US" altLang="en-US" sz="1800" b="0" i="1" kern="0" smtClean="0">
                                  <a:latin typeface="Cambria Math" panose="02040503050406030204" pitchFamily="18" charset="0"/>
                                  <a:ea typeface="Cambria Math" panose="02040503050406030204" pitchFamily="18" charset="0"/>
                                </a:rPr>
                                <m:t>∆</m:t>
                              </m:r>
                              <m:r>
                                <a:rPr lang="en-US" altLang="en-US" sz="1800" b="0" i="1" kern="0" smtClean="0">
                                  <a:latin typeface="Cambria Math" panose="02040503050406030204" pitchFamily="18" charset="0"/>
                                  <a:ea typeface="Cambria Math" panose="02040503050406030204" pitchFamily="18" charset="0"/>
                                </a:rPr>
                                <m:t>𝐴𝐼</m:t>
                              </m:r>
                            </m:e>
                            <m:sup>
                              <m:r>
                                <a:rPr lang="en-US" altLang="en-US" sz="1800" b="0" i="1" kern="0" smtClean="0">
                                  <a:latin typeface="Cambria Math" panose="02040503050406030204" pitchFamily="18" charset="0"/>
                                </a:rPr>
                                <m:t>2</m:t>
                              </m:r>
                            </m:sup>
                          </m:sSup>
                        </m:e>
                      </m:rad>
                    </m:oMath>
                  </m:oMathPara>
                </a14:m>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r>
                  <a:rPr lang="en-US" altLang="en-US" sz="1800" b="0" kern="0"/>
                  <a:t>For dissimilar units we require normalization</a:t>
                </a:r>
              </a:p>
              <a:p>
                <a:pPr lvl="1">
                  <a:defRPr/>
                </a:pPr>
                <a:r>
                  <a:rPr lang="en-US" altLang="en-US" sz="1800" b="0" kern="0"/>
                  <a:t>similar magnitude and range over all features.</a:t>
                </a:r>
                <a:endParaRPr lang="en-US" altLang="en-US" sz="1800" b="0" kern="0" dirty="0"/>
              </a:p>
            </p:txBody>
          </p:sp>
        </mc:Choice>
        <mc:Fallback xmlns="">
          <p:sp>
            <p:nvSpPr>
              <p:cNvPr id="23" name="Rectangle 3"/>
              <p:cNvSpPr txBox="1">
                <a:spLocks noRot="1" noChangeAspect="1" noMove="1" noResize="1" noEditPoints="1" noAdjustHandles="1" noChangeArrowheads="1" noChangeShapeType="1" noTextEdit="1"/>
              </p:cNvSpPr>
              <p:nvPr/>
            </p:nvSpPr>
            <p:spPr bwMode="auto">
              <a:xfrm>
                <a:off x="454094" y="1447800"/>
                <a:ext cx="8080305" cy="4114800"/>
              </a:xfrm>
              <a:prstGeom prst="rect">
                <a:avLst/>
              </a:prstGeom>
              <a:blipFill>
                <a:blip r:embed="rId2"/>
                <a:stretch>
                  <a:fillRect l="-603" t="-1481" b="-299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609600" y="0"/>
            <a:ext cx="5410200"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p>
          <a:p>
            <a:pPr>
              <a:defRPr/>
            </a:pPr>
            <a:r>
              <a:rPr lang="en-US" kern="0">
                <a:solidFill>
                  <a:srgbClr val="FF6600"/>
                </a:solidFill>
                <a:ea typeface="+mj-ea"/>
                <a:cs typeface="+mj-cs"/>
              </a:rPr>
              <a:t>Feature Normalization</a:t>
            </a:r>
            <a:endParaRPr lang="en-US" kern="0" dirty="0">
              <a:ea typeface="+mj-ea"/>
              <a:cs typeface="+mj-cs"/>
            </a:endParaRPr>
          </a:p>
        </p:txBody>
      </p:sp>
      <p:grpSp>
        <p:nvGrpSpPr>
          <p:cNvPr id="12" name="Group 11"/>
          <p:cNvGrpSpPr/>
          <p:nvPr/>
        </p:nvGrpSpPr>
        <p:grpSpPr>
          <a:xfrm>
            <a:off x="2133600" y="2819400"/>
            <a:ext cx="4191000" cy="3129793"/>
            <a:chOff x="1676400" y="2895600"/>
            <a:chExt cx="5191125" cy="3876675"/>
          </a:xfrm>
        </p:grpSpPr>
        <p:pic>
          <p:nvPicPr>
            <p:cNvPr id="4" name="Picture 3"/>
            <p:cNvPicPr>
              <a:picLocks noChangeAspect="1"/>
            </p:cNvPicPr>
            <p:nvPr/>
          </p:nvPicPr>
          <p:blipFill>
            <a:blip r:embed="rId3"/>
            <a:stretch>
              <a:fillRect/>
            </a:stretch>
          </p:blipFill>
          <p:spPr>
            <a:xfrm>
              <a:off x="1676400" y="2895600"/>
              <a:ext cx="5191125" cy="3876675"/>
            </a:xfrm>
            <a:prstGeom prst="rect">
              <a:avLst/>
            </a:prstGeom>
          </p:spPr>
        </p:pic>
        <p:cxnSp>
          <p:nvCxnSpPr>
            <p:cNvPr id="5" name="Straight Arrow Connector 4"/>
            <p:cNvCxnSpPr/>
            <p:nvPr/>
          </p:nvCxnSpPr>
          <p:spPr bwMode="auto">
            <a:xfrm flipV="1">
              <a:off x="3599411" y="4846320"/>
              <a:ext cx="2103120" cy="8313"/>
            </a:xfrm>
            <a:prstGeom prst="straightConnector1">
              <a:avLst/>
            </a:prstGeom>
            <a:noFill/>
            <a:ln w="19050">
              <a:solidFill>
                <a:srgbClr val="FF0000"/>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p:cNvSpPr txBox="1"/>
            <p:nvPr/>
          </p:nvSpPr>
          <p:spPr>
            <a:xfrm>
              <a:off x="4495800" y="4495800"/>
              <a:ext cx="1051635" cy="307777"/>
            </a:xfrm>
            <a:prstGeom prst="rect">
              <a:avLst/>
            </a:prstGeom>
            <a:noFill/>
          </p:spPr>
          <p:txBody>
            <a:bodyPr wrap="none" rtlCol="0">
              <a:spAutoFit/>
            </a:bodyPr>
            <a:lstStyle/>
            <a:p>
              <a:r>
                <a:rPr lang="en-US" sz="1400" b="0">
                  <a:solidFill>
                    <a:srgbClr val="FF0000"/>
                  </a:solidFill>
                </a:rPr>
                <a:t>Very Close</a:t>
              </a:r>
            </a:p>
          </p:txBody>
        </p:sp>
        <p:cxnSp>
          <p:nvCxnSpPr>
            <p:cNvPr id="11" name="Straight Arrow Connector 10"/>
            <p:cNvCxnSpPr/>
            <p:nvPr/>
          </p:nvCxnSpPr>
          <p:spPr bwMode="auto">
            <a:xfrm flipH="1" flipV="1">
              <a:off x="3034145" y="3890356"/>
              <a:ext cx="47106" cy="351907"/>
            </a:xfrm>
            <a:prstGeom prst="straightConnector1">
              <a:avLst/>
            </a:prstGeom>
            <a:noFill/>
            <a:ln w="19050">
              <a:solidFill>
                <a:srgbClr val="0066FF"/>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3063165" y="3886200"/>
              <a:ext cx="860877" cy="307777"/>
            </a:xfrm>
            <a:prstGeom prst="rect">
              <a:avLst/>
            </a:prstGeom>
            <a:noFill/>
          </p:spPr>
          <p:txBody>
            <a:bodyPr wrap="none" rtlCol="0">
              <a:spAutoFit/>
            </a:bodyPr>
            <a:lstStyle/>
            <a:p>
              <a:r>
                <a:rPr lang="en-US" sz="1400" b="0">
                  <a:solidFill>
                    <a:srgbClr val="0066FF"/>
                  </a:solidFill>
                </a:rPr>
                <a:t>Very Far</a:t>
              </a:r>
            </a:p>
          </p:txBody>
        </p:sp>
      </p:grpSp>
    </p:spTree>
    <p:extLst>
      <p:ext uri="{BB962C8B-B14F-4D97-AF65-F5344CB8AC3E}">
        <p14:creationId xmlns:p14="http://schemas.microsoft.com/office/powerpoint/2010/main" val="6477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 name="Rectangle 3"/>
              <p:cNvSpPr txBox="1">
                <a:spLocks noChangeArrowheads="1"/>
              </p:cNvSpPr>
              <p:nvPr/>
            </p:nvSpPr>
            <p:spPr bwMode="auto">
              <a:xfrm>
                <a:off x="454094" y="1447800"/>
                <a:ext cx="8080305" cy="4114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defRPr/>
                </a:pPr>
                <a:r>
                  <a:rPr lang="en-US" altLang="en-US" sz="1800" b="0" kern="0"/>
                  <a:t>We will require a measure of similarity:</a:t>
                </a:r>
              </a:p>
              <a:p>
                <a:pPr>
                  <a:defRPr/>
                </a:pPr>
                <a:r>
                  <a:rPr lang="en-US" altLang="en-US" sz="1800" b="0" kern="0"/>
                  <a:t>consider Euclidean distance with the normalized features</a:t>
                </a:r>
              </a:p>
              <a:p>
                <a:pPr>
                  <a:defRPr/>
                </a:pPr>
                <a:endParaRPr lang="en-US" altLang="en-US" sz="1800" b="0" kern="0" dirty="0"/>
              </a:p>
              <a:p>
                <a:pPr marL="457200" lvl="1" indent="0">
                  <a:buNone/>
                  <a:defRPr/>
                </a:pPr>
                <a14:m>
                  <m:oMathPara xmlns:m="http://schemas.openxmlformats.org/officeDocument/2006/math">
                    <m:oMathParaPr>
                      <m:jc m:val="centerGroup"/>
                    </m:oMathParaPr>
                    <m:oMath xmlns:m="http://schemas.openxmlformats.org/officeDocument/2006/math">
                      <m:r>
                        <a:rPr lang="en-US" altLang="en-US" sz="1800" b="0" i="1" kern="0" smtClean="0">
                          <a:latin typeface="Cambria Math" panose="02040503050406030204" pitchFamily="18" charset="0"/>
                        </a:rPr>
                        <m:t>𝑑</m:t>
                      </m:r>
                      <m:r>
                        <a:rPr lang="en-US" altLang="en-US" sz="1800" b="0" i="1" kern="0" smtClean="0">
                          <a:latin typeface="Cambria Math" panose="02040503050406030204" pitchFamily="18" charset="0"/>
                        </a:rPr>
                        <m:t>=</m:t>
                      </m:r>
                      <m:rad>
                        <m:radPr>
                          <m:degHide m:val="on"/>
                          <m:ctrlPr>
                            <a:rPr lang="en-US" altLang="en-US" sz="1800" b="0" i="1" kern="0" smtClean="0">
                              <a:latin typeface="Cambria Math" panose="02040503050406030204" pitchFamily="18" charset="0"/>
                            </a:rPr>
                          </m:ctrlPr>
                        </m:radPr>
                        <m:deg/>
                        <m:e>
                          <m:sSup>
                            <m:sSupPr>
                              <m:ctrlPr>
                                <a:rPr lang="en-US" altLang="en-US" sz="1800" b="0" i="1" kern="0" smtClean="0">
                                  <a:latin typeface="Cambria Math" panose="02040503050406030204" pitchFamily="18" charset="0"/>
                                </a:rPr>
                              </m:ctrlPr>
                            </m:sSupPr>
                            <m:e>
                              <m:r>
                                <a:rPr lang="en-US" altLang="en-US" sz="1800" b="0" i="1" kern="0" smtClean="0">
                                  <a:latin typeface="Cambria Math" panose="02040503050406030204" pitchFamily="18" charset="0"/>
                                  <a:ea typeface="Cambria Math" panose="02040503050406030204" pitchFamily="18" charset="0"/>
                                </a:rPr>
                                <m:t>∆</m:t>
                              </m:r>
                              <m:r>
                                <a:rPr lang="en-US" altLang="en-US" sz="1800" b="0" i="1" kern="0" smtClean="0">
                                  <a:latin typeface="Cambria Math" panose="02040503050406030204" pitchFamily="18" charset="0"/>
                                  <a:ea typeface="Cambria Math" panose="02040503050406030204" pitchFamily="18" charset="0"/>
                                </a:rPr>
                                <m:t>𝑁</m:t>
                              </m:r>
                              <m:r>
                                <a:rPr lang="en-US" altLang="en-US" sz="1800" b="0" i="1" kern="0" smtClean="0">
                                  <a:latin typeface="Cambria Math" panose="02040503050406030204" pitchFamily="18" charset="0"/>
                                  <a:ea typeface="Cambria Math" panose="02040503050406030204" pitchFamily="18" charset="0"/>
                                </a:rPr>
                                <m:t>(</m:t>
                              </m:r>
                              <m:r>
                                <a:rPr lang="en-US" altLang="en-US" sz="1800" b="0" i="1" kern="0" smtClean="0">
                                  <a:latin typeface="Cambria Math" panose="02040503050406030204" pitchFamily="18" charset="0"/>
                                  <a:ea typeface="Cambria Math" panose="02040503050406030204" pitchFamily="18" charset="0"/>
                                </a:rPr>
                                <m:t>𝑃𝑜𝑟</m:t>
                              </m:r>
                              <m:r>
                                <a:rPr lang="en-US" altLang="en-US" sz="1800" b="0" i="1" kern="0" smtClean="0">
                                  <a:latin typeface="Cambria Math" panose="02040503050406030204" pitchFamily="18" charset="0"/>
                                  <a:ea typeface="Cambria Math" panose="02040503050406030204" pitchFamily="18" charset="0"/>
                                </a:rPr>
                                <m:t>)</m:t>
                              </m:r>
                            </m:e>
                            <m:sup>
                              <m:r>
                                <a:rPr lang="en-US" altLang="en-US" sz="1800" b="0" i="1" kern="0" smtClean="0">
                                  <a:latin typeface="Cambria Math" panose="02040503050406030204" pitchFamily="18" charset="0"/>
                                </a:rPr>
                                <m:t>2</m:t>
                              </m:r>
                            </m:sup>
                          </m:sSup>
                          <m:r>
                            <a:rPr lang="en-US" altLang="en-US" sz="1800" b="0" i="1" kern="0" smtClean="0">
                              <a:latin typeface="Cambria Math" panose="02040503050406030204" pitchFamily="18" charset="0"/>
                            </a:rPr>
                            <m:t>+</m:t>
                          </m:r>
                          <m:sSup>
                            <m:sSupPr>
                              <m:ctrlPr>
                                <a:rPr lang="en-US" altLang="en-US" sz="1800" b="0" i="1" kern="0" smtClean="0">
                                  <a:latin typeface="Cambria Math" panose="02040503050406030204" pitchFamily="18" charset="0"/>
                                </a:rPr>
                              </m:ctrlPr>
                            </m:sSupPr>
                            <m:e>
                              <m:r>
                                <a:rPr lang="en-US" altLang="en-US" sz="1800" b="0" i="1" kern="0" smtClean="0">
                                  <a:latin typeface="Cambria Math" panose="02040503050406030204" pitchFamily="18" charset="0"/>
                                  <a:ea typeface="Cambria Math" panose="02040503050406030204" pitchFamily="18" charset="0"/>
                                </a:rPr>
                                <m:t>∆</m:t>
                              </m:r>
                              <m:r>
                                <a:rPr lang="en-US" altLang="en-US" sz="1800" b="0" i="1" kern="0" smtClean="0">
                                  <a:latin typeface="Cambria Math" panose="02040503050406030204" pitchFamily="18" charset="0"/>
                                  <a:ea typeface="Cambria Math" panose="02040503050406030204" pitchFamily="18" charset="0"/>
                                </a:rPr>
                                <m:t>𝑁</m:t>
                              </m:r>
                              <m:r>
                                <a:rPr lang="en-US" altLang="en-US" sz="1800" b="0" i="1" kern="0" smtClean="0">
                                  <a:latin typeface="Cambria Math" panose="02040503050406030204" pitchFamily="18" charset="0"/>
                                  <a:ea typeface="Cambria Math" panose="02040503050406030204" pitchFamily="18" charset="0"/>
                                </a:rPr>
                                <m:t>(</m:t>
                              </m:r>
                              <m:r>
                                <a:rPr lang="en-US" altLang="en-US" sz="1800" b="0" i="1" kern="0" smtClean="0">
                                  <a:latin typeface="Cambria Math" panose="02040503050406030204" pitchFamily="18" charset="0"/>
                                  <a:ea typeface="Cambria Math" panose="02040503050406030204" pitchFamily="18" charset="0"/>
                                </a:rPr>
                                <m:t>𝐴𝐼</m:t>
                              </m:r>
                              <m:r>
                                <a:rPr lang="en-US" altLang="en-US" sz="1800" b="0" i="1" kern="0" smtClean="0">
                                  <a:latin typeface="Cambria Math" panose="02040503050406030204" pitchFamily="18" charset="0"/>
                                  <a:ea typeface="Cambria Math" panose="02040503050406030204" pitchFamily="18" charset="0"/>
                                </a:rPr>
                                <m:t>)</m:t>
                              </m:r>
                            </m:e>
                            <m:sup>
                              <m:r>
                                <a:rPr lang="en-US" altLang="en-US" sz="1800" b="0" i="1" kern="0" smtClean="0">
                                  <a:latin typeface="Cambria Math" panose="02040503050406030204" pitchFamily="18" charset="0"/>
                                </a:rPr>
                                <m:t>2</m:t>
                              </m:r>
                            </m:sup>
                          </m:sSup>
                        </m:e>
                      </m:rad>
                    </m:oMath>
                  </m:oMathPara>
                </a14:m>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endParaRPr lang="en-US" altLang="en-US" sz="1800" b="0" kern="0" dirty="0"/>
              </a:p>
              <a:p>
                <a:pPr marL="457200" lvl="1" indent="0">
                  <a:buNone/>
                  <a:defRPr/>
                </a:pPr>
                <a:r>
                  <a:rPr lang="en-US" altLang="en-US" sz="1800" b="0" kern="0"/>
                  <a:t>For dissimilar units we require normalization</a:t>
                </a:r>
              </a:p>
              <a:p>
                <a:pPr lvl="1">
                  <a:defRPr/>
                </a:pPr>
                <a:r>
                  <a:rPr lang="en-US" altLang="en-US" sz="1800" b="0" kern="0"/>
                  <a:t>similar magnitude and range over all features.</a:t>
                </a:r>
                <a:endParaRPr lang="en-US" altLang="en-US" sz="1800" b="0" kern="0" dirty="0"/>
              </a:p>
            </p:txBody>
          </p:sp>
        </mc:Choice>
        <mc:Fallback xmlns="">
          <p:sp>
            <p:nvSpPr>
              <p:cNvPr id="23" name="Rectangle 3"/>
              <p:cNvSpPr txBox="1">
                <a:spLocks noRot="1" noChangeAspect="1" noMove="1" noResize="1" noEditPoints="1" noAdjustHandles="1" noChangeArrowheads="1" noChangeShapeType="1" noTextEdit="1"/>
              </p:cNvSpPr>
              <p:nvPr/>
            </p:nvSpPr>
            <p:spPr bwMode="auto">
              <a:xfrm>
                <a:off x="454094" y="1447800"/>
                <a:ext cx="8080305" cy="4114800"/>
              </a:xfrm>
              <a:prstGeom prst="rect">
                <a:avLst/>
              </a:prstGeom>
              <a:blipFill>
                <a:blip r:embed="rId2"/>
                <a:stretch>
                  <a:fillRect l="-603" t="-1481" b="-297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5" name="Rectangle 2">
            <a:extLst>
              <a:ext uri="{FF2B5EF4-FFF2-40B4-BE49-F238E27FC236}">
                <a16:creationId xmlns:a16="http://schemas.microsoft.com/office/drawing/2014/main" id="{6D491518-57F2-48B5-8304-79FF0BE63222}"/>
              </a:ext>
            </a:extLst>
          </p:cNvPr>
          <p:cNvSpPr txBox="1">
            <a:spLocks noChangeArrowheads="1"/>
          </p:cNvSpPr>
          <p:nvPr/>
        </p:nvSpPr>
        <p:spPr>
          <a:xfrm>
            <a:off x="609600" y="0"/>
            <a:ext cx="5410200" cy="1143000"/>
          </a:xfrm>
          <a:prstGeom prst="rect">
            <a:avLst/>
          </a:prstGeom>
        </p:spPr>
        <p:txBody>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K-means Clustering</a:t>
            </a:r>
          </a:p>
          <a:p>
            <a:pPr>
              <a:defRPr/>
            </a:pPr>
            <a:r>
              <a:rPr lang="en-US" kern="0">
                <a:solidFill>
                  <a:srgbClr val="FF6600"/>
                </a:solidFill>
                <a:ea typeface="+mj-ea"/>
                <a:cs typeface="+mj-cs"/>
              </a:rPr>
              <a:t>Feature Normalization</a:t>
            </a:r>
            <a:endParaRPr lang="en-US" kern="0" dirty="0">
              <a:ea typeface="+mj-ea"/>
              <a:cs typeface="+mj-cs"/>
            </a:endParaRPr>
          </a:p>
        </p:txBody>
      </p:sp>
      <p:pic>
        <p:nvPicPr>
          <p:cNvPr id="2" name="Picture 1"/>
          <p:cNvPicPr>
            <a:picLocks noChangeAspect="1"/>
          </p:cNvPicPr>
          <p:nvPr/>
        </p:nvPicPr>
        <p:blipFill>
          <a:blip r:embed="rId3"/>
          <a:stretch>
            <a:fillRect/>
          </a:stretch>
        </p:blipFill>
        <p:spPr>
          <a:xfrm>
            <a:off x="2286000" y="2743200"/>
            <a:ext cx="4244443" cy="3257550"/>
          </a:xfrm>
          <a:prstGeom prst="rect">
            <a:avLst/>
          </a:prstGeom>
        </p:spPr>
      </p:pic>
      <p:cxnSp>
        <p:nvCxnSpPr>
          <p:cNvPr id="6" name="Straight Arrow Connector 5"/>
          <p:cNvCxnSpPr/>
          <p:nvPr/>
        </p:nvCxnSpPr>
        <p:spPr bwMode="auto">
          <a:xfrm flipH="1" flipV="1">
            <a:off x="3581400" y="3581400"/>
            <a:ext cx="609600" cy="685800"/>
          </a:xfrm>
          <a:prstGeom prst="straightConnector1">
            <a:avLst/>
          </a:prstGeom>
          <a:noFill/>
          <a:ln w="19050">
            <a:solidFill>
              <a:srgbClr val="0066FF"/>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Arrow Connector 15"/>
          <p:cNvCxnSpPr/>
          <p:nvPr/>
        </p:nvCxnSpPr>
        <p:spPr bwMode="auto">
          <a:xfrm flipV="1">
            <a:off x="4292139" y="4267200"/>
            <a:ext cx="1066800" cy="76200"/>
          </a:xfrm>
          <a:prstGeom prst="straightConnector1">
            <a:avLst/>
          </a:prstGeom>
          <a:noFill/>
          <a:ln w="19050">
            <a:solidFill>
              <a:srgbClr val="0066FF"/>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4010458" y="3810000"/>
            <a:ext cx="1399742" cy="307777"/>
          </a:xfrm>
          <a:prstGeom prst="rect">
            <a:avLst/>
          </a:prstGeom>
          <a:noFill/>
        </p:spPr>
        <p:txBody>
          <a:bodyPr wrap="none" rtlCol="0">
            <a:spAutoFit/>
          </a:bodyPr>
          <a:lstStyle/>
          <a:p>
            <a:r>
              <a:rPr lang="en-US" sz="1400" b="0">
                <a:solidFill>
                  <a:srgbClr val="0066FF"/>
                </a:solidFill>
              </a:rPr>
              <a:t>Same Distance</a:t>
            </a:r>
          </a:p>
        </p:txBody>
      </p:sp>
    </p:spTree>
    <p:extLst>
      <p:ext uri="{BB962C8B-B14F-4D97-AF65-F5344CB8AC3E}">
        <p14:creationId xmlns:p14="http://schemas.microsoft.com/office/powerpoint/2010/main" val="4227689923"/>
      </p:ext>
    </p:extLst>
  </p:cSld>
  <p:clrMapOvr>
    <a:masterClrMapping/>
  </p:clrMapOvr>
</p:sld>
</file>

<file path=ppt/theme/theme1.xml><?xml version="1.0" encoding="utf-8"?>
<a:theme xmlns:a="http://schemas.openxmlformats.org/drawingml/2006/main" name="Microsoft Office 98">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icrosoft Office 98">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a:ln>
              <a:noFill/>
            </a:ln>
            <a:solidFill>
              <a:schemeClr val="tx1"/>
            </a:solidFill>
            <a:effectLst/>
            <a:latin typeface="Arial" charset="0"/>
            <a:ea typeface="ＭＳ Ｐゴシック" charset="0"/>
          </a:defRPr>
        </a:defPPr>
      </a:lstStyle>
    </a:spDef>
    <a:lnDef>
      <a:spPr bwMode="auto">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23530</TotalTime>
  <Pages>7</Pages>
  <Words>688</Words>
  <Application>Microsoft Office PowerPoint</Application>
  <PresentationFormat>Letter Paper (8.5x11 in)</PresentationFormat>
  <Paragraphs>246</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MS PGothic</vt:lpstr>
      <vt:lpstr>MS PGothic</vt:lpstr>
      <vt:lpstr>Arial</vt:lpstr>
      <vt:lpstr>Cambria Math</vt:lpstr>
      <vt:lpstr>Helvetica</vt:lpstr>
      <vt:lpstr>Microsoft Office 98</vt:lpstr>
      <vt:lpstr>PowerPoint Presentation</vt:lpstr>
      <vt:lpstr>PowerPoint Presentation</vt:lpstr>
      <vt:lpstr>Prototype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K-means for Classification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Geostatistics            Lecture 1</dc:title>
  <dc:subject/>
  <dc:creator>iml</dc:creator>
  <cp:keywords/>
  <dc:description/>
  <cp:lastModifiedBy>Pyrcz, Michael</cp:lastModifiedBy>
  <cp:revision>290</cp:revision>
  <cp:lastPrinted>2000-01-19T16:18:49Z</cp:lastPrinted>
  <dcterms:created xsi:type="dcterms:W3CDTF">1998-02-20T08:56:31Z</dcterms:created>
  <dcterms:modified xsi:type="dcterms:W3CDTF">2019-06-18T17:46:35Z</dcterms:modified>
</cp:coreProperties>
</file>