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561" r:id="rId2"/>
    <p:sldId id="564" r:id="rId3"/>
    <p:sldId id="557" r:id="rId4"/>
    <p:sldId id="546" r:id="rId5"/>
    <p:sldId id="514" r:id="rId6"/>
    <p:sldId id="515" r:id="rId7"/>
    <p:sldId id="516" r:id="rId8"/>
    <p:sldId id="517" r:id="rId9"/>
    <p:sldId id="518" r:id="rId10"/>
    <p:sldId id="528" r:id="rId11"/>
    <p:sldId id="548" r:id="rId12"/>
    <p:sldId id="549" r:id="rId13"/>
    <p:sldId id="521" r:id="rId14"/>
    <p:sldId id="524" r:id="rId15"/>
    <p:sldId id="525" r:id="rId16"/>
    <p:sldId id="526" r:id="rId17"/>
    <p:sldId id="527" r:id="rId18"/>
    <p:sldId id="519" r:id="rId19"/>
    <p:sldId id="529" r:id="rId20"/>
    <p:sldId id="531" r:id="rId21"/>
    <p:sldId id="545" r:id="rId22"/>
    <p:sldId id="532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59" r:id="rId31"/>
    <p:sldId id="541" r:id="rId32"/>
    <p:sldId id="565" r:id="rId33"/>
    <p:sldId id="542" r:id="rId34"/>
    <p:sldId id="543" r:id="rId35"/>
    <p:sldId id="544" r:id="rId36"/>
    <p:sldId id="566" r:id="rId37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FFFF66"/>
    <a:srgbClr val="FFFFFF"/>
    <a:srgbClr val="DDDDDD"/>
    <a:srgbClr val="042A9F"/>
    <a:srgbClr val="008F00"/>
    <a:srgbClr val="A2C1FE"/>
    <a:srgbClr val="3365FB"/>
    <a:srgbClr val="00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82" autoAdjust="0"/>
  </p:normalViewPr>
  <p:slideViewPr>
    <p:cSldViewPr>
      <p:cViewPr varScale="1">
        <p:scale>
          <a:sx n="79" d="100"/>
          <a:sy n="79" d="100"/>
        </p:scale>
        <p:origin x="30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DB797081-FA59-44B4-8BD3-67A03708230E}"/>
  </pc:docChgLst>
  <pc:docChgLst>
    <pc:chgData name="Michael Pyrcz" userId="0efd8a38-3f8e-46fd-9886-7800c0196e80" providerId="ADAL" clId="{A87C53DB-EDD1-4F6D-8145-0844C68E1AB1}"/>
    <pc:docChg chg="undo redo custSel addSld delSld modSld">
      <pc:chgData name="Michael Pyrcz" userId="0efd8a38-3f8e-46fd-9886-7800c0196e80" providerId="ADAL" clId="{A87C53DB-EDD1-4F6D-8145-0844C68E1AB1}" dt="2019-05-04T17:01:47.244" v="77" actId="2696"/>
      <pc:docMkLst>
        <pc:docMk/>
      </pc:docMkLst>
      <pc:sldChg chg="modSp add">
        <pc:chgData name="Michael Pyrcz" userId="0efd8a38-3f8e-46fd-9886-7800c0196e80" providerId="ADAL" clId="{A87C53DB-EDD1-4F6D-8145-0844C68E1AB1}" dt="2019-05-02T20:07:37.903" v="68" actId="20577"/>
        <pc:sldMkLst>
          <pc:docMk/>
          <pc:sldMk cId="0" sldId="561"/>
        </pc:sldMkLst>
        <pc:spChg chg="mod">
          <ac:chgData name="Michael Pyrcz" userId="0efd8a38-3f8e-46fd-9886-7800c0196e80" providerId="ADAL" clId="{A87C53DB-EDD1-4F6D-8145-0844C68E1AB1}" dt="2019-05-02T20:07:37.903" v="68" actId="20577"/>
          <ac:spMkLst>
            <pc:docMk/>
            <pc:sldMk cId="0" sldId="561"/>
            <ac:spMk id="4099" creationId="{00000000-0000-0000-0000-000000000000}"/>
          </ac:spMkLst>
        </pc:spChg>
      </pc:sldChg>
    </pc:docChg>
  </pc:docChgLst>
  <pc:docChgLst>
    <pc:chgData name="Pyrcz, Michael" userId="0efd8a38-3f8e-46fd-9886-7800c0196e80" providerId="ADAL" clId="{455E39E6-FDF5-4D4F-AD56-6C138BE83FC4}"/>
    <pc:docChg chg="custSel addSld delSld modSld modMainMaster">
      <pc:chgData name="Pyrcz, Michael" userId="0efd8a38-3f8e-46fd-9886-7800c0196e80" providerId="ADAL" clId="{455E39E6-FDF5-4D4F-AD56-6C138BE83FC4}" dt="2019-06-18T17:43:43.355" v="100" actId="1076"/>
      <pc:docMkLst>
        <pc:docMk/>
      </pc:docMkLst>
      <pc:sldChg chg="del">
        <pc:chgData name="Pyrcz, Michael" userId="0efd8a38-3f8e-46fd-9886-7800c0196e80" providerId="ADAL" clId="{455E39E6-FDF5-4D4F-AD56-6C138BE83FC4}" dt="2019-06-18T17:36:23.934" v="41" actId="2696"/>
        <pc:sldMkLst>
          <pc:docMk/>
          <pc:sldMk cId="2065986617" sldId="439"/>
        </pc:sldMkLst>
      </pc:sldChg>
      <pc:sldChg chg="addSp delSp modSp">
        <pc:chgData name="Pyrcz, Michael" userId="0efd8a38-3f8e-46fd-9886-7800c0196e80" providerId="ADAL" clId="{455E39E6-FDF5-4D4F-AD56-6C138BE83FC4}" dt="2019-06-18T17:43:43.355" v="100" actId="1076"/>
        <pc:sldMkLst>
          <pc:docMk/>
          <pc:sldMk cId="112159518" sldId="559"/>
        </pc:sldMkLst>
        <pc:spChg chg="add mod">
          <ac:chgData name="Pyrcz, Michael" userId="0efd8a38-3f8e-46fd-9886-7800c0196e80" providerId="ADAL" clId="{455E39E6-FDF5-4D4F-AD56-6C138BE83FC4}" dt="2019-06-18T17:43:43.355" v="100" actId="1076"/>
          <ac:spMkLst>
            <pc:docMk/>
            <pc:sldMk cId="112159518" sldId="559"/>
            <ac:spMk id="4" creationId="{ADDB53ED-E20F-4AA1-BA70-26EFA0A7F289}"/>
          </ac:spMkLst>
        </pc:spChg>
        <pc:picChg chg="add mod">
          <ac:chgData name="Pyrcz, Michael" userId="0efd8a38-3f8e-46fd-9886-7800c0196e80" providerId="ADAL" clId="{455E39E6-FDF5-4D4F-AD56-6C138BE83FC4}" dt="2019-06-18T17:43:09.305" v="46" actId="1076"/>
          <ac:picMkLst>
            <pc:docMk/>
            <pc:sldMk cId="112159518" sldId="559"/>
            <ac:picMk id="2" creationId="{55C42AA3-D9B4-4159-A01D-1B0710236341}"/>
          </ac:picMkLst>
        </pc:picChg>
        <pc:picChg chg="del">
          <ac:chgData name="Pyrcz, Michael" userId="0efd8a38-3f8e-46fd-9886-7800c0196e80" providerId="ADAL" clId="{455E39E6-FDF5-4D4F-AD56-6C138BE83FC4}" dt="2019-06-18T17:36:37.087" v="43" actId="478"/>
          <ac:picMkLst>
            <pc:docMk/>
            <pc:sldMk cId="112159518" sldId="559"/>
            <ac:picMk id="3" creationId="{00000000-0000-0000-0000-000000000000}"/>
          </ac:picMkLst>
        </pc:picChg>
      </pc:sldChg>
      <pc:sldChg chg="addSp delSp modSp">
        <pc:chgData name="Pyrcz, Michael" userId="0efd8a38-3f8e-46fd-9886-7800c0196e80" providerId="ADAL" clId="{455E39E6-FDF5-4D4F-AD56-6C138BE83FC4}" dt="2019-06-18T17:35:31.926" v="34"/>
        <pc:sldMkLst>
          <pc:docMk/>
          <pc:sldMk cId="0" sldId="561"/>
        </pc:sldMkLst>
        <pc:spChg chg="del">
          <ac:chgData name="Pyrcz, Michael" userId="0efd8a38-3f8e-46fd-9886-7800c0196e80" providerId="ADAL" clId="{455E39E6-FDF5-4D4F-AD56-6C138BE83FC4}" dt="2019-06-18T17:35:12.951" v="16" actId="478"/>
          <ac:spMkLst>
            <pc:docMk/>
            <pc:sldMk cId="0" sldId="561"/>
            <ac:spMk id="13" creationId="{DA97F8D1-70AE-4388-B22A-AB63AD5F0343}"/>
          </ac:spMkLst>
        </pc:spChg>
        <pc:spChg chg="del">
          <ac:chgData name="Pyrcz, Michael" userId="0efd8a38-3f8e-46fd-9886-7800c0196e80" providerId="ADAL" clId="{455E39E6-FDF5-4D4F-AD56-6C138BE83FC4}" dt="2019-06-18T17:35:22.960" v="31" actId="478"/>
          <ac:spMkLst>
            <pc:docMk/>
            <pc:sldMk cId="0" sldId="561"/>
            <ac:spMk id="27" creationId="{BF76C121-9F95-46D4-BFA4-FBA40D163FC3}"/>
          </ac:spMkLst>
        </pc:spChg>
        <pc:spChg chg="del">
          <ac:chgData name="Pyrcz, Michael" userId="0efd8a38-3f8e-46fd-9886-7800c0196e80" providerId="ADAL" clId="{455E39E6-FDF5-4D4F-AD56-6C138BE83FC4}" dt="2019-06-18T17:35:24.647" v="32" actId="478"/>
          <ac:spMkLst>
            <pc:docMk/>
            <pc:sldMk cId="0" sldId="561"/>
            <ac:spMk id="28" creationId="{7A6775C0-69F9-4188-A7D9-A6EFF44698E9}"/>
          </ac:spMkLst>
        </pc:spChg>
        <pc:spChg chg="add mod">
          <ac:chgData name="Pyrcz, Michael" userId="0efd8a38-3f8e-46fd-9886-7800c0196e80" providerId="ADAL" clId="{455E39E6-FDF5-4D4F-AD56-6C138BE83FC4}" dt="2019-06-18T17:35:18.881" v="30" actId="20577"/>
          <ac:spMkLst>
            <pc:docMk/>
            <pc:sldMk cId="0" sldId="561"/>
            <ac:spMk id="29" creationId="{4B67C2A1-93E9-4D75-BBFB-E6634DA58ECD}"/>
          </ac:spMkLst>
        </pc:spChg>
        <pc:spChg chg="add">
          <ac:chgData name="Pyrcz, Michael" userId="0efd8a38-3f8e-46fd-9886-7800c0196e80" providerId="ADAL" clId="{455E39E6-FDF5-4D4F-AD56-6C138BE83FC4}" dt="2019-06-18T17:35:31.926" v="34"/>
          <ac:spMkLst>
            <pc:docMk/>
            <pc:sldMk cId="0" sldId="561"/>
            <ac:spMk id="30" creationId="{151A1C56-36F3-40FF-AC61-10C85184A2E6}"/>
          </ac:spMkLst>
        </pc:spChg>
        <pc:spChg chg="del">
          <ac:chgData name="Pyrcz, Michael" userId="0efd8a38-3f8e-46fd-9886-7800c0196e80" providerId="ADAL" clId="{455E39E6-FDF5-4D4F-AD56-6C138BE83FC4}" dt="2019-06-18T17:35:31.161" v="33" actId="478"/>
          <ac:spMkLst>
            <pc:docMk/>
            <pc:sldMk cId="0" sldId="561"/>
            <ac:spMk id="31" creationId="{5E5400F3-0A09-46E8-A724-286E7C4CA68A}"/>
          </ac:spMkLst>
        </pc:spChg>
        <pc:grpChg chg="del">
          <ac:chgData name="Pyrcz, Michael" userId="0efd8a38-3f8e-46fd-9886-7800c0196e80" providerId="ADAL" clId="{455E39E6-FDF5-4D4F-AD56-6C138BE83FC4}" dt="2019-06-18T17:35:22.960" v="31" actId="478"/>
          <ac:grpSpMkLst>
            <pc:docMk/>
            <pc:sldMk cId="0" sldId="561"/>
            <ac:grpSpMk id="16" creationId="{3A95B99F-0CCD-4987-942F-6823669BEDAF}"/>
          </ac:grpSpMkLst>
        </pc:grpChg>
        <pc:cxnChg chg="del">
          <ac:chgData name="Pyrcz, Michael" userId="0efd8a38-3f8e-46fd-9886-7800c0196e80" providerId="ADAL" clId="{455E39E6-FDF5-4D4F-AD56-6C138BE83FC4}" dt="2019-06-18T17:35:22.960" v="31" actId="478"/>
          <ac:cxnSpMkLst>
            <pc:docMk/>
            <pc:sldMk cId="0" sldId="561"/>
            <ac:cxnSpMk id="3" creationId="{FB50625E-8EAB-4ACD-8F62-F566B75B1382}"/>
          </ac:cxnSpMkLst>
        </pc:cxnChg>
        <pc:cxnChg chg="del">
          <ac:chgData name="Pyrcz, Michael" userId="0efd8a38-3f8e-46fd-9886-7800c0196e80" providerId="ADAL" clId="{455E39E6-FDF5-4D4F-AD56-6C138BE83FC4}" dt="2019-06-18T17:35:24.647" v="32" actId="478"/>
          <ac:cxnSpMkLst>
            <pc:docMk/>
            <pc:sldMk cId="0" sldId="561"/>
            <ac:cxnSpMk id="11" creationId="{F052D877-E005-4343-87C4-C34FA260B791}"/>
          </ac:cxnSpMkLst>
        </pc:cxnChg>
      </pc:sldChg>
      <pc:sldChg chg="del">
        <pc:chgData name="Pyrcz, Michael" userId="0efd8a38-3f8e-46fd-9886-7800c0196e80" providerId="ADAL" clId="{455E39E6-FDF5-4D4F-AD56-6C138BE83FC4}" dt="2019-06-18T17:35:39.992" v="36" actId="2696"/>
        <pc:sldMkLst>
          <pc:docMk/>
          <pc:sldMk cId="3746860143" sldId="562"/>
        </pc:sldMkLst>
      </pc:sldChg>
      <pc:sldChg chg="del">
        <pc:chgData name="Pyrcz, Michael" userId="0efd8a38-3f8e-46fd-9886-7800c0196e80" providerId="ADAL" clId="{455E39E6-FDF5-4D4F-AD56-6C138BE83FC4}" dt="2019-06-18T17:36:11.897" v="38" actId="2696"/>
        <pc:sldMkLst>
          <pc:docMk/>
          <pc:sldMk cId="3971984047" sldId="563"/>
        </pc:sldMkLst>
      </pc:sldChg>
      <pc:sldChg chg="modSp add">
        <pc:chgData name="Pyrcz, Michael" userId="0efd8a38-3f8e-46fd-9886-7800c0196e80" providerId="ADAL" clId="{455E39E6-FDF5-4D4F-AD56-6C138BE83FC4}" dt="2019-06-18T17:35:42.855" v="37" actId="20577"/>
        <pc:sldMkLst>
          <pc:docMk/>
          <pc:sldMk cId="3331955303" sldId="564"/>
        </pc:sldMkLst>
        <pc:spChg chg="mod">
          <ac:chgData name="Pyrcz, Michael" userId="0efd8a38-3f8e-46fd-9886-7800c0196e80" providerId="ADAL" clId="{455E39E6-FDF5-4D4F-AD56-6C138BE83FC4}" dt="2019-06-18T17:35:42.855" v="37" actId="20577"/>
          <ac:spMkLst>
            <pc:docMk/>
            <pc:sldMk cId="3331955303" sldId="564"/>
            <ac:spMk id="4099" creationId="{00000000-0000-0000-0000-000000000000}"/>
          </ac:spMkLst>
        </pc:spChg>
      </pc:sldChg>
      <pc:sldChg chg="modSp add">
        <pc:chgData name="Pyrcz, Michael" userId="0efd8a38-3f8e-46fd-9886-7800c0196e80" providerId="ADAL" clId="{455E39E6-FDF5-4D4F-AD56-6C138BE83FC4}" dt="2019-06-18T17:36:17.611" v="40" actId="20577"/>
        <pc:sldMkLst>
          <pc:docMk/>
          <pc:sldMk cId="2873140294" sldId="565"/>
        </pc:sldMkLst>
        <pc:spChg chg="mod">
          <ac:chgData name="Pyrcz, Michael" userId="0efd8a38-3f8e-46fd-9886-7800c0196e80" providerId="ADAL" clId="{455E39E6-FDF5-4D4F-AD56-6C138BE83FC4}" dt="2019-06-18T17:36:17.611" v="40" actId="20577"/>
          <ac:spMkLst>
            <pc:docMk/>
            <pc:sldMk cId="2873140294" sldId="565"/>
            <ac:spMk id="4099" creationId="{00000000-0000-0000-0000-000000000000}"/>
          </ac:spMkLst>
        </pc:spChg>
      </pc:sldChg>
      <pc:sldChg chg="add">
        <pc:chgData name="Pyrcz, Michael" userId="0efd8a38-3f8e-46fd-9886-7800c0196e80" providerId="ADAL" clId="{455E39E6-FDF5-4D4F-AD56-6C138BE83FC4}" dt="2019-06-18T17:36:25.948" v="42"/>
        <pc:sldMkLst>
          <pc:docMk/>
          <pc:sldMk cId="2189051629" sldId="566"/>
        </pc:sldMkLst>
      </pc:sldChg>
      <pc:sldMasterChg chg="addSp delSp delSldLayout modSldLayout">
        <pc:chgData name="Pyrcz, Michael" userId="0efd8a38-3f8e-46fd-9886-7800c0196e80" providerId="ADAL" clId="{455E39E6-FDF5-4D4F-AD56-6C138BE83FC4}" dt="2019-06-18T17:35:02.263" v="15"/>
        <pc:sldMasterMkLst>
          <pc:docMk/>
          <pc:sldMasterMk cId="0" sldId="2147483648"/>
        </pc:sldMasterMkLst>
        <pc:spChg chg="del">
          <ac:chgData name="Pyrcz, Michael" userId="0efd8a38-3f8e-46fd-9886-7800c0196e80" providerId="ADAL" clId="{455E39E6-FDF5-4D4F-AD56-6C138BE83FC4}" dt="2019-06-18T17:34:51.191" v="12" actId="478"/>
          <ac:spMkLst>
            <pc:docMk/>
            <pc:sldMasterMk cId="0" sldId="2147483648"/>
            <ac:spMk id="1026" creationId="{00000000-0000-0000-0000-000000000000}"/>
          </ac:spMkLst>
        </pc:spChg>
        <pc:spChg chg="del">
          <ac:chgData name="Pyrcz, Michael" userId="0efd8a38-3f8e-46fd-9886-7800c0196e80" providerId="ADAL" clId="{455E39E6-FDF5-4D4F-AD56-6C138BE83FC4}" dt="2019-06-18T17:34:51.191" v="12" actId="478"/>
          <ac:spMkLst>
            <pc:docMk/>
            <pc:sldMasterMk cId="0" sldId="2147483648"/>
            <ac:spMk id="1027" creationId="{00000000-0000-0000-0000-000000000000}"/>
          </ac:spMkLst>
        </pc:spChg>
        <pc:grpChg chg="del">
          <ac:chgData name="Pyrcz, Michael" userId="0efd8a38-3f8e-46fd-9886-7800c0196e80" providerId="ADAL" clId="{455E39E6-FDF5-4D4F-AD56-6C138BE83FC4}" dt="2019-06-18T17:34:51.924" v="13" actId="478"/>
          <ac:grpSpMkLst>
            <pc:docMk/>
            <pc:sldMasterMk cId="0" sldId="2147483648"/>
            <ac:grpSpMk id="4" creationId="{9630D14C-41CB-4F78-992A-9A94D50AE75A}"/>
          </ac:grpSpMkLst>
        </pc:grpChg>
        <pc:grpChg chg="add">
          <ac:chgData name="Pyrcz, Michael" userId="0efd8a38-3f8e-46fd-9886-7800c0196e80" providerId="ADAL" clId="{455E39E6-FDF5-4D4F-AD56-6C138BE83FC4}" dt="2019-06-18T17:35:02.263" v="15"/>
          <ac:grpSpMkLst>
            <pc:docMk/>
            <pc:sldMasterMk cId="0" sldId="2147483648"/>
            <ac:grpSpMk id="15" creationId="{1071C33B-8E5C-45CC-BC12-BB0BEA874F73}"/>
          </ac:grpSpMkLst>
        </pc:grpChg>
        <pc:sldLayoutChg chg="del">
          <pc:chgData name="Pyrcz, Michael" userId="0efd8a38-3f8e-46fd-9886-7800c0196e80" providerId="ADAL" clId="{455E39E6-FDF5-4D4F-AD56-6C138BE83FC4}" dt="2019-06-18T17:34:40.178" v="0" actId="2696"/>
          <pc:sldLayoutMkLst>
            <pc:docMk/>
            <pc:sldMasterMk cId="0" sldId="2147483648"/>
            <pc:sldLayoutMk cId="2651686525" sldId="2147483688"/>
          </pc:sldLayoutMkLst>
        </pc:sldLayoutChg>
        <pc:sldLayoutChg chg="delSp">
          <pc:chgData name="Pyrcz, Michael" userId="0efd8a38-3f8e-46fd-9886-7800c0196e80" providerId="ADAL" clId="{455E39E6-FDF5-4D4F-AD56-6C138BE83FC4}" dt="2019-06-18T17:34:47.404" v="11" actId="478"/>
          <pc:sldLayoutMkLst>
            <pc:docMk/>
            <pc:sldMasterMk cId="0" sldId="2147483648"/>
            <pc:sldLayoutMk cId="2124660098" sldId="2147483689"/>
          </pc:sldLayoutMkLst>
          <pc:spChg chg="del">
            <ac:chgData name="Pyrcz, Michael" userId="0efd8a38-3f8e-46fd-9886-7800c0196e80" providerId="ADAL" clId="{455E39E6-FDF5-4D4F-AD56-6C138BE83FC4}" dt="2019-06-18T17:34:47.404" v="11" actId="478"/>
            <ac:spMkLst>
              <pc:docMk/>
              <pc:sldMasterMk cId="0" sldId="2147483648"/>
              <pc:sldLayoutMk cId="2124660098" sldId="2147483689"/>
              <ac:spMk id="2" creationId="{00000000-0000-0000-0000-000000000000}"/>
            </ac:spMkLst>
          </pc:spChg>
          <pc:spChg chg="del">
            <ac:chgData name="Pyrcz, Michael" userId="0efd8a38-3f8e-46fd-9886-7800c0196e80" providerId="ADAL" clId="{455E39E6-FDF5-4D4F-AD56-6C138BE83FC4}" dt="2019-06-18T17:34:45.823" v="10" actId="478"/>
            <ac:spMkLst>
              <pc:docMk/>
              <pc:sldMasterMk cId="0" sldId="2147483648"/>
              <pc:sldLayoutMk cId="2124660098" sldId="2147483689"/>
              <ac:spMk id="3" creationId="{00000000-0000-0000-0000-000000000000}"/>
            </ac:spMkLst>
          </pc:spChg>
        </pc:sldLayoutChg>
        <pc:sldLayoutChg chg="del">
          <pc:chgData name="Pyrcz, Michael" userId="0efd8a38-3f8e-46fd-9886-7800c0196e80" providerId="ADAL" clId="{455E39E6-FDF5-4D4F-AD56-6C138BE83FC4}" dt="2019-06-18T17:34:41.439" v="1" actId="2696"/>
          <pc:sldLayoutMkLst>
            <pc:docMk/>
            <pc:sldMasterMk cId="0" sldId="2147483648"/>
            <pc:sldLayoutMk cId="3520874580" sldId="2147483690"/>
          </pc:sldLayoutMkLst>
        </pc:sldLayoutChg>
        <pc:sldLayoutChg chg="del">
          <pc:chgData name="Pyrcz, Michael" userId="0efd8a38-3f8e-46fd-9886-7800c0196e80" providerId="ADAL" clId="{455E39E6-FDF5-4D4F-AD56-6C138BE83FC4}" dt="2019-06-18T17:34:41.630" v="2" actId="2696"/>
          <pc:sldLayoutMkLst>
            <pc:docMk/>
            <pc:sldMasterMk cId="0" sldId="2147483648"/>
            <pc:sldLayoutMk cId="627523975" sldId="2147483691"/>
          </pc:sldLayoutMkLst>
        </pc:sldLayoutChg>
        <pc:sldLayoutChg chg="del">
          <pc:chgData name="Pyrcz, Michael" userId="0efd8a38-3f8e-46fd-9886-7800c0196e80" providerId="ADAL" clId="{455E39E6-FDF5-4D4F-AD56-6C138BE83FC4}" dt="2019-06-18T17:34:41.931" v="3" actId="2696"/>
          <pc:sldLayoutMkLst>
            <pc:docMk/>
            <pc:sldMasterMk cId="0" sldId="2147483648"/>
            <pc:sldLayoutMk cId="2640320863" sldId="2147483692"/>
          </pc:sldLayoutMkLst>
        </pc:sldLayoutChg>
        <pc:sldLayoutChg chg="del">
          <pc:chgData name="Pyrcz, Michael" userId="0efd8a38-3f8e-46fd-9886-7800c0196e80" providerId="ADAL" clId="{455E39E6-FDF5-4D4F-AD56-6C138BE83FC4}" dt="2019-06-18T17:34:42.168" v="4" actId="2696"/>
          <pc:sldLayoutMkLst>
            <pc:docMk/>
            <pc:sldMasterMk cId="0" sldId="2147483648"/>
            <pc:sldLayoutMk cId="4152861600" sldId="2147483693"/>
          </pc:sldLayoutMkLst>
        </pc:sldLayoutChg>
        <pc:sldLayoutChg chg="del">
          <pc:chgData name="Pyrcz, Michael" userId="0efd8a38-3f8e-46fd-9886-7800c0196e80" providerId="ADAL" clId="{455E39E6-FDF5-4D4F-AD56-6C138BE83FC4}" dt="2019-06-18T17:34:42.373" v="5" actId="2696"/>
          <pc:sldLayoutMkLst>
            <pc:docMk/>
            <pc:sldMasterMk cId="0" sldId="2147483648"/>
            <pc:sldLayoutMk cId="3232937716" sldId="2147483694"/>
          </pc:sldLayoutMkLst>
        </pc:sldLayoutChg>
        <pc:sldLayoutChg chg="del">
          <pc:chgData name="Pyrcz, Michael" userId="0efd8a38-3f8e-46fd-9886-7800c0196e80" providerId="ADAL" clId="{455E39E6-FDF5-4D4F-AD56-6C138BE83FC4}" dt="2019-06-18T17:34:42.544" v="6" actId="2696"/>
          <pc:sldLayoutMkLst>
            <pc:docMk/>
            <pc:sldMasterMk cId="0" sldId="2147483648"/>
            <pc:sldLayoutMk cId="2409955266" sldId="2147483695"/>
          </pc:sldLayoutMkLst>
        </pc:sldLayoutChg>
        <pc:sldLayoutChg chg="del">
          <pc:chgData name="Pyrcz, Michael" userId="0efd8a38-3f8e-46fd-9886-7800c0196e80" providerId="ADAL" clId="{455E39E6-FDF5-4D4F-AD56-6C138BE83FC4}" dt="2019-06-18T17:34:42.731" v="7" actId="2696"/>
          <pc:sldLayoutMkLst>
            <pc:docMk/>
            <pc:sldMasterMk cId="0" sldId="2147483648"/>
            <pc:sldLayoutMk cId="3296603315" sldId="2147483696"/>
          </pc:sldLayoutMkLst>
        </pc:sldLayoutChg>
        <pc:sldLayoutChg chg="del">
          <pc:chgData name="Pyrcz, Michael" userId="0efd8a38-3f8e-46fd-9886-7800c0196e80" providerId="ADAL" clId="{455E39E6-FDF5-4D4F-AD56-6C138BE83FC4}" dt="2019-06-18T17:34:42.989" v="8" actId="2696"/>
          <pc:sldLayoutMkLst>
            <pc:docMk/>
            <pc:sldMasterMk cId="0" sldId="2147483648"/>
            <pc:sldLayoutMk cId="3353551108" sldId="2147483697"/>
          </pc:sldLayoutMkLst>
        </pc:sldLayoutChg>
        <pc:sldLayoutChg chg="del">
          <pc:chgData name="Pyrcz, Michael" userId="0efd8a38-3f8e-46fd-9886-7800c0196e80" providerId="ADAL" clId="{455E39E6-FDF5-4D4F-AD56-6C138BE83FC4}" dt="2019-06-18T17:34:43.115" v="9" actId="2696"/>
          <pc:sldLayoutMkLst>
            <pc:docMk/>
            <pc:sldMasterMk cId="0" sldId="2147483648"/>
            <pc:sldLayoutMk cId="3989097659" sldId="2147483698"/>
          </pc:sldLayoutMkLst>
        </pc:sldLayoutChg>
        <pc:sldLayoutChg chg="delSp">
          <pc:chgData name="Pyrcz, Michael" userId="0efd8a38-3f8e-46fd-9886-7800c0196e80" providerId="ADAL" clId="{455E39E6-FDF5-4D4F-AD56-6C138BE83FC4}" dt="2019-06-18T17:34:54.015" v="14" actId="478"/>
          <pc:sldLayoutMkLst>
            <pc:docMk/>
            <pc:sldMasterMk cId="0" sldId="2147483648"/>
            <pc:sldLayoutMk cId="1678885720" sldId="2147483699"/>
          </pc:sldLayoutMkLst>
          <pc:grpChg chg="del">
            <ac:chgData name="Pyrcz, Michael" userId="0efd8a38-3f8e-46fd-9886-7800c0196e80" providerId="ADAL" clId="{455E39E6-FDF5-4D4F-AD56-6C138BE83FC4}" dt="2019-06-18T17:34:54.015" v="14" actId="478"/>
            <ac:grpSpMkLst>
              <pc:docMk/>
              <pc:sldMasterMk cId="0" sldId="2147483648"/>
              <pc:sldLayoutMk cId="1678885720" sldId="2147483699"/>
              <ac:grpSpMk id="4" creationId="{52AC2AE0-E79A-49D4-872C-B8EE85AFBF69}"/>
            </ac:grpSpMkLst>
          </pc:grpChg>
        </pc:sldLayoutChg>
      </pc:sldMasterChg>
    </pc:docChg>
  </pc:docChgLst>
  <pc:docChgLst>
    <pc:chgData name="Pyrcz, Michael" userId="0efd8a38-3f8e-46fd-9886-7800c0196e80" providerId="ADAL" clId="{4DF777D3-8074-48D6-AB4D-67B37240082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/>
              <a:t>Page </a:t>
            </a:r>
            <a:fld id="{7208F809-4F92-4354-B7AB-BB0558E95B2E}" type="slidenum">
              <a:rPr lang="en-US" altLang="en-US" sz="12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/>
              <a:t>Page </a:t>
            </a:r>
            <a:fld id="{229853F2-318A-4B96-B4FC-0B401144A24C}" type="slidenum">
              <a:rPr lang="en-US" altLang="en-US" sz="12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/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4060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9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210973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54573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66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88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071C33B-8E5C-45CC-BC12-BB0BEA874F73}"/>
              </a:ext>
            </a:extLst>
          </p:cNvPr>
          <p:cNvGrpSpPr/>
          <p:nvPr userDrawn="1"/>
        </p:nvGrpSpPr>
        <p:grpSpPr>
          <a:xfrm>
            <a:off x="8177211" y="33262"/>
            <a:ext cx="931700" cy="931700"/>
            <a:chOff x="3738664" y="1071664"/>
            <a:chExt cx="4714673" cy="471467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0ED0AC-B447-4CA0-95E4-C2AFD6A1B2BD}"/>
                </a:ext>
              </a:extLst>
            </p:cNvPr>
            <p:cNvSpPr/>
            <p:nvPr/>
          </p:nvSpPr>
          <p:spPr>
            <a:xfrm>
              <a:off x="3738664" y="1071664"/>
              <a:ext cx="4714673" cy="47146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7165333-24AC-4D33-861B-B43BC68406DB}"/>
                </a:ext>
              </a:extLst>
            </p:cNvPr>
            <p:cNvSpPr/>
            <p:nvPr/>
          </p:nvSpPr>
          <p:spPr>
            <a:xfrm>
              <a:off x="4876652" y="1823741"/>
              <a:ext cx="2231907" cy="3421473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3F2CE9-9E31-4C20-8A71-196A8BF1883C}"/>
                </a:ext>
              </a:extLst>
            </p:cNvPr>
            <p:cNvSpPr/>
            <p:nvPr/>
          </p:nvSpPr>
          <p:spPr>
            <a:xfrm>
              <a:off x="4015700" y="1352146"/>
              <a:ext cx="4160601" cy="415370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2800" b="1" cap="none" spc="0" dirty="0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Texas Center for Data Analytics and </a:t>
              </a:r>
              <a:r>
                <a:rPr lang="en-US" sz="2800" b="1" cap="none" spc="0" dirty="0" err="1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Geostatistics</a:t>
              </a:r>
              <a:endParaRPr lang="en-US" sz="2800" b="1" cap="none" spc="0" dirty="0">
                <a:ln w="0"/>
                <a:solidFill>
                  <a:sysClr val="windowText" lastClr="000000"/>
                </a:solidFill>
                <a:latin typeface="Helvetica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D4C912-0047-414E-8BFF-605CC9E10101}"/>
                </a:ext>
              </a:extLst>
            </p:cNvPr>
            <p:cNvSpPr/>
            <p:nvPr/>
          </p:nvSpPr>
          <p:spPr>
            <a:xfrm>
              <a:off x="3986468" y="1246725"/>
              <a:ext cx="4219065" cy="436455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00" dirty="0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The University of Texas at Austin</a:t>
              </a:r>
              <a:endParaRPr lang="en-US" sz="400" cap="none" spc="0" dirty="0">
                <a:ln w="0"/>
                <a:solidFill>
                  <a:sysClr val="windowText" lastClr="000000"/>
                </a:solidFill>
                <a:latin typeface="Helvetica" pitchFamily="2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688DAFD8-DA30-4918-BB75-C6081F547403}"/>
                </a:ext>
              </a:extLst>
            </p:cNvPr>
            <p:cNvSpPr/>
            <p:nvPr/>
          </p:nvSpPr>
          <p:spPr>
            <a:xfrm>
              <a:off x="5884877" y="2294067"/>
              <a:ext cx="386645" cy="615244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BA7F378A-4105-4CAD-9AD4-6AF2C592F2B3}"/>
                </a:ext>
              </a:extLst>
            </p:cNvPr>
            <p:cNvSpPr/>
            <p:nvPr/>
          </p:nvSpPr>
          <p:spPr>
            <a:xfrm>
              <a:off x="4584425" y="2292657"/>
              <a:ext cx="1267997" cy="1974174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10FBFDA-B3B4-4BA9-A755-2BBE85B921C4}"/>
                </a:ext>
              </a:extLst>
            </p:cNvPr>
            <p:cNvSpPr/>
            <p:nvPr/>
          </p:nvSpPr>
          <p:spPr>
            <a:xfrm>
              <a:off x="6234366" y="2940980"/>
              <a:ext cx="1317268" cy="2170184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9" r:id="rId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10" Type="http://schemas.openxmlformats.org/officeDocument/2006/relationships/image" Target="../media/image470.png"/><Relationship Id="rId4" Type="http://schemas.openxmlformats.org/officeDocument/2006/relationships/image" Target="../media/image410.png"/><Relationship Id="rId9" Type="http://schemas.openxmlformats.org/officeDocument/2006/relationships/image" Target="../media/image4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1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80.png"/><Relationship Id="rId3" Type="http://schemas.openxmlformats.org/officeDocument/2006/relationships/image" Target="../media/image5.png"/><Relationship Id="rId7" Type="http://schemas.openxmlformats.org/officeDocument/2006/relationships/image" Target="../media/image75.png"/><Relationship Id="rId12" Type="http://schemas.openxmlformats.org/officeDocument/2006/relationships/image" Target="../media/image7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8.png"/><Relationship Id="rId5" Type="http://schemas.openxmlformats.org/officeDocument/2006/relationships/image" Target="../media/image69.png"/><Relationship Id="rId10" Type="http://schemas.openxmlformats.org/officeDocument/2006/relationships/image" Target="../media/image77.png"/><Relationship Id="rId4" Type="http://schemas.openxmlformats.org/officeDocument/2006/relationships/image" Target="../media/image68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5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6.png"/><Relationship Id="rId2" Type="http://schemas.openxmlformats.org/officeDocument/2006/relationships/image" Target="../media/image67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9.png"/><Relationship Id="rId5" Type="http://schemas.openxmlformats.org/officeDocument/2006/relationships/image" Target="../media/image69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4" Type="http://schemas.openxmlformats.org/officeDocument/2006/relationships/image" Target="../media/image68.png"/><Relationship Id="rId9" Type="http://schemas.openxmlformats.org/officeDocument/2006/relationships/image" Target="../media/image76.png"/><Relationship Id="rId14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5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2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5181600" cy="411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dirty="0">
                <a:ea typeface="+mn-ea"/>
                <a:cs typeface="+mn-cs"/>
              </a:rPr>
              <a:t>Decision Tree</a:t>
            </a:r>
          </a:p>
          <a:p>
            <a:pPr>
              <a:spcBef>
                <a:spcPct val="20000"/>
              </a:spcBef>
              <a:defRPr/>
            </a:pPr>
            <a:r>
              <a:rPr lang="en-US" dirty="0">
                <a:ea typeface="+mn-ea"/>
                <a:cs typeface="+mn-cs"/>
              </a:rPr>
              <a:t>Ensemble Methods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4B67C2A1-93E9-4D75-BBFB-E6634DA58ECD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066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Decision Tree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1A1C56-36F3-40FF-AC61-10C85184A2E6}"/>
              </a:ext>
            </a:extLst>
          </p:cNvPr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524000"/>
                <a:ext cx="823270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b="0" kern="0" dirty="0"/>
                  <a:t>How do we construct the Regions,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en-US" sz="2000" b="0" kern="0" dirty="0"/>
                  <a:t>?</a:t>
                </a:r>
              </a:p>
              <a:p>
                <a:pPr>
                  <a:defRPr/>
                </a:pPr>
                <a:r>
                  <a:rPr lang="en-US" altLang="en-US" sz="2000" b="0" kern="0" dirty="0"/>
                  <a:t>Let’s start with </a:t>
                </a:r>
                <a:r>
                  <a:rPr lang="en-US" altLang="en-US" sz="2000" b="0" kern="0"/>
                  <a:t>one region,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</m:oMath>
                </a14:m>
                <a:r>
                  <a:rPr lang="en-US" altLang="en-US" sz="2000" b="0" kern="0" dirty="0"/>
                  <a:t>with all the training data in it</a:t>
                </a:r>
              </a:p>
              <a:p>
                <a:pPr lvl="1">
                  <a:defRPr/>
                </a:pPr>
                <a:r>
                  <a:rPr lang="en-US" altLang="en-US" sz="1800" b="0" kern="0" dirty="0"/>
                  <a:t>We will place the </a:t>
                </a:r>
                <a:r>
                  <a:rPr lang="en-US" altLang="en-US" sz="1800" b="0" kern="0"/>
                  <a:t>region boundary </a:t>
                </a:r>
                <a:r>
                  <a:rPr lang="en-US" altLang="en-US" sz="1800" b="0" kern="0" dirty="0"/>
                  <a:t>based on a threshold,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1800" b="0" kern="0" dirty="0"/>
                  <a:t>, inside </a:t>
                </a:r>
                <a:r>
                  <a:rPr lang="en-US" altLang="en-US" sz="1800" b="0" kern="0"/>
                  <a:t>a this </a:t>
                </a:r>
                <a:r>
                  <a:rPr lang="en-US" altLang="en-US" sz="1800" b="0" kern="0" dirty="0"/>
                  <a:t>region,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sz="1800" b="0" kern="0" dirty="0"/>
                  <a:t>, such </a:t>
                </a:r>
                <a:r>
                  <a:rPr lang="en-US" altLang="en-US" sz="1800" b="0" kern="0"/>
                  <a:t>that it </a:t>
                </a:r>
                <a:r>
                  <a:rPr lang="en-US" altLang="en-US" sz="1800" b="0" kern="0" dirty="0"/>
                  <a:t>minimize the RSS.</a:t>
                </a:r>
              </a:p>
              <a:p>
                <a:pPr lvl="1">
                  <a:defRPr/>
                </a:pPr>
                <a:r>
                  <a:rPr lang="en-US" altLang="en-US" sz="1800" b="0" kern="0" dirty="0"/>
                  <a:t>This requires search over all possible thresholds over </a:t>
                </a:r>
                <a:r>
                  <a:rPr lang="en-US" altLang="en-US" sz="1800" b="0" kern="0"/>
                  <a:t>all features within that region. </a:t>
                </a:r>
                <a:endParaRPr lang="en-US" altLang="en-US" sz="1800" b="0" kern="0" dirty="0"/>
              </a:p>
              <a:p>
                <a:pPr lvl="1">
                  <a:defRPr/>
                </a:pPr>
                <a:r>
                  <a:rPr lang="en-US" altLang="en-US" sz="1800" b="0" kern="0" dirty="0"/>
                  <a:t>This </a:t>
                </a:r>
                <a:r>
                  <a:rPr lang="en-US" altLang="en-US" sz="1800" b="0" kern="0"/>
                  <a:t>is not computationally impossible (not a big space to search)</a:t>
                </a:r>
                <a:endParaRPr lang="en-US" altLang="en-US" sz="1800" b="0" kern="0" dirty="0"/>
              </a:p>
              <a:p>
                <a:pPr lvl="1">
                  <a:defRPr/>
                </a:pPr>
                <a:endParaRPr lang="en-US" altLang="en-US" sz="900" b="0" kern="0" dirty="0"/>
              </a:p>
              <a:p>
                <a:pPr marL="457200" lvl="1" indent="0" algn="ctr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1(</m:t>
                        </m:r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1800" b="0" kern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en-US" sz="1600" b="0" kern="0" dirty="0"/>
              </a:p>
              <a:p>
                <a:pPr lvl="1">
                  <a:defRPr/>
                </a:pPr>
                <a:endParaRPr lang="en-US" altLang="en-US" sz="300" b="0" kern="0" dirty="0"/>
              </a:p>
              <a:p>
                <a:pPr lvl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1800" b="0" kern="0" dirty="0"/>
                  <a:t> are the features and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1800" b="0" kern="0" dirty="0"/>
                  <a:t> is the threshold</a:t>
                </a:r>
                <a14:m>
                  <m:oMath xmlns:m="http://schemas.openxmlformats.org/officeDocument/2006/math">
                    <m:r>
                      <a:rPr lang="en-US" altLang="en-US" sz="1800" b="0" i="0" kern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b="0" kern="0" dirty="0"/>
                  <a:t>for the segmentation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1800" b="0" kern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sz="1800" b="0" kern="0" dirty="0"/>
              </a:p>
              <a:p>
                <a:pPr lvl="1">
                  <a:defRPr/>
                </a:pPr>
                <a:r>
                  <a:rPr lang="en-US" altLang="en-US" sz="1800" b="0" kern="0" dirty="0"/>
                  <a:t>We segment such that we minimize the Residual Sum of </a:t>
                </a:r>
                <a:r>
                  <a:rPr lang="en-US" altLang="en-US" sz="1800" b="0" kern="0"/>
                  <a:t>Squares:</a:t>
                </a:r>
              </a:p>
              <a:p>
                <a:pPr lvl="1">
                  <a:defRPr/>
                </a:pPr>
                <a:endParaRPr lang="en-US" altLang="en-US" sz="800" b="0" kern="0" dirty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altLang="en-US" sz="18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en-US" sz="1800" b="0" i="1" kern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en-US" sz="1800" b="0" i="1" kern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:endParaRPr lang="en-US" altLang="en-US" sz="1000" b="0" kern="0" dirty="0"/>
              </a:p>
              <a:p>
                <a:pPr marL="800100" lvl="1" indent="-342900">
                  <a:defRPr/>
                </a:pPr>
                <a:r>
                  <a:rPr lang="en-US" altLang="en-US" sz="1800" b="0" kern="0"/>
                  <a:t>Then we just repeat for over the two region to find the next best segmentation.</a:t>
                </a:r>
                <a:endParaRPr lang="en-US" altLang="en-US" sz="18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524000"/>
                <a:ext cx="8232705" cy="4114800"/>
              </a:xfrm>
              <a:prstGeom prst="rect">
                <a:avLst/>
              </a:prstGeom>
              <a:blipFill>
                <a:blip r:embed="rId2"/>
                <a:stretch>
                  <a:fillRect l="-740" t="-1481" b="-420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Decision Trees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The </a:t>
            </a: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Regions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517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4279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Decision </a:t>
            </a: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Trees 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The </a:t>
            </a: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Regions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524000"/>
            <a:ext cx="800410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1800" b="0" kern="0" dirty="0"/>
              <a:t>Let’s pause and go back to our </a:t>
            </a:r>
            <a:r>
              <a:rPr lang="en-US" altLang="en-US" sz="1800" b="0" kern="0"/>
              <a:t>initial univariate </a:t>
            </a:r>
            <a:r>
              <a:rPr lang="en-US" altLang="en-US" sz="1800" b="0" kern="0" dirty="0"/>
              <a:t>problem and make a tree by hand!</a:t>
            </a:r>
          </a:p>
          <a:p>
            <a:pPr>
              <a:defRPr/>
            </a:pPr>
            <a:r>
              <a:rPr lang="en-US" altLang="en-US" sz="1800" b="0" kern="0" dirty="0"/>
              <a:t>Where should we split to minimize the error in a tree-based estimate (minimize the residual sum of square)?</a:t>
            </a:r>
          </a:p>
          <a:p>
            <a:pPr>
              <a:defRPr/>
            </a:pPr>
            <a:endParaRPr lang="en-US" altLang="en-US" sz="1400" b="0" kern="0" dirty="0"/>
          </a:p>
          <a:p>
            <a:pPr lvl="1">
              <a:defRPr/>
            </a:pPr>
            <a:endParaRPr lang="en-US" altLang="en-US" sz="1400" b="0" kern="0" dirty="0"/>
          </a:p>
          <a:p>
            <a:pPr marL="57150" indent="0">
              <a:buNone/>
              <a:defRPr/>
            </a:pPr>
            <a:endParaRPr lang="en-US" altLang="en-US" sz="1800" b="0" kern="0" dirty="0"/>
          </a:p>
        </p:txBody>
      </p:sp>
      <p:grpSp>
        <p:nvGrpSpPr>
          <p:cNvPr id="2" name="Group 1"/>
          <p:cNvGrpSpPr/>
          <p:nvPr/>
        </p:nvGrpSpPr>
        <p:grpSpPr>
          <a:xfrm>
            <a:off x="457200" y="2614318"/>
            <a:ext cx="8229600" cy="4004947"/>
            <a:chOff x="304800" y="2403232"/>
            <a:chExt cx="8663352" cy="4216033"/>
          </a:xfrm>
        </p:grpSpPr>
        <p:grpSp>
          <p:nvGrpSpPr>
            <p:cNvPr id="12" name="Group 11"/>
            <p:cNvGrpSpPr/>
            <p:nvPr/>
          </p:nvGrpSpPr>
          <p:grpSpPr>
            <a:xfrm>
              <a:off x="304800" y="2411702"/>
              <a:ext cx="4114800" cy="4181187"/>
              <a:chOff x="2321953" y="2057400"/>
              <a:chExt cx="4688447" cy="476408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21953" y="4419600"/>
                <a:ext cx="4688447" cy="2401889"/>
              </a:xfrm>
              <a:prstGeom prst="rect">
                <a:avLst/>
              </a:prstGeom>
            </p:spPr>
          </p:pic>
          <p:cxnSp>
            <p:nvCxnSpPr>
              <p:cNvPr id="5" name="Straight Connector 4"/>
              <p:cNvCxnSpPr/>
              <p:nvPr/>
            </p:nvCxnSpPr>
            <p:spPr bwMode="auto">
              <a:xfrm>
                <a:off x="4405707" y="4758524"/>
                <a:ext cx="0" cy="158164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Straight Connector 5"/>
              <p:cNvCxnSpPr/>
              <p:nvPr/>
            </p:nvCxnSpPr>
            <p:spPr bwMode="auto">
              <a:xfrm>
                <a:off x="2717364" y="6111735"/>
                <a:ext cx="1688343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Straight Connector 6"/>
              <p:cNvCxnSpPr/>
              <p:nvPr/>
            </p:nvCxnSpPr>
            <p:spPr bwMode="auto">
              <a:xfrm>
                <a:off x="4405707" y="5877418"/>
                <a:ext cx="224902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3081403" y="4788940"/>
                    <a:ext cx="44537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40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b="1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en-US" sz="1400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1403" y="4788940"/>
                    <a:ext cx="445378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13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5324178" y="4784594"/>
                    <a:ext cx="445379" cy="30777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40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b="1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en-US" sz="1400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178" y="4784594"/>
                    <a:ext cx="445379" cy="30777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029355" y="5773580"/>
                    <a:ext cx="457882" cy="2212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14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sz="14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rgbClr val="FF0000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9355" y="5773580"/>
                    <a:ext cx="457882" cy="22127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152" t="-28125" r="-40909" b="-6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311673" y="5535007"/>
                    <a:ext cx="457882" cy="2212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14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sz="14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rgbClr val="FF0000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1673" y="5535007"/>
                    <a:ext cx="457882" cy="22127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152" t="-25000" r="-40909" b="-6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21953" y="2057400"/>
                <a:ext cx="4688447" cy="2401889"/>
              </a:xfrm>
              <a:prstGeom prst="rect">
                <a:avLst/>
              </a:prstGeom>
            </p:spPr>
          </p:pic>
          <p:cxnSp>
            <p:nvCxnSpPr>
              <p:cNvPr id="15" name="Straight Connector 14"/>
              <p:cNvCxnSpPr/>
              <p:nvPr/>
            </p:nvCxnSpPr>
            <p:spPr bwMode="auto">
              <a:xfrm>
                <a:off x="3790623" y="2396324"/>
                <a:ext cx="0" cy="158164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2717364" y="3847612"/>
                <a:ext cx="107325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3790623" y="3640618"/>
                <a:ext cx="295093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3081403" y="2426740"/>
                    <a:ext cx="44537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40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b="1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en-US" sz="1400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1403" y="2426740"/>
                    <a:ext cx="445378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13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955134" y="2422394"/>
                    <a:ext cx="44537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40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b="1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en-US" sz="1400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5134" y="2422394"/>
                    <a:ext cx="44537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3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049390" y="3523742"/>
                    <a:ext cx="457882" cy="2212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14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sz="14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rgbClr val="FF0000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390" y="3523742"/>
                    <a:ext cx="457882" cy="22127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152" t="-28125" r="-40909" b="-6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942629" y="3298207"/>
                    <a:ext cx="457882" cy="2212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14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sz="14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rgbClr val="FF0000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2629" y="3298207"/>
                    <a:ext cx="457882" cy="22127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152" t="-25000" r="-40909" b="-6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724400" y="2403232"/>
              <a:ext cx="4114800" cy="4181187"/>
              <a:chOff x="2321953" y="2057400"/>
              <a:chExt cx="4688447" cy="4764089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21953" y="4419600"/>
                <a:ext cx="4688447" cy="2401889"/>
              </a:xfrm>
              <a:prstGeom prst="rect">
                <a:avLst/>
              </a:prstGeom>
            </p:spPr>
          </p:pic>
          <p:cxnSp>
            <p:nvCxnSpPr>
              <p:cNvPr id="26" name="Straight Connector 25"/>
              <p:cNvCxnSpPr/>
              <p:nvPr/>
            </p:nvCxnSpPr>
            <p:spPr bwMode="auto">
              <a:xfrm>
                <a:off x="4666177" y="4758524"/>
                <a:ext cx="0" cy="158164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2717364" y="6066647"/>
                <a:ext cx="1948813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4666177" y="5780775"/>
                <a:ext cx="20753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3428696" y="4788940"/>
                    <a:ext cx="445379" cy="30777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40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b="1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en-US" sz="1400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8696" y="4788940"/>
                    <a:ext cx="445379" cy="30777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5436321" y="4784594"/>
                    <a:ext cx="445379" cy="30777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40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b="1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en-US" sz="1400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6321" y="4784594"/>
                    <a:ext cx="445379" cy="30777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13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3426886" y="5744041"/>
                    <a:ext cx="457882" cy="2212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14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sz="14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rgbClr val="FF0000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6886" y="5744041"/>
                    <a:ext cx="457882" cy="22127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152" t="-25000" r="-40909" b="-6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423816" y="5438364"/>
                    <a:ext cx="457882" cy="2212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14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sz="14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rgbClr val="FF0000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3816" y="5438364"/>
                    <a:ext cx="457882" cy="22127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5385" t="-28125" r="-43077" b="-6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21953" y="2057400"/>
                <a:ext cx="4688447" cy="2401889"/>
              </a:xfrm>
              <a:prstGeom prst="rect">
                <a:avLst/>
              </a:prstGeom>
            </p:spPr>
          </p:pic>
          <p:cxnSp>
            <p:nvCxnSpPr>
              <p:cNvPr id="34" name="Straight Connector 33"/>
              <p:cNvCxnSpPr/>
              <p:nvPr/>
            </p:nvCxnSpPr>
            <p:spPr bwMode="auto">
              <a:xfrm>
                <a:off x="5708054" y="2396325"/>
                <a:ext cx="0" cy="158164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>
                <a:off x="2717364" y="3571771"/>
                <a:ext cx="299069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5708054" y="3196798"/>
                <a:ext cx="95505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3786682" y="2426740"/>
                    <a:ext cx="445379" cy="30777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40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b="1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en-US" sz="1400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6682" y="2426740"/>
                    <a:ext cx="445379" cy="30777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6086730" y="2438043"/>
                    <a:ext cx="445379" cy="30777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40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b="1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en-US" sz="1400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6730" y="2438043"/>
                    <a:ext cx="445379" cy="30777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3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64687" y="3269578"/>
                    <a:ext cx="457882" cy="2212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14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sz="14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rgbClr val="FF0000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4687" y="3269578"/>
                    <a:ext cx="457882" cy="22127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152" t="-28125" r="-40909" b="-6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019696" y="2889632"/>
                    <a:ext cx="457882" cy="2212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14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sz="14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rgbClr val="FF0000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696" y="2889632"/>
                    <a:ext cx="457882" cy="22127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152" t="-25000" r="-40909" b="-6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341" name="Rounded Rectangle 14340"/>
            <p:cNvSpPr/>
            <p:nvPr/>
          </p:nvSpPr>
          <p:spPr bwMode="auto">
            <a:xfrm>
              <a:off x="4548552" y="4502785"/>
              <a:ext cx="4419600" cy="211648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46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Decision </a:t>
            </a: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Trees 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The </a:t>
            </a: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Regions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530294" y="1371600"/>
            <a:ext cx="800410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b="0" kern="0" dirty="0"/>
              <a:t>Let’s pause and go back to our initial bivariate problem and make a tree by hand!</a:t>
            </a:r>
          </a:p>
          <a:p>
            <a:pPr>
              <a:defRPr/>
            </a:pPr>
            <a:r>
              <a:rPr lang="en-US" altLang="en-US" sz="1800" b="0" kern="0" dirty="0"/>
              <a:t>Found first split, now check for next split the maximizes accuracy</a:t>
            </a:r>
          </a:p>
          <a:p>
            <a:pPr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marL="57150" indent="0">
              <a:buNone/>
              <a:defRPr/>
            </a:pPr>
            <a:endParaRPr lang="en-US" altLang="en-US" sz="2000" b="0" kern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95400" y="2346019"/>
            <a:ext cx="3962400" cy="1921181"/>
            <a:chOff x="1295400" y="1981200"/>
            <a:chExt cx="4419600" cy="214285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1248" y="1981200"/>
              <a:ext cx="4114800" cy="2108010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 bwMode="auto">
            <a:xfrm>
              <a:off x="3528648" y="2278656"/>
              <a:ext cx="0" cy="138812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1818279" y="3426725"/>
              <a:ext cx="17103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528648" y="3175831"/>
              <a:ext cx="182144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2442577" y="2305350"/>
                  <a:ext cx="390885" cy="2701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40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sz="14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2577" y="2305350"/>
                  <a:ext cx="390885" cy="270119"/>
                </a:xfrm>
                <a:prstGeom prst="rect">
                  <a:avLst/>
                </a:prstGeom>
                <a:blipFill>
                  <a:blip r:embed="rId3"/>
                  <a:stretch>
                    <a:fillRect b="-256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4204563" y="2301536"/>
                  <a:ext cx="390885" cy="2701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40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sz="14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4563" y="2301536"/>
                  <a:ext cx="390885" cy="270119"/>
                </a:xfrm>
                <a:prstGeom prst="rect">
                  <a:avLst/>
                </a:prstGeom>
                <a:blipFill>
                  <a:blip r:embed="rId4"/>
                  <a:stretch>
                    <a:fillRect b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440989" y="3143591"/>
                  <a:ext cx="401859" cy="1942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1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sz="1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989" y="3143591"/>
                  <a:ext cx="401859" cy="194205"/>
                </a:xfrm>
                <a:prstGeom prst="rect">
                  <a:avLst/>
                </a:prstGeom>
                <a:blipFill>
                  <a:blip r:embed="rId5"/>
                  <a:stretch>
                    <a:fillRect l="-16949" t="-32143" r="-57627" b="-9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193588" y="2875315"/>
                  <a:ext cx="401859" cy="1942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1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sz="14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588" y="2875315"/>
                  <a:ext cx="401859" cy="194205"/>
                </a:xfrm>
                <a:prstGeom prst="rect">
                  <a:avLst/>
                </a:prstGeom>
                <a:blipFill>
                  <a:blip r:embed="rId6"/>
                  <a:stretch>
                    <a:fillRect l="-16949" t="-27586" r="-57627" b="-862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41" name="Rounded Rectangle 14340"/>
            <p:cNvSpPr/>
            <p:nvPr/>
          </p:nvSpPr>
          <p:spPr bwMode="auto">
            <a:xfrm>
              <a:off x="1295400" y="2007576"/>
              <a:ext cx="4419600" cy="211648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 bwMode="auto">
          <a:xfrm>
            <a:off x="6605952" y="3218311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/>
          <p:nvPr/>
        </p:nvCxnSpPr>
        <p:spPr bwMode="auto">
          <a:xfrm>
            <a:off x="7444152" y="3209519"/>
            <a:ext cx="0" cy="668972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 bwMode="auto">
          <a:xfrm>
            <a:off x="6614744" y="3219791"/>
            <a:ext cx="0" cy="353868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6337988" y="2898832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Porosity &lt; 14.4%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749526"/>
            <a:ext cx="4114800" cy="2108010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 bwMode="auto">
          <a:xfrm>
            <a:off x="2362200" y="5046982"/>
            <a:ext cx="0" cy="1388126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>
            <a:off x="651831" y="6358518"/>
            <a:ext cx="620121" cy="464"/>
          </a:xfrm>
          <a:prstGeom prst="line">
            <a:avLst/>
          </a:prstGeom>
          <a:noFill/>
          <a:ln w="28575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>
            <a:off x="2362200" y="5944157"/>
            <a:ext cx="1821447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38552" y="5073676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i="1" kern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1" i="1" ker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sz="1400" b="1" i="1" kern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2" y="5073676"/>
                <a:ext cx="44537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038115" y="5069862"/>
                <a:ext cx="390885" cy="270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sz="14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115" y="5069862"/>
                <a:ext cx="390885" cy="270119"/>
              </a:xfrm>
              <a:prstGeom prst="rect">
                <a:avLst/>
              </a:prstGeom>
              <a:blipFill>
                <a:blip r:embed="rId8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22867" y="6066912"/>
                <a:ext cx="457882" cy="221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sz="1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400" i="1" ker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 ker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en-US" sz="1400" i="1" ker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accent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67" y="6066912"/>
                <a:ext cx="457882" cy="221279"/>
              </a:xfrm>
              <a:prstGeom prst="rect">
                <a:avLst/>
              </a:prstGeom>
              <a:blipFill>
                <a:blip r:embed="rId9"/>
                <a:stretch>
                  <a:fillRect l="-13333" t="-21622" r="-24000" b="-45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027140" y="5643641"/>
                <a:ext cx="401859" cy="194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4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en-US" sz="14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140" y="5643641"/>
                <a:ext cx="401859" cy="194205"/>
              </a:xfrm>
              <a:prstGeom prst="rect">
                <a:avLst/>
              </a:prstGeom>
              <a:blipFill>
                <a:blip r:embed="rId10"/>
                <a:stretch>
                  <a:fillRect l="-15385" t="-28125" r="-43077" b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749990"/>
            <a:ext cx="4114800" cy="2108010"/>
          </a:xfrm>
          <a:prstGeom prst="rect">
            <a:avLst/>
          </a:prstGeom>
        </p:spPr>
      </p:pic>
      <p:cxnSp>
        <p:nvCxnSpPr>
          <p:cNvPr id="58" name="Straight Connector 57"/>
          <p:cNvCxnSpPr/>
          <p:nvPr/>
        </p:nvCxnSpPr>
        <p:spPr bwMode="auto">
          <a:xfrm>
            <a:off x="6858000" y="5047446"/>
            <a:ext cx="0" cy="1388126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/>
          <p:nvPr/>
        </p:nvCxnSpPr>
        <p:spPr bwMode="auto">
          <a:xfrm>
            <a:off x="5147631" y="6195515"/>
            <a:ext cx="1710369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>
            <a:off x="6858000" y="5973698"/>
            <a:ext cx="890952" cy="0"/>
          </a:xfrm>
          <a:prstGeom prst="line">
            <a:avLst/>
          </a:prstGeom>
          <a:noFill/>
          <a:ln w="28575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5771929" y="5074140"/>
                <a:ext cx="390885" cy="270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sz="14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929" y="5074140"/>
                <a:ext cx="390885" cy="27011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97927" y="5070326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i="1" kern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1" i="1" ker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sz="1400" b="1" i="1" kern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927" y="5070326"/>
                <a:ext cx="44537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770341" y="5912381"/>
                <a:ext cx="401859" cy="194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4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en-US" sz="14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341" y="5912381"/>
                <a:ext cx="401859" cy="194205"/>
              </a:xfrm>
              <a:prstGeom prst="rect">
                <a:avLst/>
              </a:prstGeom>
              <a:blipFill>
                <a:blip r:embed="rId5"/>
                <a:stretch>
                  <a:fillRect l="-15152" t="-28125" r="-40909" b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986952" y="5673182"/>
                <a:ext cx="457882" cy="221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sz="1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400" i="1" ker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 ker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en-US" sz="1400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accent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952" y="5673182"/>
                <a:ext cx="457882" cy="221279"/>
              </a:xfrm>
              <a:prstGeom prst="rect">
                <a:avLst/>
              </a:prstGeom>
              <a:blipFill>
                <a:blip r:embed="rId13"/>
                <a:stretch>
                  <a:fillRect l="-13333" t="-25000" r="-24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/>
          <p:nvPr/>
        </p:nvCxnSpPr>
        <p:spPr bwMode="auto">
          <a:xfrm>
            <a:off x="1271952" y="5063582"/>
            <a:ext cx="0" cy="1388126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588574" y="5063582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i="1" kern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1" i="1" ker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sz="1400" b="1" i="1" kern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74" y="5063582"/>
                <a:ext cx="445378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/>
          <p:nvPr/>
        </p:nvCxnSpPr>
        <p:spPr bwMode="auto">
          <a:xfrm>
            <a:off x="1271952" y="6193388"/>
            <a:ext cx="1090247" cy="0"/>
          </a:xfrm>
          <a:prstGeom prst="line">
            <a:avLst/>
          </a:prstGeom>
          <a:noFill/>
          <a:ln w="28575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576070" y="5901782"/>
                <a:ext cx="457882" cy="221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sz="1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400" i="1" ker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 ker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en-US" sz="1400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accent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070" y="5901782"/>
                <a:ext cx="457882" cy="221279"/>
              </a:xfrm>
              <a:prstGeom prst="rect">
                <a:avLst/>
              </a:prstGeom>
              <a:blipFill>
                <a:blip r:embed="rId15"/>
                <a:stretch>
                  <a:fillRect l="-13333" t="-22222" r="-24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45" name="Straight Arrow Connector 14344"/>
          <p:cNvCxnSpPr/>
          <p:nvPr/>
        </p:nvCxnSpPr>
        <p:spPr bwMode="auto">
          <a:xfrm>
            <a:off x="1119552" y="5596982"/>
            <a:ext cx="304800" cy="0"/>
          </a:xfrm>
          <a:prstGeom prst="straightConnector1">
            <a:avLst/>
          </a:prstGeom>
          <a:noFill/>
          <a:ln>
            <a:solidFill>
              <a:schemeClr val="accent1"/>
            </a:solidFill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7748952" y="5749382"/>
            <a:ext cx="914400" cy="0"/>
          </a:xfrm>
          <a:prstGeom prst="line">
            <a:avLst/>
          </a:prstGeom>
          <a:noFill/>
          <a:ln w="28575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963149" y="5069862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i="1" kern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1" i="1" ker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sz="1400" b="1" i="1" kern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149" y="5069862"/>
                <a:ext cx="445378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7952174" y="5451903"/>
                <a:ext cx="457882" cy="221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sz="1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400" i="1" ker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 ker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en-US" sz="1400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accent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174" y="5451903"/>
                <a:ext cx="457882" cy="221279"/>
              </a:xfrm>
              <a:prstGeom prst="rect">
                <a:avLst/>
              </a:prstGeom>
              <a:blipFill>
                <a:blip r:embed="rId16"/>
                <a:stretch>
                  <a:fillRect l="-13158" t="-21622" r="-22368" b="-45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/>
          <p:cNvCxnSpPr/>
          <p:nvPr/>
        </p:nvCxnSpPr>
        <p:spPr bwMode="auto">
          <a:xfrm>
            <a:off x="7748952" y="5063582"/>
            <a:ext cx="0" cy="1388126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7596552" y="5596982"/>
            <a:ext cx="304800" cy="0"/>
          </a:xfrm>
          <a:prstGeom prst="straightConnector1">
            <a:avLst/>
          </a:prstGeom>
          <a:noFill/>
          <a:ln>
            <a:solidFill>
              <a:schemeClr val="accent1"/>
            </a:solidFill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/>
          <p:nvPr/>
        </p:nvCxnSpPr>
        <p:spPr bwMode="auto">
          <a:xfrm>
            <a:off x="6995744" y="3882174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5" name="TextBox 84"/>
          <p:cNvSpPr txBox="1"/>
          <p:nvPr/>
        </p:nvSpPr>
        <p:spPr>
          <a:xfrm>
            <a:off x="7435361" y="3600791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66FF"/>
                </a:solidFill>
              </a:rPr>
              <a:t>Porosity &lt; 10.1%</a:t>
            </a:r>
          </a:p>
        </p:txBody>
      </p:sp>
      <p:cxnSp>
        <p:nvCxnSpPr>
          <p:cNvPr id="86" name="Straight Connector 85"/>
          <p:cNvCxnSpPr/>
          <p:nvPr/>
        </p:nvCxnSpPr>
        <p:spPr bwMode="auto">
          <a:xfrm>
            <a:off x="7825152" y="3878491"/>
            <a:ext cx="0" cy="36414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Connector 86"/>
          <p:cNvCxnSpPr/>
          <p:nvPr/>
        </p:nvCxnSpPr>
        <p:spPr bwMode="auto">
          <a:xfrm>
            <a:off x="6995744" y="3888763"/>
            <a:ext cx="0" cy="353868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515285" y="4355068"/>
            <a:ext cx="694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b="0" kern="0"/>
              <a:t>Search over all regions and variables, to find the next best split:</a:t>
            </a:r>
            <a:endParaRPr lang="en-US" altLang="en-US" b="0" kern="0" dirty="0"/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7363578" y="4558788"/>
            <a:ext cx="842574" cy="1"/>
          </a:xfrm>
          <a:prstGeom prst="line">
            <a:avLst/>
          </a:prstGeom>
          <a:noFill/>
          <a:ln w="1905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>
            <a:off x="8197359" y="3926599"/>
            <a:ext cx="1" cy="638196"/>
          </a:xfrm>
          <a:prstGeom prst="line">
            <a:avLst/>
          </a:prstGeom>
          <a:noFill/>
          <a:ln w="19050">
            <a:solidFill>
              <a:schemeClr val="accent1"/>
            </a:solidFill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71111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Decision </a:t>
            </a: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Trees 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The </a:t>
            </a: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Regions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409700"/>
                <a:ext cx="8004106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b="0" kern="0" dirty="0"/>
                  <a:t>How do we construct the Regions,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en-US" sz="2000" b="0" kern="0" dirty="0"/>
                  <a:t>?</a:t>
                </a:r>
              </a:p>
              <a:p>
                <a:pPr>
                  <a:defRPr/>
                </a:pPr>
                <a:r>
                  <a:rPr lang="en-US" altLang="en-US" sz="2000" b="0" kern="0" dirty="0"/>
                  <a:t>The we continue sequentially segmenting region with threshold.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We will place the region boundaries based on a threshold, </a:t>
                </a:r>
                <a14:m>
                  <m:oMath xmlns:m="http://schemas.openxmlformats.org/officeDocument/2006/math">
                    <m:r>
                      <a:rPr lang="en-US" altLang="en-US" sz="1600" b="0" i="1" kern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1600" b="0" kern="0" dirty="0"/>
                  <a:t>, inside a previous</a:t>
                </a:r>
              </a:p>
              <a:p>
                <a:pPr lvl="1">
                  <a:defRPr/>
                </a:pPr>
                <a:endParaRPr lang="en-US" altLang="en-US" sz="600" b="0" kern="0" dirty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0" i="1" kern="0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altLang="en-US" sz="16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600" b="0" i="1" kern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600" b="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en-US" sz="16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16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ker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1600" b="0" i="1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sz="16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en-US" sz="1600" b="0" i="1" kern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en-US" sz="1600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en-US" sz="16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16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16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ker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1600" b="0" i="1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sz="16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en-US" sz="1600" b="0" i="1" kern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en-US" sz="1600" b="0" i="1" kern="0" smtClean="0">
                          <a:latin typeface="Cambria Math" panose="02040503050406030204" pitchFamily="18" charset="0"/>
                        </a:rPr>
                        <m:t>+…+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en-US" sz="16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16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16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ker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1600" b="0" i="1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sz="16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600" b="0" i="1" ker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en-US" sz="1600" b="0" i="1" kern="0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en-US" sz="1600" b="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en-US" sz="16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marL="57150" indent="0">
                  <a:buNone/>
                  <a:defRPr/>
                </a:pPr>
                <a:endParaRPr lang="en-US" altLang="en-US" sz="20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409700"/>
                <a:ext cx="8004106" cy="4114800"/>
              </a:xfrm>
              <a:prstGeom prst="rect">
                <a:avLst/>
              </a:prstGeom>
              <a:blipFill>
                <a:blip r:embed="rId2"/>
                <a:stretch>
                  <a:fillRect l="-761" t="-1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219200" y="6553200"/>
            <a:ext cx="85375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200" b="0" kern="0" dirty="0"/>
              <a:t>Prediction of unconventional well production (MCFPD) from porosity (%) and brittleness (%)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57924" y="3200400"/>
            <a:ext cx="6490676" cy="3354654"/>
            <a:chOff x="989659" y="2971800"/>
            <a:chExt cx="6932977" cy="3583254"/>
          </a:xfrm>
        </p:grpSpPr>
        <p:grpSp>
          <p:nvGrpSpPr>
            <p:cNvPr id="3" name="Group 2"/>
            <p:cNvGrpSpPr/>
            <p:nvPr/>
          </p:nvGrpSpPr>
          <p:grpSpPr>
            <a:xfrm>
              <a:off x="989659" y="2971800"/>
              <a:ext cx="6932977" cy="3583254"/>
              <a:chOff x="610823" y="2590800"/>
              <a:chExt cx="7847378" cy="405585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823" y="2590800"/>
                <a:ext cx="7847378" cy="4055855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 bwMode="auto">
              <a:xfrm>
                <a:off x="3733800" y="2590800"/>
                <a:ext cx="0" cy="365760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Straight Connector 7"/>
              <p:cNvCxnSpPr/>
              <p:nvPr/>
            </p:nvCxnSpPr>
            <p:spPr bwMode="auto">
              <a:xfrm>
                <a:off x="4791808" y="2617176"/>
                <a:ext cx="0" cy="365760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 flipH="1">
                <a:off x="3733801" y="5170570"/>
                <a:ext cx="1058007" cy="2499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H="1">
                <a:off x="3733800" y="3861210"/>
                <a:ext cx="1058007" cy="2499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H="1" flipV="1">
                <a:off x="4800601" y="4110986"/>
                <a:ext cx="2866291" cy="1017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H="1" flipV="1">
                <a:off x="4800600" y="4794895"/>
                <a:ext cx="2866291" cy="1017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 flipH="1" flipV="1">
                <a:off x="4800600" y="3429000"/>
                <a:ext cx="2866291" cy="1017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 flipH="1" flipV="1">
                <a:off x="4800600" y="5638800"/>
                <a:ext cx="2866291" cy="1017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" name="Rectangle 3"/>
            <p:cNvSpPr/>
            <p:nvPr/>
          </p:nvSpPr>
          <p:spPr bwMode="auto">
            <a:xfrm>
              <a:off x="1295400" y="2995103"/>
              <a:ext cx="2453337" cy="3231405"/>
            </a:xfrm>
            <a:prstGeom prst="rect">
              <a:avLst/>
            </a:prstGeom>
            <a:solidFill>
              <a:srgbClr val="FFFF66">
                <a:alpha val="60784"/>
              </a:srgbClr>
            </a:solidFill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730173" y="2998176"/>
              <a:ext cx="3493359" cy="323140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60392"/>
              </a:schemeClr>
            </a:solidFill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36" name="Rectangle 14335"/>
                <p:cNvSpPr/>
                <p:nvPr/>
              </p:nvSpPr>
              <p:spPr>
                <a:xfrm>
                  <a:off x="1287633" y="2992030"/>
                  <a:ext cx="59541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ker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en-US" sz="2400" b="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336" name="Rectangle 14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633" y="2992030"/>
                  <a:ext cx="59541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1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76963" y="2994733"/>
                  <a:ext cx="65223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ker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en-US" sz="24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sz="2400" b="0" i="1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6963" y="2994733"/>
                  <a:ext cx="65223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37" name="Rectangle 14336"/>
                <p:cNvSpPr/>
                <p:nvPr/>
              </p:nvSpPr>
              <p:spPr>
                <a:xfrm>
                  <a:off x="2076016" y="4217684"/>
                  <a:ext cx="707630" cy="4934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en-US" sz="2400" b="0" i="1" ker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sz="2400" b="0" i="1" ker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en-US" sz="2400" b="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ker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en-US" sz="2400" b="0" i="1" ker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337" name="Rectangle 143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016" y="4217684"/>
                  <a:ext cx="707630" cy="493405"/>
                </a:xfrm>
                <a:prstGeom prst="rect">
                  <a:avLst/>
                </a:prstGeom>
                <a:blipFill>
                  <a:blip r:embed="rId6"/>
                  <a:stretch>
                    <a:fillRect t="-2632" r="-13889"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412368" y="4267200"/>
                  <a:ext cx="707630" cy="4934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en-US" sz="2400" b="0" i="1" ker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sz="2400" b="0" i="1" ker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en-US" sz="2400" b="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ker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en-US" sz="24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368" y="4267200"/>
                  <a:ext cx="707630" cy="493405"/>
                </a:xfrm>
                <a:prstGeom prst="rect">
                  <a:avLst/>
                </a:prstGeom>
                <a:blipFill>
                  <a:blip r:embed="rId7"/>
                  <a:stretch>
                    <a:fillRect t="-2632" r="-12844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837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Decision </a:t>
            </a: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Trees 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The </a:t>
            </a: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Regions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371600"/>
                <a:ext cx="8004106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b="0" kern="0" dirty="0"/>
                  <a:t>How do we construct the Regions,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en-US" sz="2000" b="0" kern="0" dirty="0"/>
                  <a:t>?</a:t>
                </a:r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marL="57150" indent="0">
                  <a:buNone/>
                  <a:defRPr/>
                </a:pPr>
                <a:endParaRPr lang="en-US" altLang="en-US" sz="20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371600"/>
                <a:ext cx="8004106" cy="4114800"/>
              </a:xfrm>
              <a:prstGeom prst="rect">
                <a:avLst/>
              </a:prstGeom>
              <a:blipFill>
                <a:blip r:embed="rId2"/>
                <a:stretch>
                  <a:fillRect l="-761" t="-14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" y="1826946"/>
            <a:ext cx="5606073" cy="2897454"/>
            <a:chOff x="610823" y="2590800"/>
            <a:chExt cx="7847378" cy="40558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823" y="2590800"/>
              <a:ext cx="7847378" cy="4055855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 bwMode="auto">
            <a:xfrm>
              <a:off x="3733800" y="2590800"/>
              <a:ext cx="0" cy="3657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4791808" y="2617176"/>
              <a:ext cx="0" cy="3657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 flipH="1">
              <a:off x="3733801" y="5170570"/>
              <a:ext cx="1058007" cy="249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 flipH="1">
              <a:off x="3733800" y="3861210"/>
              <a:ext cx="1058007" cy="249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 flipV="1">
              <a:off x="4800601" y="4110986"/>
              <a:ext cx="2866291" cy="101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 flipV="1">
              <a:off x="4800600" y="4794895"/>
              <a:ext cx="2866291" cy="101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H="1" flipV="1">
              <a:off x="4800600" y="3429000"/>
              <a:ext cx="2866291" cy="101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 flipV="1">
              <a:off x="4800600" y="5638800"/>
              <a:ext cx="2866291" cy="101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" name="Rectangle 3"/>
          <p:cNvSpPr/>
          <p:nvPr/>
        </p:nvSpPr>
        <p:spPr bwMode="auto">
          <a:xfrm>
            <a:off x="323425" y="1845789"/>
            <a:ext cx="1983792" cy="2612945"/>
          </a:xfrm>
          <a:prstGeom prst="rect">
            <a:avLst/>
          </a:prstGeom>
          <a:solidFill>
            <a:srgbClr val="FFFF66">
              <a:alpha val="60784"/>
            </a:srgbClr>
          </a:solidFill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92206" y="1848274"/>
            <a:ext cx="2824764" cy="2612945"/>
          </a:xfrm>
          <a:prstGeom prst="rect">
            <a:avLst/>
          </a:prstGeom>
          <a:solidFill>
            <a:schemeClr val="accent2">
              <a:lumMod val="20000"/>
              <a:lumOff val="80000"/>
              <a:alpha val="60392"/>
            </a:schemeClr>
          </a:solidFill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6" name="Rectangle 14335"/>
              <p:cNvSpPr/>
              <p:nvPr/>
            </p:nvSpPr>
            <p:spPr>
              <a:xfrm>
                <a:off x="317145" y="1843304"/>
                <a:ext cx="5280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336" name="Rectangle 143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45" y="1843304"/>
                <a:ext cx="528030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330041" y="1845490"/>
                <a:ext cx="5756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041" y="1845490"/>
                <a:ext cx="575670" cy="400110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37" name="Rectangle 14336"/>
              <p:cNvSpPr/>
              <p:nvPr/>
            </p:nvSpPr>
            <p:spPr>
              <a:xfrm>
                <a:off x="954639" y="2834380"/>
                <a:ext cx="621259" cy="426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337" name="Rectangle 143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39" y="2834380"/>
                <a:ext cx="621259" cy="426527"/>
              </a:xfrm>
              <a:prstGeom prst="rect">
                <a:avLst/>
              </a:prstGeom>
              <a:blipFill>
                <a:blip r:embed="rId6"/>
                <a:stretch>
                  <a:fillRect t="-4286" r="-8824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652446" y="2874419"/>
                <a:ext cx="621259" cy="426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446" y="2874419"/>
                <a:ext cx="621259" cy="426527"/>
              </a:xfrm>
              <a:prstGeom prst="rect">
                <a:avLst/>
              </a:prstGeom>
              <a:blipFill>
                <a:blip r:embed="rId7"/>
                <a:stretch>
                  <a:fillRect t="-4348" r="-9804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 bwMode="auto">
          <a:xfrm>
            <a:off x="5181600" y="2590800"/>
            <a:ext cx="6858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256825" y="1981200"/>
            <a:ext cx="159177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477000" y="1600200"/>
                <a:ext cx="1325940" cy="373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600200"/>
                <a:ext cx="1325940" cy="373307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 bwMode="auto">
          <a:xfrm>
            <a:off x="6256825" y="1981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7848600" y="1981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019800" y="2439926"/>
                <a:ext cx="5280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439926"/>
                <a:ext cx="528030" cy="400110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576040" y="2438400"/>
                <a:ext cx="5339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40" y="2438400"/>
                <a:ext cx="533992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87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Decision </a:t>
            </a: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Trees 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The </a:t>
            </a: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Regions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371600"/>
                <a:ext cx="8004106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b="0" kern="0" dirty="0"/>
                  <a:t>How do we construct the Regions,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en-US" sz="2000" b="0" kern="0" dirty="0"/>
                  <a:t>?</a:t>
                </a:r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marL="57150" indent="0">
                  <a:buNone/>
                  <a:defRPr/>
                </a:pPr>
                <a:endParaRPr lang="en-US" altLang="en-US" sz="20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371600"/>
                <a:ext cx="8004106" cy="4114800"/>
              </a:xfrm>
              <a:prstGeom prst="rect">
                <a:avLst/>
              </a:prstGeom>
              <a:blipFill>
                <a:blip r:embed="rId2"/>
                <a:stretch>
                  <a:fillRect l="-761" t="-14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" y="1826946"/>
            <a:ext cx="5606073" cy="2897454"/>
            <a:chOff x="610823" y="2590800"/>
            <a:chExt cx="7847378" cy="40558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823" y="2590800"/>
              <a:ext cx="7847378" cy="4055855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 bwMode="auto">
            <a:xfrm>
              <a:off x="3733800" y="2590800"/>
              <a:ext cx="0" cy="3657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4791808" y="2617176"/>
              <a:ext cx="0" cy="3657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 flipH="1">
              <a:off x="3733801" y="5170570"/>
              <a:ext cx="1058007" cy="249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 flipH="1">
              <a:off x="3733800" y="3861210"/>
              <a:ext cx="1058007" cy="249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 flipV="1">
              <a:off x="4800601" y="4110986"/>
              <a:ext cx="2866291" cy="101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 flipV="1">
              <a:off x="4800600" y="4794895"/>
              <a:ext cx="2866291" cy="101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H="1" flipV="1">
              <a:off x="4800600" y="3429000"/>
              <a:ext cx="2866291" cy="101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 flipV="1">
              <a:off x="4800600" y="5638800"/>
              <a:ext cx="2866291" cy="101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" name="Rectangle 3"/>
          <p:cNvSpPr/>
          <p:nvPr/>
        </p:nvSpPr>
        <p:spPr bwMode="auto">
          <a:xfrm>
            <a:off x="323425" y="1845789"/>
            <a:ext cx="1983792" cy="2612945"/>
          </a:xfrm>
          <a:prstGeom prst="rect">
            <a:avLst/>
          </a:prstGeom>
          <a:solidFill>
            <a:srgbClr val="FFFF66">
              <a:alpha val="60784"/>
            </a:srgbClr>
          </a:solidFill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92206" y="1848274"/>
            <a:ext cx="770839" cy="2612945"/>
          </a:xfrm>
          <a:prstGeom prst="rect">
            <a:avLst/>
          </a:prstGeom>
          <a:solidFill>
            <a:schemeClr val="accent2">
              <a:lumMod val="20000"/>
              <a:lumOff val="80000"/>
              <a:alpha val="60392"/>
            </a:schemeClr>
          </a:solidFill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6" name="Rectangle 14335"/>
              <p:cNvSpPr/>
              <p:nvPr/>
            </p:nvSpPr>
            <p:spPr>
              <a:xfrm>
                <a:off x="317145" y="1843304"/>
                <a:ext cx="5280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336" name="Rectangle 143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45" y="1843304"/>
                <a:ext cx="528030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330041" y="1845490"/>
                <a:ext cx="5756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041" y="1845490"/>
                <a:ext cx="575670" cy="400110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37" name="Rectangle 14336"/>
              <p:cNvSpPr/>
              <p:nvPr/>
            </p:nvSpPr>
            <p:spPr>
              <a:xfrm>
                <a:off x="954639" y="2834380"/>
                <a:ext cx="621259" cy="426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337" name="Rectangle 143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39" y="2834380"/>
                <a:ext cx="621259" cy="426527"/>
              </a:xfrm>
              <a:prstGeom prst="rect">
                <a:avLst/>
              </a:prstGeom>
              <a:blipFill>
                <a:blip r:embed="rId6"/>
                <a:stretch>
                  <a:fillRect t="-4286" r="-8824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 bwMode="auto">
          <a:xfrm>
            <a:off x="5181600" y="2590800"/>
            <a:ext cx="6858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256825" y="1981200"/>
            <a:ext cx="159177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477000" y="1600200"/>
                <a:ext cx="943463" cy="279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600200"/>
                <a:ext cx="943463" cy="2796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 bwMode="auto">
          <a:xfrm>
            <a:off x="6256825" y="1981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7848600" y="1981200"/>
            <a:ext cx="0" cy="66669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019800" y="2439926"/>
                <a:ext cx="5280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439926"/>
                <a:ext cx="528030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056629" y="3026663"/>
                <a:ext cx="5339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629" y="3026663"/>
                <a:ext cx="533992" cy="400110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 bwMode="auto">
          <a:xfrm>
            <a:off x="3066247" y="1843304"/>
            <a:ext cx="2050724" cy="2608873"/>
          </a:xfrm>
          <a:prstGeom prst="rect">
            <a:avLst/>
          </a:prstGeom>
          <a:solidFill>
            <a:schemeClr val="accent1">
              <a:lumMod val="40000"/>
              <a:lumOff val="60000"/>
              <a:alpha val="60392"/>
            </a:schemeClr>
          </a:solidFill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654054" y="2801620"/>
                <a:ext cx="707630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24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054" y="2801620"/>
                <a:ext cx="707630" cy="495136"/>
              </a:xfrm>
              <a:prstGeom prst="rect">
                <a:avLst/>
              </a:prstGeom>
              <a:blipFill>
                <a:blip r:embed="rId10"/>
                <a:stretch>
                  <a:fillRect t="-2469" r="-10345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045893" y="1803497"/>
                <a:ext cx="6522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893" y="1803497"/>
                <a:ext cx="652230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438400" y="2819400"/>
                <a:ext cx="707630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24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19400"/>
                <a:ext cx="707630" cy="493405"/>
              </a:xfrm>
              <a:prstGeom prst="rect">
                <a:avLst/>
              </a:prstGeom>
              <a:blipFill>
                <a:blip r:embed="rId12"/>
                <a:stretch>
                  <a:fillRect t="-2500" r="-948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 bwMode="auto">
          <a:xfrm>
            <a:off x="7323625" y="2639098"/>
            <a:ext cx="105837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7315200" y="264789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8382000" y="264789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905137" y="2311108"/>
                <a:ext cx="943463" cy="279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137" y="2311108"/>
                <a:ext cx="943463" cy="2796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152808" y="3028890"/>
                <a:ext cx="5339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808" y="3028890"/>
                <a:ext cx="533992" cy="400110"/>
              </a:xfrm>
              <a:prstGeom prst="rect">
                <a:avLst/>
              </a:prstGeom>
              <a:blipFill>
                <a:blip r:embed="rId1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85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Decision </a:t>
            </a: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Trees 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The </a:t>
            </a: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Regions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371600"/>
                <a:ext cx="8004106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b="0" kern="0" dirty="0"/>
                  <a:t>How do we construct the Regions,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en-US" sz="2000" b="0" kern="0" dirty="0"/>
                  <a:t>?</a:t>
                </a:r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marL="457200" lvl="1" indent="0">
                  <a:buNone/>
                  <a:defRPr/>
                </a:pPr>
                <a:endParaRPr lang="en-US" altLang="en-US" sz="1600" b="0" kern="0" dirty="0"/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 marL="57150" indent="0">
                  <a:buNone/>
                  <a:defRPr/>
                </a:pPr>
                <a:endParaRPr lang="en-US" altLang="en-US" sz="20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371600"/>
                <a:ext cx="8004106" cy="4114800"/>
              </a:xfrm>
              <a:prstGeom prst="rect">
                <a:avLst/>
              </a:prstGeom>
              <a:blipFill>
                <a:blip r:embed="rId2"/>
                <a:stretch>
                  <a:fillRect l="-761" t="-14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" y="1826946"/>
            <a:ext cx="5606073" cy="2897454"/>
            <a:chOff x="610823" y="2590800"/>
            <a:chExt cx="7847378" cy="40558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823" y="2590800"/>
              <a:ext cx="7847378" cy="4055855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 bwMode="auto">
            <a:xfrm>
              <a:off x="3733800" y="2590800"/>
              <a:ext cx="0" cy="3657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4791808" y="2617176"/>
              <a:ext cx="0" cy="3657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 flipH="1">
              <a:off x="3733801" y="5170570"/>
              <a:ext cx="1058007" cy="249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 flipH="1">
              <a:off x="3733800" y="3861210"/>
              <a:ext cx="1058007" cy="249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 flipV="1">
              <a:off x="4800601" y="4110986"/>
              <a:ext cx="2866291" cy="101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 flipV="1">
              <a:off x="4800600" y="4794895"/>
              <a:ext cx="2866291" cy="101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H="1" flipV="1">
              <a:off x="4800600" y="3429000"/>
              <a:ext cx="2866291" cy="101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 flipV="1">
              <a:off x="4800600" y="5638800"/>
              <a:ext cx="2866291" cy="101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" name="Rectangle 3"/>
          <p:cNvSpPr/>
          <p:nvPr/>
        </p:nvSpPr>
        <p:spPr bwMode="auto">
          <a:xfrm>
            <a:off x="323425" y="1845789"/>
            <a:ext cx="1983792" cy="2612945"/>
          </a:xfrm>
          <a:prstGeom prst="rect">
            <a:avLst/>
          </a:prstGeom>
          <a:solidFill>
            <a:srgbClr val="FFFF66">
              <a:alpha val="60784"/>
            </a:srgbClr>
          </a:solidFill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92206" y="1848274"/>
            <a:ext cx="770839" cy="2612945"/>
          </a:xfrm>
          <a:prstGeom prst="rect">
            <a:avLst/>
          </a:prstGeom>
          <a:solidFill>
            <a:schemeClr val="accent2">
              <a:lumMod val="20000"/>
              <a:lumOff val="80000"/>
              <a:alpha val="60392"/>
            </a:schemeClr>
          </a:solidFill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6" name="Rectangle 14335"/>
              <p:cNvSpPr/>
              <p:nvPr/>
            </p:nvSpPr>
            <p:spPr>
              <a:xfrm>
                <a:off x="317145" y="1843304"/>
                <a:ext cx="5280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336" name="Rectangle 143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45" y="1843304"/>
                <a:ext cx="528030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330041" y="1845490"/>
                <a:ext cx="5756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041" y="1845490"/>
                <a:ext cx="575670" cy="400110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37" name="Rectangle 14336"/>
              <p:cNvSpPr/>
              <p:nvPr/>
            </p:nvSpPr>
            <p:spPr>
              <a:xfrm>
                <a:off x="954639" y="2834380"/>
                <a:ext cx="621259" cy="426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337" name="Rectangle 143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39" y="2834380"/>
                <a:ext cx="621259" cy="426527"/>
              </a:xfrm>
              <a:prstGeom prst="rect">
                <a:avLst/>
              </a:prstGeom>
              <a:blipFill>
                <a:blip r:embed="rId6"/>
                <a:stretch>
                  <a:fillRect t="-4286" r="-8824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 bwMode="auto">
          <a:xfrm>
            <a:off x="5181600" y="2590800"/>
            <a:ext cx="6858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256825" y="1981200"/>
            <a:ext cx="159177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477000" y="1600200"/>
                <a:ext cx="943463" cy="279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600200"/>
                <a:ext cx="943463" cy="2796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 bwMode="auto">
          <a:xfrm>
            <a:off x="6256825" y="1981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7848600" y="1981200"/>
            <a:ext cx="0" cy="66669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019800" y="2439926"/>
                <a:ext cx="5280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439926"/>
                <a:ext cx="528030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056629" y="3026663"/>
                <a:ext cx="5339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629" y="3026663"/>
                <a:ext cx="533992" cy="400110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 bwMode="auto">
          <a:xfrm>
            <a:off x="3066247" y="1843304"/>
            <a:ext cx="2050724" cy="1064599"/>
          </a:xfrm>
          <a:prstGeom prst="rect">
            <a:avLst/>
          </a:prstGeom>
          <a:solidFill>
            <a:schemeClr val="accent1">
              <a:lumMod val="40000"/>
              <a:lumOff val="60000"/>
              <a:alpha val="60392"/>
            </a:schemeClr>
          </a:solidFill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045893" y="1803497"/>
                <a:ext cx="6522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893" y="1803497"/>
                <a:ext cx="652230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438400" y="2819400"/>
                <a:ext cx="707630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24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19400"/>
                <a:ext cx="707630" cy="493405"/>
              </a:xfrm>
              <a:prstGeom prst="rect">
                <a:avLst/>
              </a:prstGeom>
              <a:blipFill>
                <a:blip r:embed="rId11"/>
                <a:stretch>
                  <a:fillRect t="-2500" r="-948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 bwMode="auto">
          <a:xfrm>
            <a:off x="7323625" y="2639098"/>
            <a:ext cx="105837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7315200" y="264789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8382000" y="2647890"/>
            <a:ext cx="0" cy="753635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905137" y="2311108"/>
                <a:ext cx="943463" cy="279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137" y="2311108"/>
                <a:ext cx="943463" cy="2796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686208" y="3810000"/>
                <a:ext cx="5339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208" y="3810000"/>
                <a:ext cx="533992" cy="400110"/>
              </a:xfrm>
              <a:prstGeom prst="rect">
                <a:avLst/>
              </a:prstGeom>
              <a:blipFill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 bwMode="auto">
          <a:xfrm>
            <a:off x="3065584" y="2895600"/>
            <a:ext cx="2050724" cy="1563134"/>
          </a:xfrm>
          <a:prstGeom prst="rect">
            <a:avLst/>
          </a:prstGeom>
          <a:solidFill>
            <a:srgbClr val="FFC000">
              <a:alpha val="60392"/>
            </a:srgbClr>
          </a:solidFill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698175" y="2177161"/>
                <a:ext cx="707630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24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175" y="2177161"/>
                <a:ext cx="707630" cy="495136"/>
              </a:xfrm>
              <a:prstGeom prst="rect">
                <a:avLst/>
              </a:prstGeom>
              <a:blipFill>
                <a:blip r:embed="rId14"/>
                <a:stretch>
                  <a:fillRect t="-2469" r="-9483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048000" y="2941200"/>
                <a:ext cx="6522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941200"/>
                <a:ext cx="652230" cy="461665"/>
              </a:xfrm>
              <a:prstGeom prst="rect">
                <a:avLst/>
              </a:prstGeom>
              <a:blipFill>
                <a:blip r:embed="rId1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700282" y="3314864"/>
                <a:ext cx="707630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24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282" y="3314864"/>
                <a:ext cx="707630" cy="493405"/>
              </a:xfrm>
              <a:prstGeom prst="rect">
                <a:avLst/>
              </a:prstGeom>
              <a:blipFill>
                <a:blip r:embed="rId16"/>
                <a:stretch>
                  <a:fillRect t="-2469" r="-10345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7620000" y="3790890"/>
                <a:ext cx="5339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790890"/>
                <a:ext cx="533992" cy="400110"/>
              </a:xfrm>
              <a:prstGeom prst="rect">
                <a:avLst/>
              </a:prstGeom>
              <a:blipFill>
                <a:blip r:embed="rId1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 bwMode="auto">
          <a:xfrm>
            <a:off x="7886996" y="3403325"/>
            <a:ext cx="105837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7878571" y="3412117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/>
          <p:nvPr/>
        </p:nvCxnSpPr>
        <p:spPr bwMode="auto">
          <a:xfrm>
            <a:off x="8945371" y="3412117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513019" y="3075801"/>
                <a:ext cx="7927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𝟓𝟖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019" y="3075801"/>
                <a:ext cx="79278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12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Decision </a:t>
            </a: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Trees 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The </a:t>
            </a: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Regions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676400"/>
            <a:ext cx="278751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b="0" kern="0" dirty="0"/>
              <a:t>Example from James et al. (</a:t>
            </a:r>
            <a:r>
              <a:rPr lang="en-US" altLang="en-US" sz="2000" b="0" kern="0"/>
              <a:t>2017)</a:t>
            </a:r>
            <a:endParaRPr lang="en-US" altLang="en-US" sz="2000" b="0" kern="0" dirty="0"/>
          </a:p>
          <a:p>
            <a:pPr>
              <a:defRPr/>
            </a:pPr>
            <a:r>
              <a:rPr lang="en-US" altLang="en-US" sz="2000" b="0" kern="0" dirty="0"/>
              <a:t>Top-left 2D feature space partitioning that could not result from recursive binary splitting</a:t>
            </a:r>
          </a:p>
          <a:p>
            <a:pPr>
              <a:defRPr/>
            </a:pPr>
            <a:r>
              <a:rPr lang="en-US" altLang="en-US" sz="2000" b="0" kern="0" dirty="0"/>
              <a:t>Top-right feature space partitioning, decision tree and estimation surface for feature space. </a:t>
            </a:r>
          </a:p>
          <a:p>
            <a:pPr lvl="1">
              <a:defRPr/>
            </a:pPr>
            <a:endParaRPr lang="en-US" altLang="en-US" sz="1600" b="0" kern="0" dirty="0"/>
          </a:p>
          <a:p>
            <a:pPr marL="457200" lvl="1" indent="0">
              <a:buNone/>
              <a:defRPr/>
            </a:pPr>
            <a:endParaRPr lang="en-US" altLang="en-US" sz="1600" b="0" kern="0" dirty="0"/>
          </a:p>
          <a:p>
            <a:pPr lvl="1">
              <a:defRPr/>
            </a:pPr>
            <a:endParaRPr lang="en-US" altLang="en-US" sz="1600" b="0" kern="0" dirty="0"/>
          </a:p>
          <a:p>
            <a:pPr marL="57150" indent="0">
              <a:buNone/>
              <a:defRPr/>
            </a:pPr>
            <a:endParaRPr lang="en-US" altLang="en-US" sz="2000" b="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005" y="1219200"/>
            <a:ext cx="5524500" cy="5524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1800" y="914400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Not from recursive binary splitting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77000" y="9144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Segmented Feature Space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10000" y="3886200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Decision Tree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50095" y="3886200"/>
            <a:ext cx="2289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Prediction Surface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5334000" y="3200400"/>
            <a:ext cx="1216095" cy="53340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 flipV="1">
            <a:off x="7013506" y="3429000"/>
            <a:ext cx="225494" cy="45720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9726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Decision </a:t>
            </a: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Trees 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Termination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447800"/>
            <a:ext cx="800410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800" b="0" kern="0" dirty="0"/>
              <a:t>When do we stop recursive binary splitting? </a:t>
            </a:r>
          </a:p>
          <a:p>
            <a:pPr>
              <a:defRPr/>
            </a:pPr>
            <a:r>
              <a:rPr lang="en-US" altLang="en-US" sz="2000" b="0" kern="0" dirty="0"/>
              <a:t>We could continue until every training data value is in it’s </a:t>
            </a:r>
            <a:r>
              <a:rPr lang="en-US" altLang="en-US" sz="2000" b="0" kern="0"/>
              <a:t>own region!</a:t>
            </a:r>
            <a:endParaRPr lang="en-US" altLang="en-US" sz="2000" b="0" kern="0" dirty="0"/>
          </a:p>
          <a:p>
            <a:pPr lvl="1">
              <a:defRPr/>
            </a:pPr>
            <a:r>
              <a:rPr lang="en-US" altLang="en-US" sz="1600" b="0" kern="0" dirty="0"/>
              <a:t>This would </a:t>
            </a:r>
            <a:r>
              <a:rPr lang="en-US" altLang="en-US" sz="1600" b="0" kern="0"/>
              <a:t>be overfit</a:t>
            </a:r>
            <a:r>
              <a:rPr lang="en-US" altLang="en-US" sz="1600" b="0" kern="0" dirty="0"/>
              <a:t>!</a:t>
            </a:r>
          </a:p>
          <a:p>
            <a:pPr marL="400050" indent="-342900">
              <a:defRPr/>
            </a:pPr>
            <a:endParaRPr lang="en-US" altLang="en-US" sz="2000" b="0" kern="0" dirty="0"/>
          </a:p>
          <a:p>
            <a:pPr marL="400050" indent="-342900">
              <a:defRPr/>
            </a:pPr>
            <a:r>
              <a:rPr lang="en-US" altLang="en-US" sz="2000" b="0" kern="0" dirty="0"/>
              <a:t>The typical approach is to apply a minimum training data in </a:t>
            </a:r>
            <a:r>
              <a:rPr lang="en-US" altLang="en-US" sz="2000" b="0" kern="0"/>
              <a:t>each region </a:t>
            </a:r>
            <a:r>
              <a:rPr lang="en-US" altLang="en-US" sz="2000" b="0" kern="0" dirty="0"/>
              <a:t>criteria</a:t>
            </a:r>
          </a:p>
          <a:p>
            <a:pPr marL="800100" lvl="1" indent="-342900">
              <a:defRPr/>
            </a:pPr>
            <a:r>
              <a:rPr lang="en-US" altLang="en-US" sz="1600" b="0" kern="0" dirty="0"/>
              <a:t>The algorithm stops when all boxes have reached the minimum </a:t>
            </a:r>
          </a:p>
          <a:p>
            <a:pPr marL="57150" indent="0">
              <a:buNone/>
              <a:defRPr/>
            </a:pPr>
            <a:endParaRPr lang="en-US" altLang="en-US" sz="2000" b="0" kern="0" dirty="0"/>
          </a:p>
          <a:p>
            <a:pPr marL="400050" indent="-342900">
              <a:defRPr/>
            </a:pPr>
            <a:r>
              <a:rPr lang="en-US" altLang="en-US" sz="2000" b="0" kern="0" dirty="0"/>
              <a:t>We could continue until we cannot not significantly </a:t>
            </a:r>
            <a:r>
              <a:rPr lang="en-US" altLang="en-US" sz="2000" b="0" kern="0"/>
              <a:t>reduce RSS </a:t>
            </a:r>
            <a:endParaRPr lang="en-US" altLang="en-US" sz="2000" b="0" kern="0" dirty="0"/>
          </a:p>
          <a:p>
            <a:pPr marL="800100" lvl="1" indent="-342900">
              <a:defRPr/>
            </a:pPr>
            <a:r>
              <a:rPr lang="en-US" altLang="en-US" sz="1600" b="0" kern="0" dirty="0"/>
              <a:t>But the current split could lead to an even better split      short sighted</a:t>
            </a:r>
          </a:p>
          <a:p>
            <a:pPr marL="400050" indent="-342900">
              <a:defRPr/>
            </a:pPr>
            <a:endParaRPr lang="en-US" altLang="en-US" sz="2000" b="0" kern="0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6157544" y="4953000"/>
            <a:ext cx="228600" cy="113232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432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Decision </a:t>
            </a: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Trees 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Pruning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447800"/>
            <a:ext cx="800410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800" b="0" kern="0" dirty="0"/>
              <a:t>Why do we want a less complicated tree?</a:t>
            </a:r>
          </a:p>
          <a:p>
            <a:pPr lvl="1">
              <a:defRPr/>
            </a:pPr>
            <a:r>
              <a:rPr lang="en-US" altLang="en-US" b="0" kern="0" dirty="0"/>
              <a:t>Decision trees, if allowed to </a:t>
            </a:r>
            <a:r>
              <a:rPr lang="en-US" altLang="en-US" b="0" kern="0"/>
              <a:t>grow very complicated </a:t>
            </a:r>
            <a:r>
              <a:rPr lang="en-US" altLang="en-US" b="0" kern="0" dirty="0"/>
              <a:t>are generally </a:t>
            </a:r>
            <a:r>
              <a:rPr lang="en-US" altLang="en-US" b="0" kern="0" dirty="0" err="1"/>
              <a:t>overfit</a:t>
            </a:r>
            <a:r>
              <a:rPr lang="en-US" altLang="en-US" b="0" kern="0" dirty="0"/>
              <a:t>.  </a:t>
            </a:r>
          </a:p>
          <a:p>
            <a:pPr lvl="1">
              <a:defRPr/>
            </a:pPr>
            <a:r>
              <a:rPr lang="en-US" altLang="en-US" b="0" kern="0" dirty="0"/>
              <a:t>It is better to simplify the tree to a smaller tree with fewer splits</a:t>
            </a:r>
          </a:p>
          <a:p>
            <a:pPr lvl="2">
              <a:defRPr/>
            </a:pPr>
            <a:r>
              <a:rPr lang="en-US" altLang="en-US" b="0" kern="0" dirty="0"/>
              <a:t>lower model variance</a:t>
            </a:r>
          </a:p>
          <a:p>
            <a:pPr lvl="2">
              <a:defRPr/>
            </a:pPr>
            <a:r>
              <a:rPr lang="en-US" altLang="en-US" b="0" kern="0" dirty="0"/>
              <a:t>better interpretation</a:t>
            </a:r>
          </a:p>
          <a:p>
            <a:pPr lvl="2">
              <a:defRPr/>
            </a:pPr>
            <a:r>
              <a:rPr lang="en-US" altLang="en-US" b="0" kern="0" dirty="0"/>
              <a:t>with little added model bias</a:t>
            </a:r>
          </a:p>
          <a:p>
            <a:pPr lvl="2">
              <a:defRPr/>
            </a:pPr>
            <a:endParaRPr lang="en-US" altLang="en-US" b="0" kern="0" dirty="0"/>
          </a:p>
          <a:p>
            <a:pPr lvl="1">
              <a:defRPr/>
            </a:pPr>
            <a:r>
              <a:rPr lang="en-US" altLang="en-US" b="0" kern="0" dirty="0"/>
              <a:t>Limiting tree growth with a high decrease in </a:t>
            </a:r>
            <a:r>
              <a:rPr lang="en-US" altLang="en-US" b="0" kern="0"/>
              <a:t>RSS hurdle </a:t>
            </a:r>
            <a:r>
              <a:rPr lang="en-US" altLang="en-US" b="0" kern="0" dirty="0"/>
              <a:t>is short sighted</a:t>
            </a:r>
          </a:p>
          <a:p>
            <a:pPr lvl="1">
              <a:defRPr/>
            </a:pPr>
            <a:endParaRPr lang="en-US" altLang="en-US" b="0" kern="0" dirty="0"/>
          </a:p>
          <a:p>
            <a:pPr lvl="1">
              <a:defRPr/>
            </a:pPr>
            <a:r>
              <a:rPr lang="en-US" altLang="en-US" b="0" kern="0" dirty="0"/>
              <a:t>Best strategy is to build a large, complicated tree and then to prune the tree.</a:t>
            </a:r>
          </a:p>
          <a:p>
            <a:pPr lvl="2">
              <a:defRPr/>
            </a:pPr>
            <a:r>
              <a:rPr lang="en-US" altLang="en-US" b="0" kern="0" dirty="0"/>
              <a:t>We then select the sub tree to provides the lowest test error rate</a:t>
            </a:r>
          </a:p>
          <a:p>
            <a:pPr lvl="2">
              <a:defRPr/>
            </a:pPr>
            <a:r>
              <a:rPr lang="en-US" altLang="en-US" b="0" kern="0" dirty="0"/>
              <a:t>We cannot consider all possible sub trees (too vast of a solution space)</a:t>
            </a:r>
          </a:p>
          <a:p>
            <a:pPr lvl="1">
              <a:defRPr/>
            </a:pPr>
            <a:endParaRPr lang="en-US" altLang="en-US" b="0" kern="0" dirty="0"/>
          </a:p>
          <a:p>
            <a:pPr marL="400050" indent="-342900">
              <a:defRPr/>
            </a:pPr>
            <a:endParaRPr lang="en-US" altLang="en-US" sz="2000" b="0" kern="0" dirty="0"/>
          </a:p>
        </p:txBody>
      </p:sp>
    </p:spTree>
    <p:extLst>
      <p:ext uri="{BB962C8B-B14F-4D97-AF65-F5344CB8AC3E}">
        <p14:creationId xmlns:p14="http://schemas.microsoft.com/office/powerpoint/2010/main" val="169923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5181600" cy="411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>
                <a:ea typeface="+mn-ea"/>
                <a:cs typeface="+mn-cs"/>
              </a:rPr>
              <a:t>Decision Tree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4B67C2A1-93E9-4D75-BBFB-E6634DA58ECD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066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Decision Tree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1A1C56-36F3-40FF-AC61-10C85184A2E6}"/>
              </a:ext>
            </a:extLst>
          </p:cNvPr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333195530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Decision Trees – Steps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447800"/>
                <a:ext cx="8004106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800" b="0" kern="0" dirty="0"/>
                  <a:t>Building a Regression Tree</a:t>
                </a:r>
              </a:p>
              <a:p>
                <a:pPr marL="514350" indent="-514350">
                  <a:buFont typeface="+mj-lt"/>
                  <a:buAutoNum type="arabicPeriod"/>
                  <a:defRPr/>
                </a:pPr>
                <a:r>
                  <a:rPr lang="en-US" altLang="en-US" sz="2000" b="0" kern="0" dirty="0"/>
                  <a:t>Apply recursive binary splitting </a:t>
                </a:r>
                <a:r>
                  <a:rPr lang="en-US" altLang="en-US" sz="2000" b="0" kern="0"/>
                  <a:t>to train / grow </a:t>
                </a:r>
                <a:r>
                  <a:rPr lang="en-US" altLang="en-US" sz="2000" b="0" kern="0" dirty="0"/>
                  <a:t>a large tree with training data, stop when each terminal node has fewer than a minimum number of data or insufficient RSS decrease.</a:t>
                </a:r>
              </a:p>
              <a:p>
                <a:pPr marL="514350" indent="-514350">
                  <a:buFont typeface="+mj-lt"/>
                  <a:buAutoNum type="arabicPeriod"/>
                  <a:defRPr/>
                </a:pPr>
                <a:r>
                  <a:rPr lang="en-US" altLang="en-US" sz="2000" b="0" kern="0" dirty="0"/>
                  <a:t>Obtain the sequence of best subtrees as a function of complexity (number of terminal nodes) and RSS with training.</a:t>
                </a:r>
              </a:p>
              <a:p>
                <a:pPr marL="514350" indent="-514350">
                  <a:buFont typeface="+mj-lt"/>
                  <a:buAutoNum type="arabicPeriod"/>
                  <a:defRPr/>
                </a:pPr>
                <a:r>
                  <a:rPr lang="en-US" altLang="en-US" sz="2000" b="0" kern="0" dirty="0"/>
                  <a:t>Use k-fold cross validation to chose the best complexity</a:t>
                </a:r>
                <a14:m>
                  <m:oMath xmlns:m="http://schemas.openxmlformats.org/officeDocument/2006/math">
                    <m:r>
                      <a:rPr lang="en-US" altLang="en-US" sz="20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b="0" kern="0" dirty="0"/>
                  <a:t>value.  Divide the training observations into K folds.  For each fold, </a:t>
                </a:r>
                <a14:m>
                  <m:oMath xmlns:m="http://schemas.openxmlformats.org/officeDocument/2006/math"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sz="2000" b="0" kern="0" dirty="0"/>
                  <a:t>:</a:t>
                </a:r>
              </a:p>
              <a:p>
                <a:pPr marL="914400" lvl="1" indent="-514350">
                  <a:buFont typeface="+mj-lt"/>
                  <a:buAutoNum type="alphaLcParenR"/>
                  <a:defRPr/>
                </a:pPr>
                <a:r>
                  <a:rPr lang="en-US" altLang="en-US" sz="1600" b="0" kern="0" dirty="0"/>
                  <a:t>Repeats steps from 1-2 on all training excluding those in </a:t>
                </a:r>
                <a14:m>
                  <m:oMath xmlns:m="http://schemas.openxmlformats.org/officeDocument/2006/math">
                    <m:r>
                      <a:rPr lang="en-US" altLang="en-US" sz="1600" b="0" i="1" ker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b="0" kern="0" dirty="0"/>
                  <a:t> fold.</a:t>
                </a:r>
              </a:p>
              <a:p>
                <a:pPr marL="914400" lvl="1" indent="-514350">
                  <a:buFont typeface="+mj-lt"/>
                  <a:buAutoNum type="alphaLcParenR"/>
                  <a:defRPr/>
                </a:pPr>
                <a:r>
                  <a:rPr lang="en-US" altLang="en-US" sz="1600" b="0" kern="0" dirty="0"/>
                  <a:t>Evaluate the RSS on the left out data in the </a:t>
                </a:r>
                <a14:m>
                  <m:oMath xmlns:m="http://schemas.openxmlformats.org/officeDocument/2006/math">
                    <m:r>
                      <a:rPr lang="en-US" altLang="en-US" sz="1600" b="0" i="1" ker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b="0" kern="0" dirty="0"/>
                  <a:t> fold.</a:t>
                </a:r>
              </a:p>
              <a:p>
                <a:pPr marL="457200" indent="-457200">
                  <a:buFont typeface="+mj-lt"/>
                  <a:buAutoNum type="arabicPeriod"/>
                  <a:defRPr/>
                </a:pPr>
                <a:r>
                  <a:rPr lang="en-US" altLang="en-US" sz="2000" b="0" kern="0" dirty="0"/>
                  <a:t>Average the error for each </a:t>
                </a:r>
                <a14:m>
                  <m:oMath xmlns:m="http://schemas.openxmlformats.org/officeDocument/2006/math">
                    <m:r>
                      <a:rPr lang="en-US" altLang="en-US" sz="20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sz="2000" b="0" kern="0" dirty="0"/>
                  <a:t> (</a:t>
                </a:r>
                <a14:m>
                  <m:oMath xmlns:m="http://schemas.openxmlformats.org/officeDocument/2006/math">
                    <m:r>
                      <a:rPr lang="en-US" altLang="en-US" sz="2000" b="0" i="1" ker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sz="2000" b="0" kern="0" dirty="0"/>
                  <a:t> results over each fold) and select complexity (number of terminal nodes) that provides low enough RSS.</a:t>
                </a: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447800"/>
                <a:ext cx="8004106" cy="4114800"/>
              </a:xfrm>
              <a:prstGeom prst="rect">
                <a:avLst/>
              </a:prstGeom>
              <a:blipFill>
                <a:blip r:embed="rId2"/>
                <a:stretch>
                  <a:fillRect l="-1522" t="-2667" r="-1218" b="-1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416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K-fold Cross Validation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447800"/>
            <a:ext cx="800410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800" b="0" kern="0" dirty="0"/>
              <a:t>Cross Validation</a:t>
            </a:r>
          </a:p>
          <a:p>
            <a:pPr>
              <a:defRPr/>
            </a:pPr>
            <a:r>
              <a:rPr lang="en-US" altLang="en-US" sz="2000" b="0" kern="0" dirty="0"/>
              <a:t>Withhold subset of the data during model training </a:t>
            </a:r>
          </a:p>
          <a:p>
            <a:pPr>
              <a:defRPr/>
            </a:pPr>
            <a:r>
              <a:rPr lang="en-US" altLang="en-US" sz="2000" b="0" kern="0" dirty="0"/>
              <a:t>Then testing the trained model with withheld subset dataset</a:t>
            </a:r>
          </a:p>
          <a:p>
            <a:pPr>
              <a:defRPr/>
            </a:pPr>
            <a:r>
              <a:rPr lang="en-US" altLang="en-US" sz="2000" b="0" kern="0" dirty="0"/>
              <a:t>Must make sure cross validation is fair</a:t>
            </a:r>
          </a:p>
          <a:p>
            <a:pPr>
              <a:defRPr/>
            </a:pPr>
            <a:r>
              <a:rPr lang="en-US" altLang="en-US" sz="2000" b="0" kern="0" dirty="0"/>
              <a:t>Training data set (used for training), Testing data set (withheld for testing)</a:t>
            </a:r>
          </a:p>
          <a:p>
            <a:pPr>
              <a:defRPr/>
            </a:pPr>
            <a:endParaRPr lang="en-US" altLang="en-US" b="0" kern="0" dirty="0"/>
          </a:p>
          <a:p>
            <a:pPr marL="0" indent="0">
              <a:buNone/>
              <a:defRPr/>
            </a:pPr>
            <a:r>
              <a:rPr lang="en-US" altLang="en-US" sz="2800" b="0" kern="0" dirty="0"/>
              <a:t>K-fold Approach</a:t>
            </a:r>
          </a:p>
          <a:p>
            <a:pPr>
              <a:defRPr/>
            </a:pPr>
            <a:r>
              <a:rPr lang="en-US" altLang="en-US" sz="2000" b="0" kern="0" dirty="0"/>
              <a:t>Select K, for example</a:t>
            </a:r>
          </a:p>
          <a:p>
            <a:pPr>
              <a:defRPr/>
            </a:pPr>
            <a:r>
              <a:rPr lang="en-US" altLang="en-US" sz="2000" b="0" kern="0" dirty="0"/>
              <a:t>Break data set into </a:t>
            </a:r>
            <a:r>
              <a:rPr lang="en-US" altLang="en-US" sz="2000" b="0" kern="0"/>
              <a:t>K subsets </a:t>
            </a:r>
          </a:p>
          <a:p>
            <a:pPr>
              <a:defRPr/>
            </a:pPr>
            <a:r>
              <a:rPr lang="en-US" altLang="en-US" sz="2000" b="0" kern="0"/>
              <a:t>Loop over K subsets:</a:t>
            </a:r>
          </a:p>
          <a:p>
            <a:pPr lvl="1">
              <a:defRPr/>
            </a:pPr>
            <a:r>
              <a:rPr lang="en-US" altLang="en-US" sz="1800" b="0" kern="0"/>
              <a:t>use </a:t>
            </a:r>
            <a:r>
              <a:rPr lang="en-US" altLang="en-US" sz="1800" b="0" kern="0" dirty="0"/>
              <a:t>data outside the K part to predict inside the K subset</a:t>
            </a:r>
          </a:p>
          <a:p>
            <a:pPr>
              <a:defRPr/>
            </a:pPr>
            <a:r>
              <a:rPr lang="en-US" altLang="en-US" sz="2200" b="0" kern="0" dirty="0"/>
              <a:t>Average to summarize the result</a:t>
            </a:r>
          </a:p>
          <a:p>
            <a:pPr>
              <a:defRPr/>
            </a:pPr>
            <a:endParaRPr lang="en-US" altLang="en-US" sz="2000" b="0" kern="0" dirty="0"/>
          </a:p>
        </p:txBody>
      </p:sp>
    </p:spTree>
    <p:extLst>
      <p:ext uri="{BB962C8B-B14F-4D97-AF65-F5344CB8AC3E}">
        <p14:creationId xmlns:p14="http://schemas.microsoft.com/office/powerpoint/2010/main" val="372417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Decision Trees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Example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371600"/>
            <a:ext cx="800410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b="0" kern="0" dirty="0"/>
              <a:t>Let’s use our Unconventional Multivariate Data</a:t>
            </a:r>
          </a:p>
          <a:p>
            <a:pPr>
              <a:defRPr/>
            </a:pPr>
            <a:r>
              <a:rPr lang="en-US" altLang="en-US" sz="1800" b="0" kern="0" dirty="0"/>
              <a:t>We added in a production variable for prediction</a:t>
            </a:r>
          </a:p>
          <a:p>
            <a:pPr>
              <a:defRPr/>
            </a:pPr>
            <a:r>
              <a:rPr lang="en-US" altLang="en-US" sz="1800" b="0" kern="0" dirty="0"/>
              <a:t>Both porosity </a:t>
            </a:r>
            <a:r>
              <a:rPr lang="en-US" altLang="en-US" sz="1800" b="0" kern="0"/>
              <a:t>and brittleness </a:t>
            </a:r>
            <a:r>
              <a:rPr lang="en-US" altLang="en-US" sz="1800" b="0" kern="0" dirty="0"/>
              <a:t>have interesting relationships with production</a:t>
            </a:r>
          </a:p>
          <a:p>
            <a:pPr>
              <a:defRPr/>
            </a:pPr>
            <a:endParaRPr lang="en-US" altLang="en-US" sz="1800" b="0" kern="0" dirty="0"/>
          </a:p>
          <a:p>
            <a:pPr>
              <a:defRPr/>
            </a:pPr>
            <a:endParaRPr lang="en-US" altLang="en-US" sz="1800" b="0" kern="0" dirty="0"/>
          </a:p>
          <a:p>
            <a:pPr>
              <a:defRPr/>
            </a:pPr>
            <a:endParaRPr lang="en-US" altLang="en-US" sz="1800" b="0" kern="0" dirty="0"/>
          </a:p>
          <a:p>
            <a:pPr>
              <a:defRPr/>
            </a:pPr>
            <a:endParaRPr lang="en-US" altLang="en-US" sz="1800" b="0" kern="0" dirty="0"/>
          </a:p>
          <a:p>
            <a:pPr>
              <a:defRPr/>
            </a:pPr>
            <a:endParaRPr lang="en-US" altLang="en-US" sz="1800" b="0" kern="0" dirty="0"/>
          </a:p>
          <a:p>
            <a:pPr>
              <a:defRPr/>
            </a:pPr>
            <a:endParaRPr lang="en-US" altLang="en-US" sz="1800" b="0" kern="0" dirty="0"/>
          </a:p>
          <a:p>
            <a:pPr>
              <a:defRPr/>
            </a:pPr>
            <a:endParaRPr lang="en-US" altLang="en-US" sz="1800" b="0" kern="0" dirty="0"/>
          </a:p>
          <a:p>
            <a:pPr>
              <a:defRPr/>
            </a:pPr>
            <a:endParaRPr lang="en-US" altLang="en-US" sz="1800" b="0" kern="0" dirty="0"/>
          </a:p>
          <a:p>
            <a:pPr>
              <a:defRPr/>
            </a:pPr>
            <a:endParaRPr lang="en-US" altLang="en-US" sz="1800" b="0" kern="0" dirty="0"/>
          </a:p>
          <a:p>
            <a:pPr>
              <a:defRPr/>
            </a:pPr>
            <a:endParaRPr lang="en-US" altLang="en-US" sz="1800" b="0" kern="0" dirty="0"/>
          </a:p>
          <a:p>
            <a:pPr>
              <a:defRPr/>
            </a:pPr>
            <a:endParaRPr lang="en-US" altLang="en-US" sz="1800" b="0" kern="0" dirty="0"/>
          </a:p>
          <a:p>
            <a:pPr>
              <a:defRPr/>
            </a:pPr>
            <a:r>
              <a:rPr lang="en-US" altLang="en-US" sz="1800" b="0" kern="0" dirty="0"/>
              <a:t>To get a more complete story, check out the labeled scatter plot.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98" y="2565252"/>
            <a:ext cx="8035802" cy="398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371600"/>
            <a:ext cx="800410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b="0" kern="0" dirty="0"/>
              <a:t>Let’s use our Unconventional Multivariate Data</a:t>
            </a:r>
          </a:p>
          <a:p>
            <a:pPr>
              <a:defRPr/>
            </a:pPr>
            <a:r>
              <a:rPr lang="en-US" altLang="en-US" sz="1800" b="0" kern="0" dirty="0"/>
              <a:t>There is a complicated relationships between porosity, brittleness and production.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96" y="2426235"/>
            <a:ext cx="8289204" cy="41269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2871" y="6412468"/>
            <a:ext cx="2627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Available data set (n=500)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24750" y="6400800"/>
            <a:ext cx="2475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Training data set </a:t>
            </a:r>
            <a:r>
              <a:rPr lang="en-US" sz="1600" b="0"/>
              <a:t>(n=100</a:t>
            </a:r>
            <a:r>
              <a:rPr lang="en-US" sz="1600" b="0" dirty="0"/>
              <a:t>)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Decision Trees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Example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6767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447800"/>
                <a:ext cx="838510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800" b="0" kern="0" dirty="0"/>
                  <a:t>Build the initial reasonably complicated tree</a:t>
                </a:r>
              </a:p>
              <a:p>
                <a:pPr>
                  <a:defRPr/>
                </a:pPr>
                <a:r>
                  <a:rPr lang="en-US" altLang="en-US" sz="2000" b="0" kern="0"/>
                  <a:t>By using </a:t>
                </a:r>
                <a:r>
                  <a:rPr lang="en-US" altLang="en-US" sz="2000" b="0" kern="0" dirty="0"/>
                  <a:t>the default </a:t>
                </a:r>
                <a:r>
                  <a:rPr lang="en-US" altLang="en-US" sz="2000" b="0" kern="0"/>
                  <a:t>tree controls </a:t>
                </a:r>
                <a:r>
                  <a:rPr lang="en-US" altLang="en-US" sz="2000" b="0" kern="0" dirty="0"/>
                  <a:t>we get an 10 terminal node tree.</a:t>
                </a:r>
              </a:p>
              <a:p>
                <a:pPr>
                  <a:defRPr/>
                </a:pPr>
                <a:r>
                  <a:rPr lang="en-US" altLang="en-US" sz="2000" b="0" kern="0" dirty="0"/>
                  <a:t>We can use the summary command to:</a:t>
                </a:r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 marL="0" indent="0">
                  <a:buNone/>
                  <a:defRPr/>
                </a:pPr>
                <a:endParaRPr lang="en-US" altLang="en-US" sz="1050" b="0" kern="0" dirty="0"/>
              </a:p>
              <a:p>
                <a:pPr lvl="1">
                  <a:defRPr/>
                </a:pPr>
                <a:r>
                  <a:rPr lang="en-US" altLang="en-US" sz="1800" b="0" kern="0" dirty="0"/>
                  <a:t>check the complexity of the resulting tree (number of terminal nodes)</a:t>
                </a:r>
              </a:p>
              <a:p>
                <a:pPr lvl="1">
                  <a:defRPr/>
                </a:pPr>
                <a:r>
                  <a:rPr lang="en-US" altLang="en-US" sz="1800" b="0" kern="0" dirty="0"/>
                  <a:t>check the summary statistics of the residuals and ensure that the model is not biased (mean = 0.0)</a:t>
                </a:r>
              </a:p>
              <a:p>
                <a:pPr lvl="1">
                  <a:defRPr/>
                </a:pPr>
                <a:r>
                  <a:rPr lang="en-US" altLang="en-US" sz="1800" b="0" kern="0" dirty="0"/>
                  <a:t>residual mean deviance is the total residual deviance divided by (the number of observations – number of terminal nodes)</a:t>
                </a:r>
              </a:p>
              <a:p>
                <a:pPr lvl="1">
                  <a:defRPr/>
                </a:pPr>
                <a:r>
                  <a:rPr lang="en-US" altLang="en-US" sz="1800" b="0" kern="0" dirty="0"/>
                  <a:t>for a regression trees the total residual deviance is </a:t>
                </a:r>
                <a:r>
                  <a:rPr lang="en-US" altLang="en-US" sz="1800" b="0" kern="0"/>
                  <a:t>the RSS, reminder:</a:t>
                </a:r>
              </a:p>
              <a:p>
                <a:pPr lvl="1">
                  <a:defRPr/>
                </a:pPr>
                <a:endParaRPr lang="en-US" altLang="en-US" sz="900" b="0" kern="0" dirty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0" kern="0" smtClean="0"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m:rPr>
                          <m:sty m:val="p"/>
                        </m:rPr>
                        <a:rPr lang="en-US" altLang="en-US" sz="1800" b="0" i="0" kern="0" smtClean="0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altLang="en-US" sz="1800" b="0" i="0" kern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en-US" sz="18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en-US" sz="1800" b="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en-US" sz="1800" b="0" i="1" ker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en-US" sz="1800" b="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800" b="0" i="1" ker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b="0" i="1" ker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en-US" sz="1800" b="0" kern="0" dirty="0"/>
              </a:p>
              <a:p>
                <a:pPr>
                  <a:defRPr/>
                </a:pPr>
                <a:endParaRPr lang="en-US" altLang="en-US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447800"/>
                <a:ext cx="8385105" cy="4114800"/>
              </a:xfrm>
              <a:prstGeom prst="rect">
                <a:avLst/>
              </a:prstGeom>
              <a:blipFill>
                <a:blip r:embed="rId2"/>
                <a:stretch>
                  <a:fillRect l="-1453" t="-2667" r="-1017" b="-263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667000"/>
            <a:ext cx="6087836" cy="1114114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Decision Trees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Example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1329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3851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800" b="0" kern="0" dirty="0"/>
              <a:t>Build the </a:t>
            </a:r>
            <a:r>
              <a:rPr lang="en-US" altLang="en-US" sz="2800" b="0" kern="0"/>
              <a:t>initial reasonably </a:t>
            </a:r>
            <a:r>
              <a:rPr lang="en-US" altLang="en-US" sz="2800" b="0" kern="0" dirty="0"/>
              <a:t>complicated tree</a:t>
            </a:r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809" y="2209800"/>
            <a:ext cx="3468466" cy="4329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1981200"/>
            <a:ext cx="464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the tree: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first choice is porosity &lt; or </a:t>
            </a:r>
            <a:r>
              <a:rPr lang="en-US" b="0"/>
              <a:t>&gt; 14.9%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we get to the 3</a:t>
            </a:r>
            <a:r>
              <a:rPr lang="en-US" b="0" baseline="30000" dirty="0"/>
              <a:t>rd</a:t>
            </a:r>
            <a:r>
              <a:rPr lang="en-US" b="0" dirty="0"/>
              <a:t> decision </a:t>
            </a:r>
            <a:r>
              <a:rPr lang="en-US" b="0"/>
              <a:t>before brittleness is </a:t>
            </a:r>
            <a:r>
              <a:rPr lang="en-US" b="0" dirty="0"/>
              <a:t>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length of the branches is proportional to decrease in impurity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/>
              <a:t>decress in RSS of the model for regression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/>
              <a:t>a measure of node heterogeneity for classification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Decision Trees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Example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6747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209800"/>
            <a:ext cx="4089877" cy="4343400"/>
          </a:xfrm>
          <a:prstGeom prst="rect">
            <a:avLst/>
          </a:prstGeom>
        </p:spPr>
      </p:pic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524000"/>
            <a:ext cx="83851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800" b="0" kern="0" dirty="0"/>
              <a:t>Build the initial reasonably complicated tree</a:t>
            </a:r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/>
              <a:t>We can plot the original data and the binary recursive boundaries outlining the various regions and the mean values in each region used as the estimate.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Decision Trees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Example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9777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3851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800" b="0" kern="0" dirty="0"/>
              <a:t>Build the initial reasonably complicated tree</a:t>
            </a:r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50452"/>
            <a:ext cx="388620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Then we perform k </a:t>
            </a:r>
            <a:r>
              <a:rPr lang="en-US" sz="2000" b="0"/>
              <a:t>fold cross validation.</a:t>
            </a:r>
          </a:p>
          <a:p>
            <a:endParaRPr lang="en-US" sz="12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Decrease tree complexity from 12 nodes (current model) to 1 node (uniform </a:t>
            </a:r>
            <a:r>
              <a:rPr lang="en-US" b="0"/>
              <a:t>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Calculate the RSS by averaging over k folds of the </a:t>
            </a:r>
            <a:r>
              <a:rPr lang="en-US" b="0"/>
              <a:t>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We can observed that each additional node improves </a:t>
            </a:r>
            <a:r>
              <a:rPr lang="en-US" b="0"/>
              <a:t>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/>
              <a:t>Prune complexity based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/>
              <a:t>Diminishing returns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/>
              <a:t>Acceptable level of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grpSp>
        <p:nvGrpSpPr>
          <p:cNvPr id="19" name="Group 18"/>
          <p:cNvGrpSpPr/>
          <p:nvPr/>
        </p:nvGrpSpPr>
        <p:grpSpPr>
          <a:xfrm>
            <a:off x="5135961" y="1981200"/>
            <a:ext cx="3679618" cy="4542510"/>
            <a:chOff x="4703885" y="1447800"/>
            <a:chExt cx="4111694" cy="50759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3885" y="1447800"/>
              <a:ext cx="4111694" cy="5075910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 bwMode="auto">
            <a:xfrm flipV="1">
              <a:off x="6858000" y="1550505"/>
              <a:ext cx="0" cy="4419600"/>
            </a:xfrm>
            <a:prstGeom prst="line">
              <a:avLst/>
            </a:prstGeom>
            <a:noFill/>
            <a:ln w="28575">
              <a:solidFill>
                <a:srgbClr val="FF6600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6858000" y="5410200"/>
              <a:ext cx="1600200" cy="381000"/>
            </a:xfrm>
            <a:prstGeom prst="line">
              <a:avLst/>
            </a:prstGeom>
            <a:noFill/>
            <a:ln>
              <a:solidFill>
                <a:srgbClr val="FF6600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5638800" y="4267200"/>
              <a:ext cx="1219200" cy="1143000"/>
            </a:xfrm>
            <a:prstGeom prst="line">
              <a:avLst/>
            </a:prstGeom>
            <a:noFill/>
            <a:ln>
              <a:solidFill>
                <a:srgbClr val="FF6600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7954617" y="1550505"/>
              <a:ext cx="0" cy="44196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>
              <a:off x="5257800" y="5724939"/>
              <a:ext cx="342900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Dot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" name="TextBox 16"/>
            <p:cNvSpPr txBox="1"/>
            <p:nvPr/>
          </p:nvSpPr>
          <p:spPr>
            <a:xfrm>
              <a:off x="5359616" y="5467818"/>
              <a:ext cx="1476336" cy="292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</a:rPr>
                <a:t>Acceptable Error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2555078">
              <a:off x="5737998" y="4415541"/>
              <a:ext cx="1238103" cy="481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FF6600"/>
                  </a:solidFill>
                </a:rPr>
                <a:t>Rate of</a:t>
              </a:r>
            </a:p>
            <a:p>
              <a:pPr algn="ctr"/>
              <a:r>
                <a:rPr lang="en-US" sz="1100">
                  <a:solidFill>
                    <a:srgbClr val="FF6600"/>
                  </a:solidFill>
                </a:rPr>
                <a:t> Improvement</a:t>
              </a:r>
            </a:p>
          </p:txBody>
        </p:sp>
      </p:grpSp>
      <p:sp>
        <p:nvSpPr>
          <p:cNvPr id="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Decision Trees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Example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7481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3851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800" b="0" kern="0" dirty="0"/>
              <a:t>Original and pruned tree:</a:t>
            </a:r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62" y="1981200"/>
            <a:ext cx="6890738" cy="472440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Decision Trees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Example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988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3851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800" b="0" kern="0" dirty="0"/>
              <a:t>Cross validation with the testing data set</a:t>
            </a:r>
          </a:p>
          <a:p>
            <a:pPr marL="0" indent="0">
              <a:buNone/>
              <a:defRPr/>
            </a:pPr>
            <a:endParaRPr lang="en-US" altLang="en-US" sz="2800" b="0" kern="0" dirty="0"/>
          </a:p>
          <a:p>
            <a:pPr marL="0" indent="0">
              <a:buNone/>
              <a:defRPr/>
            </a:pPr>
            <a:endParaRPr lang="en-US" altLang="en-US" sz="2800" b="0" kern="0" dirty="0"/>
          </a:p>
          <a:p>
            <a:pPr marL="0" indent="0">
              <a:buNone/>
              <a:defRPr/>
            </a:pPr>
            <a:endParaRPr lang="en-US" altLang="en-US" sz="2800" b="0" kern="0" dirty="0"/>
          </a:p>
          <a:p>
            <a:pPr marL="0" indent="0">
              <a:buNone/>
              <a:defRPr/>
            </a:pPr>
            <a:endParaRPr lang="en-US" altLang="en-US" sz="2800" b="0" kern="0" dirty="0"/>
          </a:p>
          <a:p>
            <a:pPr marL="0" indent="0">
              <a:buNone/>
              <a:defRPr/>
            </a:pPr>
            <a:endParaRPr lang="en-US" altLang="en-US" sz="2800" b="0" kern="0" dirty="0"/>
          </a:p>
          <a:p>
            <a:pPr marL="0" indent="0">
              <a:buNone/>
              <a:defRPr/>
            </a:pPr>
            <a:endParaRPr lang="en-US" altLang="en-US" sz="2800" b="0" kern="0" dirty="0"/>
          </a:p>
          <a:p>
            <a:pPr marL="0" indent="0">
              <a:buNone/>
              <a:defRPr/>
            </a:pPr>
            <a:endParaRPr lang="en-US" altLang="en-US" sz="2800" b="0" kern="0" dirty="0"/>
          </a:p>
          <a:p>
            <a:pPr marL="0" indent="0">
              <a:buNone/>
              <a:defRPr/>
            </a:pPr>
            <a:endParaRPr lang="en-US" altLang="en-US" sz="2800" b="0" kern="0" dirty="0"/>
          </a:p>
          <a:p>
            <a:pPr>
              <a:defRPr/>
            </a:pPr>
            <a:r>
              <a:rPr lang="en-US" altLang="en-US" sz="2000" b="0" kern="0" dirty="0"/>
              <a:t>Note: the binning due to estimation with the mean of only 6 regions</a:t>
            </a:r>
          </a:p>
          <a:p>
            <a:pPr>
              <a:defRPr/>
            </a:pPr>
            <a:r>
              <a:rPr lang="en-US" altLang="en-US" sz="2000" b="0" kern="0" dirty="0"/>
              <a:t>We can calculate MSE to assess model accuracy </a:t>
            </a:r>
          </a:p>
          <a:p>
            <a:pPr>
              <a:defRPr/>
            </a:pPr>
            <a:endParaRPr lang="en-US" altLang="en-US" sz="28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33600"/>
            <a:ext cx="5866510" cy="3781425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Decision Trees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Example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0298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0"/>
            <a:ext cx="5867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Training and Testing</a:t>
            </a:r>
            <a:endParaRPr lang="en-US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7200" y="1472334"/>
                <a:ext cx="7772400" cy="3175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b="0" kern="0"/>
                  <a:t>Training Phase</a:t>
                </a:r>
              </a:p>
              <a:p>
                <a:pPr>
                  <a:defRPr/>
                </a:pPr>
                <a:r>
                  <a:rPr lang="en-US" altLang="en-US" sz="1800" b="0" kern="0"/>
                  <a:t>The training subset of the data is applied to select the model parameters (fit the model) usually optimized to minimize the mean square error. </a:t>
                </a:r>
              </a:p>
              <a:p>
                <a:pPr>
                  <a:defRPr/>
                </a:pPr>
                <a:endParaRPr lang="en-US" altLang="en-US" sz="1050" b="0" ker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en-US" sz="20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20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en-US" sz="2000" b="0" i="1" ker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  <m:r>
                                        <a:rPr lang="en-US" altLang="en-US" sz="2000" b="0" i="1" ker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altLang="en-US" sz="2000" b="0" i="1" kern="0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altLang="en-US" sz="2000" b="0" i="1" ker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2000" b="0" i="1" ker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en-US" sz="2000" b="0" i="1" kern="0" smtClean="0">
                          <a:latin typeface="Cambria Math" panose="02040503050406030204" pitchFamily="18" charset="0"/>
                        </a:rPr>
                        <m:t>,                                     </m:t>
                      </m:r>
                    </m:oMath>
                  </m:oMathPara>
                </a14:m>
                <a:endParaRPr lang="en-US" altLang="en-US" sz="1600" b="0" kern="0"/>
              </a:p>
              <a:p>
                <a:pPr marL="57150" indent="0">
                  <a:buNone/>
                  <a:defRPr/>
                </a:pPr>
                <a:r>
                  <a:rPr lang="en-US" altLang="en-US" b="0" kern="0"/>
                  <a:t>Testing Phase</a:t>
                </a:r>
              </a:p>
              <a:p>
                <a:pPr marL="400050" indent="-342900">
                  <a:defRPr/>
                </a:pPr>
                <a:r>
                  <a:rPr lang="en-US" altLang="en-US" sz="1800" b="0" kern="0"/>
                  <a:t>Apply the model to the testing data (data withheld from training)</a:t>
                </a:r>
              </a:p>
              <a:p>
                <a:pPr marL="400050" indent="-342900">
                  <a:defRPr/>
                </a:pPr>
                <a:r>
                  <a:rPr lang="en-US" altLang="en-US" sz="1800" b="0" kern="0"/>
                  <a:t>Optimize the model hyperparameters (e.g. complexity) to minimize mean square error with the testing data</a:t>
                </a:r>
              </a:p>
              <a:p>
                <a:pPr marL="457200" lvl="1" indent="0">
                  <a:buNone/>
                  <a:defRPr/>
                </a:pPr>
                <a:endParaRPr lang="en-US" altLang="en-US" sz="1200" b="0" kern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ker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en-US" b="0" i="1" ker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b="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en-US" b="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en-US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b="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b="0" i="1" ker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en-US" b="0" i="1" ker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en-US" b="0" i="1" ker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en-US" b="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en-US" b="0" i="1" ker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  <m:r>
                                        <a:rPr lang="en-US" altLang="en-US" b="0" i="1" ker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en-US" b="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en-US" b="0" i="1" ker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en-US" b="0" i="1" ker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en-US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en-US" altLang="en-US" b="0" i="1" kern="0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en-US" b="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en-US" b="0" i="1" ker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en-US" b="0" i="1" ker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altLang="en-US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en-US" altLang="en-US" b="0" i="1" ker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en-US" b="0" i="1" ker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600" b="0" i="1" ker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en-US" sz="16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sz="16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</m:oMath>
                  </m:oMathPara>
                </a14:m>
                <a:endParaRPr lang="en-US" altLang="en-US" sz="1600" b="0" kern="0"/>
              </a:p>
              <a:p>
                <a:pPr marL="457200" lvl="1" indent="0">
                  <a:buNone/>
                  <a:defRPr/>
                </a:pPr>
                <a:r>
                  <a:rPr lang="en-US" altLang="en-US" sz="1600" b="0" kern="0"/>
                  <a:t>Do not use all data to train or you will likely overfit to the data and not predict well with new data.  Various methods, </a:t>
                </a:r>
                <a:r>
                  <a:rPr lang="en-US" altLang="en-US" sz="1600" kern="0"/>
                  <a:t>k-fold cross validation </a:t>
                </a:r>
                <a:r>
                  <a:rPr lang="en-US" altLang="en-US" sz="1600" b="0" kern="0"/>
                  <a:t>is common.</a:t>
                </a: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472334"/>
                <a:ext cx="7772400" cy="3175866"/>
              </a:xfrm>
              <a:prstGeom prst="rect">
                <a:avLst/>
              </a:prstGeom>
              <a:blipFill>
                <a:blip r:embed="rId3"/>
                <a:stretch>
                  <a:fillRect l="-1255" t="-2687" b="-600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06410" y="3048000"/>
                <a:ext cx="19205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0" i="1" ker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en-US" sz="16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en-US" sz="16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410" y="3048000"/>
                <a:ext cx="1920526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465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Decision Trees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Demonstration in Python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C42AA3-D9B4-4159-A01D-1B0710236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867" y="1278253"/>
            <a:ext cx="5554653" cy="5567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DB53ED-E20F-4AA1-BA70-26EFA0A7F289}"/>
              </a:ext>
            </a:extLst>
          </p:cNvPr>
          <p:cNvSpPr txBox="1"/>
          <p:nvPr/>
        </p:nvSpPr>
        <p:spPr>
          <a:xfrm>
            <a:off x="914400" y="6172200"/>
            <a:ext cx="2471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/>
              <a:t>The workflow is Daytum_DecisionTree.ipynb</a:t>
            </a:r>
          </a:p>
        </p:txBody>
      </p:sp>
    </p:spTree>
    <p:extLst>
      <p:ext uri="{BB962C8B-B14F-4D97-AF65-F5344CB8AC3E}">
        <p14:creationId xmlns:p14="http://schemas.microsoft.com/office/powerpoint/2010/main" val="112159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Decision </a:t>
            </a: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Trees 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Comments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3851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800" b="0" kern="0" dirty="0"/>
              <a:t>General Comments on Decision Trees</a:t>
            </a:r>
          </a:p>
          <a:p>
            <a:pPr lvl="1">
              <a:defRPr/>
            </a:pPr>
            <a:r>
              <a:rPr lang="en-US" altLang="en-US" sz="2400" b="0" kern="0" dirty="0"/>
              <a:t>Easy to explain</a:t>
            </a:r>
          </a:p>
          <a:p>
            <a:pPr lvl="1">
              <a:defRPr/>
            </a:pPr>
            <a:r>
              <a:rPr lang="en-US" altLang="en-US" sz="2400" b="0" kern="0" dirty="0"/>
              <a:t>Analog to human decision making</a:t>
            </a:r>
          </a:p>
          <a:p>
            <a:pPr lvl="1">
              <a:defRPr/>
            </a:pPr>
            <a:r>
              <a:rPr lang="en-US" altLang="en-US" sz="2400" b="0" kern="0" dirty="0"/>
              <a:t>Graphically displayed</a:t>
            </a:r>
          </a:p>
          <a:p>
            <a:pPr lvl="1">
              <a:defRPr/>
            </a:pPr>
            <a:r>
              <a:rPr lang="en-US" altLang="en-US" sz="2400" b="0" kern="0" dirty="0"/>
              <a:t>Continuous or categorical variables</a:t>
            </a:r>
          </a:p>
          <a:p>
            <a:pPr lvl="1">
              <a:defRPr/>
            </a:pPr>
            <a:endParaRPr lang="en-US" altLang="en-US" sz="2400" b="0" kern="0" dirty="0"/>
          </a:p>
          <a:p>
            <a:pPr lvl="1">
              <a:defRPr/>
            </a:pPr>
            <a:r>
              <a:rPr lang="en-US" altLang="en-US" sz="2400" b="0" kern="0" dirty="0"/>
              <a:t>Lower predictive accuracy than other machine learning methods</a:t>
            </a:r>
          </a:p>
          <a:p>
            <a:pPr lvl="1">
              <a:defRPr/>
            </a:pPr>
            <a:r>
              <a:rPr lang="en-US" altLang="en-US" sz="2400" b="0" kern="0"/>
              <a:t>Model bias </a:t>
            </a:r>
            <a:r>
              <a:rPr lang="en-US" altLang="en-US" sz="2400" b="0" kern="0" dirty="0"/>
              <a:t>may be high</a:t>
            </a:r>
          </a:p>
          <a:p>
            <a:pPr marL="914400" lvl="2" indent="0">
              <a:buNone/>
              <a:defRPr/>
            </a:pPr>
            <a:endParaRPr lang="en-US" altLang="en-US" sz="2200" b="0" kern="0" dirty="0"/>
          </a:p>
        </p:txBody>
      </p:sp>
    </p:spTree>
    <p:extLst>
      <p:ext uri="{BB962C8B-B14F-4D97-AF65-F5344CB8AC3E}">
        <p14:creationId xmlns:p14="http://schemas.microsoft.com/office/powerpoint/2010/main" val="526841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5181600" cy="411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>
                <a:ea typeface="+mn-ea"/>
                <a:cs typeface="+mn-cs"/>
              </a:rPr>
              <a:t>Ensemble </a:t>
            </a:r>
            <a:r>
              <a:rPr lang="en-US" dirty="0">
                <a:ea typeface="+mn-ea"/>
                <a:cs typeface="+mn-cs"/>
              </a:rPr>
              <a:t>Methods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4B67C2A1-93E9-4D75-BBFB-E6634DA58ECD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066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Decision Tree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1A1C56-36F3-40FF-AC61-10C85184A2E6}"/>
              </a:ext>
            </a:extLst>
          </p:cNvPr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287314029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61722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Bagging, Random Forest and Boosting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447800"/>
                <a:ext cx="838510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800" b="0" kern="0" dirty="0"/>
                  <a:t>These are all methods to improve the prediction accuracy of trees</a:t>
                </a:r>
                <a:endParaRPr lang="en-US" altLang="en-US" sz="2400" b="0" kern="0" dirty="0"/>
              </a:p>
              <a:p>
                <a:pPr>
                  <a:defRPr/>
                </a:pPr>
                <a:r>
                  <a:rPr lang="en-US" altLang="en-US" b="0" kern="0" dirty="0"/>
                  <a:t>Bagging </a:t>
                </a:r>
                <a:r>
                  <a:rPr lang="en-US" altLang="en-US" b="0" kern="0"/>
                  <a:t>(used </a:t>
                </a:r>
                <a:r>
                  <a:rPr lang="en-US" altLang="en-US" b="0" kern="0" dirty="0"/>
                  <a:t>with many types of models)</a:t>
                </a:r>
              </a:p>
              <a:p>
                <a:pPr lvl="1">
                  <a:defRPr/>
                </a:pPr>
                <a:r>
                  <a:rPr lang="en-US" altLang="en-US" b="0" kern="0" dirty="0"/>
                  <a:t>the use of bootstrap on the training dataset to get </a:t>
                </a:r>
                <a14:m>
                  <m:oMath xmlns:m="http://schemas.openxmlformats.org/officeDocument/2006/math">
                    <m:r>
                      <a:rPr lang="en-US" altLang="en-US" b="0" i="1" kern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b="0" kern="0" dirty="0"/>
                  <a:t> training sets</a:t>
                </a:r>
              </a:p>
              <a:p>
                <a:pPr lvl="1">
                  <a:defRPr/>
                </a:pPr>
                <a:r>
                  <a:rPr lang="en-US" altLang="en-US" b="0" kern="0" dirty="0"/>
                  <a:t>train a tree on each data set</a:t>
                </a:r>
              </a:p>
              <a:p>
                <a:pPr lvl="1">
                  <a:defRPr/>
                </a:pPr>
                <a:r>
                  <a:rPr lang="en-US" altLang="en-US" b="0" kern="0" dirty="0"/>
                  <a:t>then use all models and average the result to get </a:t>
                </a:r>
                <a:r>
                  <a:rPr lang="en-US" altLang="en-US" b="0" kern="0"/>
                  <a:t>the prediction</a:t>
                </a:r>
              </a:p>
              <a:p>
                <a:pPr lvl="1">
                  <a:defRPr/>
                </a:pPr>
                <a:endParaRPr lang="en-US" altLang="en-US" sz="1100" b="0" kern="0" dirty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𝑏𝑎𝑔</m:t>
                          </m:r>
                        </m:sub>
                      </m:sSub>
                      <m:d>
                        <m:d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en-US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b="0" i="1" ker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b="0" kern="0"/>
              </a:p>
              <a:p>
                <a:pPr marL="457200" lvl="1" indent="0">
                  <a:buNone/>
                  <a:defRPr/>
                </a:pPr>
                <a:endParaRPr lang="en-US" altLang="en-US" sz="1000" b="0" kern="0" dirty="0"/>
              </a:p>
              <a:p>
                <a:pPr lvl="1">
                  <a:defRPr/>
                </a:pPr>
                <a:r>
                  <a:rPr lang="en-US" altLang="en-US" b="0" kern="0" dirty="0"/>
                  <a:t>the trees are allowed to grow large</a:t>
                </a:r>
              </a:p>
              <a:p>
                <a:pPr lvl="1">
                  <a:defRPr/>
                </a:pPr>
                <a:r>
                  <a:rPr lang="en-US" altLang="en-US" b="0" kern="0" dirty="0"/>
                  <a:t>100s to 1,000s of trees (forest of mediocre estimates!)</a:t>
                </a:r>
              </a:p>
              <a:p>
                <a:pPr lvl="1">
                  <a:defRPr/>
                </a:pPr>
                <a:r>
                  <a:rPr lang="en-US" altLang="en-US" b="0" kern="0"/>
                  <a:t>classification by majority vote</a:t>
                </a:r>
              </a:p>
              <a:p>
                <a:pPr lvl="1">
                  <a:defRPr/>
                </a:pPr>
                <a:r>
                  <a:rPr lang="en-US" altLang="en-US" b="0" kern="0"/>
                  <a:t>out-of-bag </a:t>
                </a:r>
                <a:r>
                  <a:rPr lang="en-US" altLang="en-US" b="0" kern="0" dirty="0"/>
                  <a:t>data (about 1/3 for each tree) are used as a test data set!</a:t>
                </a:r>
              </a:p>
              <a:p>
                <a:pPr lvl="1">
                  <a:defRPr/>
                </a:pPr>
                <a:endParaRPr lang="en-US" altLang="en-US" sz="2200" b="0" kern="0" dirty="0"/>
              </a:p>
              <a:p>
                <a:pPr marL="0" indent="0">
                  <a:buNone/>
                  <a:defRPr/>
                </a:pPr>
                <a:endParaRPr lang="en-US" altLang="en-US" sz="2800" b="0" kern="0" dirty="0"/>
              </a:p>
              <a:p>
                <a:pPr marL="0" indent="0">
                  <a:buNone/>
                  <a:defRPr/>
                </a:pPr>
                <a:endParaRPr lang="en-US" altLang="en-US" sz="2800" b="0" kern="0" dirty="0"/>
              </a:p>
              <a:p>
                <a:pPr marL="0" indent="0">
                  <a:buNone/>
                  <a:defRPr/>
                </a:pPr>
                <a:endParaRPr lang="en-US" altLang="en-US" sz="2800" b="0" kern="0" dirty="0"/>
              </a:p>
              <a:p>
                <a:pPr marL="0" indent="0">
                  <a:buNone/>
                  <a:defRPr/>
                </a:pPr>
                <a:endParaRPr lang="en-US" altLang="en-US" sz="28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447800"/>
                <a:ext cx="8385105" cy="4114800"/>
              </a:xfrm>
              <a:prstGeom prst="rect">
                <a:avLst/>
              </a:prstGeom>
              <a:blipFill>
                <a:blip r:embed="rId2"/>
                <a:stretch>
                  <a:fillRect l="-1453" t="-2667" b="-3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825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447800"/>
                <a:ext cx="838510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800" b="0" kern="0" dirty="0"/>
                  <a:t>These are all methods to improve the prediction accuracy of trees</a:t>
                </a:r>
                <a:endParaRPr lang="en-US" altLang="en-US" sz="2400" b="0" kern="0" dirty="0"/>
              </a:p>
              <a:p>
                <a:pPr>
                  <a:defRPr/>
                </a:pPr>
                <a:r>
                  <a:rPr lang="en-US" altLang="en-US" b="0" kern="0" dirty="0"/>
                  <a:t>Random Forest</a:t>
                </a:r>
              </a:p>
              <a:p>
                <a:pPr lvl="1">
                  <a:defRPr/>
                </a:pPr>
                <a:r>
                  <a:rPr lang="en-US" altLang="en-US" b="0" kern="0" dirty="0"/>
                  <a:t>same as bagging, but we randomize selection of on about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b="0" i="1" kern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altLang="en-US" b="0" kern="0" dirty="0"/>
                  <a:t> of the features!</a:t>
                </a:r>
              </a:p>
              <a:p>
                <a:pPr lvl="1">
                  <a:defRPr/>
                </a:pPr>
                <a:r>
                  <a:rPr lang="en-US" altLang="en-US" sz="2200" b="0" kern="0" dirty="0"/>
                  <a:t>prevents a single strong predictor form dominating the entire set of trees – forces diversity among the trees</a:t>
                </a:r>
              </a:p>
              <a:p>
                <a:pPr lvl="1">
                  <a:defRPr/>
                </a:pPr>
                <a:r>
                  <a:rPr lang="en-US" altLang="en-US" sz="2200" b="0" kern="0" dirty="0" err="1"/>
                  <a:t>decorrelating</a:t>
                </a:r>
                <a:r>
                  <a:rPr lang="en-US" altLang="en-US" sz="2200" b="0" kern="0" dirty="0"/>
                  <a:t> the trees</a:t>
                </a:r>
              </a:p>
              <a:p>
                <a:pPr marL="0" indent="0">
                  <a:buNone/>
                  <a:defRPr/>
                </a:pPr>
                <a:endParaRPr lang="en-US" altLang="en-US" sz="2800" b="0" kern="0" dirty="0"/>
              </a:p>
              <a:p>
                <a:pPr marL="0" indent="0">
                  <a:buNone/>
                  <a:defRPr/>
                </a:pPr>
                <a:endParaRPr lang="en-US" altLang="en-US" sz="2800" b="0" kern="0" dirty="0"/>
              </a:p>
              <a:p>
                <a:pPr marL="0" indent="0">
                  <a:buNone/>
                  <a:defRPr/>
                </a:pPr>
                <a:endParaRPr lang="en-US" altLang="en-US" sz="2800" b="0" kern="0" dirty="0"/>
              </a:p>
              <a:p>
                <a:pPr marL="0" indent="0">
                  <a:buNone/>
                  <a:defRPr/>
                </a:pPr>
                <a:endParaRPr lang="en-US" altLang="en-US" sz="28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447800"/>
                <a:ext cx="8385105" cy="4114800"/>
              </a:xfrm>
              <a:prstGeom prst="rect">
                <a:avLst/>
              </a:prstGeom>
              <a:blipFill>
                <a:blip r:embed="rId2"/>
                <a:stretch>
                  <a:fillRect l="-1453" t="-2667" r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61722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Bagging, Random Forest and Boosting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93557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3851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800" b="0" kern="0" dirty="0"/>
              <a:t>These are all methods to improve the prediction accuracy of trees</a:t>
            </a:r>
            <a:endParaRPr lang="en-US" altLang="en-US" sz="2400" b="0" kern="0" dirty="0"/>
          </a:p>
          <a:p>
            <a:pPr>
              <a:defRPr/>
            </a:pPr>
            <a:r>
              <a:rPr lang="en-US" altLang="en-US" b="0" kern="0" dirty="0"/>
              <a:t>Boosting (used with many types of models)</a:t>
            </a:r>
          </a:p>
          <a:p>
            <a:pPr lvl="1">
              <a:defRPr/>
            </a:pPr>
            <a:r>
              <a:rPr lang="en-US" altLang="en-US" b="0" kern="0" dirty="0"/>
              <a:t>sequential modeling of a simple tree</a:t>
            </a:r>
          </a:p>
          <a:p>
            <a:pPr lvl="1">
              <a:defRPr/>
            </a:pPr>
            <a:r>
              <a:rPr lang="en-US" altLang="en-US" b="0" kern="0" dirty="0"/>
              <a:t>build a tree, calculate residual</a:t>
            </a:r>
          </a:p>
          <a:p>
            <a:pPr lvl="1">
              <a:defRPr/>
            </a:pPr>
            <a:r>
              <a:rPr lang="en-US" altLang="en-US" b="0" kern="0" dirty="0"/>
              <a:t>build a tree to model residual from 1</a:t>
            </a:r>
            <a:r>
              <a:rPr lang="en-US" altLang="en-US" b="0" kern="0" baseline="30000" dirty="0"/>
              <a:t>st</a:t>
            </a:r>
            <a:r>
              <a:rPr lang="en-US" altLang="en-US" b="0" kern="0" dirty="0"/>
              <a:t> tree</a:t>
            </a:r>
          </a:p>
          <a:p>
            <a:pPr lvl="1">
              <a:defRPr/>
            </a:pPr>
            <a:r>
              <a:rPr lang="en-US" altLang="en-US" b="0" kern="0" dirty="0"/>
              <a:t>build a tree to model the residual from 2</a:t>
            </a:r>
            <a:r>
              <a:rPr lang="en-US" altLang="en-US" b="0" kern="0" baseline="30000" dirty="0"/>
              <a:t>nd</a:t>
            </a:r>
            <a:r>
              <a:rPr lang="en-US" altLang="en-US" b="0" kern="0" dirty="0"/>
              <a:t> tree</a:t>
            </a:r>
          </a:p>
          <a:p>
            <a:pPr lvl="1">
              <a:defRPr/>
            </a:pPr>
            <a:r>
              <a:rPr lang="en-US" altLang="en-US" b="0" kern="0" dirty="0"/>
              <a:t>etc.</a:t>
            </a:r>
          </a:p>
          <a:p>
            <a:pPr lvl="1">
              <a:defRPr/>
            </a:pPr>
            <a:endParaRPr lang="en-US" altLang="en-US" sz="2800" b="0" kern="0" dirty="0"/>
          </a:p>
          <a:p>
            <a:pPr marL="0" indent="0">
              <a:buNone/>
              <a:defRPr/>
            </a:pPr>
            <a:endParaRPr lang="en-US" altLang="en-US" sz="2800" b="0" kern="0" dirty="0"/>
          </a:p>
          <a:p>
            <a:pPr marL="0" indent="0">
              <a:buNone/>
              <a:defRPr/>
            </a:pPr>
            <a:endParaRPr lang="en-US" altLang="en-US" sz="2800" b="0" kern="0" dirty="0"/>
          </a:p>
          <a:p>
            <a:pPr marL="0" indent="0">
              <a:buNone/>
              <a:defRPr/>
            </a:pPr>
            <a:endParaRPr lang="en-US" altLang="en-US" sz="2800" b="0" kern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61722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Bagging, Random Forest and Boosting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45518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5181600" cy="411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dirty="0">
                <a:ea typeface="+mn-ea"/>
                <a:cs typeface="+mn-cs"/>
              </a:rPr>
              <a:t>Decision Tree</a:t>
            </a:r>
          </a:p>
          <a:p>
            <a:pPr>
              <a:spcBef>
                <a:spcPct val="20000"/>
              </a:spcBef>
              <a:defRPr/>
            </a:pPr>
            <a:r>
              <a:rPr lang="en-US" dirty="0">
                <a:ea typeface="+mn-ea"/>
                <a:cs typeface="+mn-cs"/>
              </a:rPr>
              <a:t>Ensemble Methods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4B67C2A1-93E9-4D75-BBFB-E6634DA58ECD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066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Decision Tree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1A1C56-36F3-40FF-AC61-10C85184A2E6}"/>
              </a:ext>
            </a:extLst>
          </p:cNvPr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21890516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Decision Trees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447800"/>
                <a:ext cx="830890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2000" b="0" kern="0" dirty="0"/>
                  <a:t>Decision trees are used for supervised learning.</a:t>
                </a:r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en-US" sz="20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en-US" sz="2000" b="0" kern="0" dirty="0"/>
              </a:p>
              <a:p>
                <a:pPr marL="0" indent="0">
                  <a:buNone/>
                  <a:defRPr/>
                </a:pPr>
                <a:endParaRPr lang="en-US" altLang="en-US" sz="20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2000" b="0" kern="0" dirty="0"/>
                  <a:t>    we are predicting a response, </a:t>
                </a:r>
                <a14:m>
                  <m:oMath xmlns:m="http://schemas.openxmlformats.org/officeDocument/2006/math">
                    <m:r>
                      <a:rPr lang="en-US" altLang="en-US" sz="2000" b="0" i="1" ker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2000" b="0" kern="0" dirty="0"/>
                  <a:t>, from a set of features,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ker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en-US" sz="20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May work with continuous </a:t>
                </a:r>
                <a14:m>
                  <m:oMath xmlns:m="http://schemas.openxmlformats.org/officeDocument/2006/math">
                    <m:r>
                      <a:rPr lang="en-US" altLang="en-US" sz="2000" b="0" i="1" ker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000" b="0" i="0" kern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b="0" kern="0" dirty="0"/>
                  <a:t>for regression tree or categorical </a:t>
                </a:r>
                <a14:m>
                  <m:oMath xmlns:m="http://schemas.openxmlformats.org/officeDocument/2006/math">
                    <m:r>
                      <a:rPr lang="en-US" altLang="en-US" sz="2000" b="0" i="1" ker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2000" b="0" kern="0" dirty="0"/>
                  <a:t> for classification tree.</a:t>
                </a:r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Why cover decision trees?</a:t>
                </a:r>
              </a:p>
              <a:p>
                <a:pPr lvl="1">
                  <a:defRPr/>
                </a:pPr>
                <a:r>
                  <a:rPr lang="en-US" altLang="en-US" b="0" kern="0" dirty="0"/>
                  <a:t>They are not the most powerful, cutting edge method in machine learning</a:t>
                </a:r>
              </a:p>
              <a:p>
                <a:pPr lvl="1">
                  <a:defRPr/>
                </a:pPr>
                <a:r>
                  <a:rPr lang="en-US" altLang="en-US" b="0" kern="0" dirty="0"/>
                  <a:t>But they are likely the most understandable, interpretable</a:t>
                </a:r>
              </a:p>
              <a:p>
                <a:pPr lvl="1">
                  <a:defRPr/>
                </a:pPr>
                <a:r>
                  <a:rPr lang="en-US" altLang="en-US" b="0" kern="0" dirty="0"/>
                  <a:t>Decision trees are expanded with random forests,  bagging and boosting to be cutting edge.</a:t>
                </a:r>
              </a:p>
              <a:p>
                <a:pPr lvl="1">
                  <a:defRPr/>
                </a:pPr>
                <a:endParaRPr lang="en-US" altLang="en-US" sz="900" b="0" kern="0" dirty="0"/>
              </a:p>
              <a:p>
                <a:pPr marL="57150" indent="0">
                  <a:buNone/>
                  <a:defRPr/>
                </a:pPr>
                <a:r>
                  <a:rPr lang="en-US" altLang="en-US" sz="1800" b="0" kern="0" dirty="0"/>
                  <a:t>“Let’s learn first about a single tree and then we can comprehend the forest.”</a:t>
                </a: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447800"/>
                <a:ext cx="8308905" cy="4114800"/>
              </a:xfrm>
              <a:prstGeom prst="rect">
                <a:avLst/>
              </a:prstGeom>
              <a:blipFill>
                <a:blip r:embed="rId2"/>
                <a:stretch>
                  <a:fillRect l="-660" t="-1481" b="-29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93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Decision Trees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545116"/>
                <a:ext cx="861370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2000" b="0" kern="0" dirty="0"/>
                  <a:t>The fundamental idea is to divide the predictor space,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ker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2000" b="0" kern="0" dirty="0"/>
                  <a:t>, into </a:t>
                </a:r>
                <a14:m>
                  <m:oMath xmlns:m="http://schemas.openxmlformats.org/officeDocument/2006/math"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en-US" sz="2000" b="0" kern="0" dirty="0"/>
                  <a:t> mutually exclusive, exhaustive regions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mutually exclusive – any combination of predictors only belongs to a single region,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1600" b="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sz="1600" b="0" kern="0" dirty="0"/>
              </a:p>
              <a:p>
                <a:pPr lvl="1">
                  <a:defRPr/>
                </a:pPr>
                <a:r>
                  <a:rPr lang="en-US" altLang="en-US" sz="1600" b="0" kern="0" dirty="0"/>
                  <a:t>exhaustive – all combinations of predictors belong a region,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1600" b="0" i="1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1600" b="0" kern="0" dirty="0"/>
                  <a:t>, regions cover entire feature space (range of the variables being considered)</a:t>
                </a:r>
                <a:endParaRPr lang="en-US" altLang="en-US" sz="20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For every observation in a region,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000" b="0" kern="0" dirty="0"/>
                  <a:t>, we use the same prediction</a:t>
                </a:r>
                <a:r>
                  <a:rPr lang="en-US" altLang="en-US" sz="2000" b="0" kern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defRPr/>
                </a:pPr>
                <a:r>
                  <a:rPr lang="en-US" sz="2000" b="0" dirty="0"/>
                  <a:t>For example predict production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, from porosity,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 marL="0" indent="0">
                  <a:buNone/>
                  <a:defRPr/>
                </a:pPr>
                <a:endParaRPr lang="en-US" altLang="en-US" sz="20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545116"/>
                <a:ext cx="8613705" cy="4114800"/>
              </a:xfrm>
              <a:prstGeom prst="rect">
                <a:avLst/>
              </a:prstGeom>
              <a:blipFill>
                <a:blip r:embed="rId2"/>
                <a:stretch>
                  <a:fillRect l="-637" t="-1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828800" y="3886200"/>
            <a:ext cx="5562600" cy="2849717"/>
            <a:chOff x="1295400" y="3581400"/>
            <a:chExt cx="6324600" cy="324008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5400" y="3581400"/>
              <a:ext cx="6324600" cy="324008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 bwMode="auto">
            <a:xfrm>
              <a:off x="6037384" y="4038600"/>
              <a:ext cx="0" cy="2133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276600" y="4038600"/>
              <a:ext cx="0" cy="2133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1828800" y="5996352"/>
              <a:ext cx="1447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4656992" y="4038600"/>
              <a:ext cx="0" cy="2133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3276600" y="5791200"/>
              <a:ext cx="137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4656992" y="5503984"/>
              <a:ext cx="137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6028592" y="5181600"/>
              <a:ext cx="149762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319880" y="4079631"/>
                  <a:ext cx="5196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880" y="4079631"/>
                  <a:ext cx="51962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747571" y="4073768"/>
                  <a:ext cx="5196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571" y="4073768"/>
                  <a:ext cx="51962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5181600" y="4076644"/>
                  <a:ext cx="5196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076644"/>
                  <a:ext cx="51962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6629400" y="4073768"/>
                  <a:ext cx="5196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073768"/>
                  <a:ext cx="51962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249668" y="5678286"/>
                  <a:ext cx="589841" cy="28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9668" y="5678286"/>
                  <a:ext cx="589841" cy="284437"/>
                </a:xfrm>
                <a:prstGeom prst="rect">
                  <a:avLst/>
                </a:prstGeom>
                <a:blipFill>
                  <a:blip r:embed="rId8"/>
                  <a:stretch>
                    <a:fillRect l="-16471" t="-26829" r="-40000" b="-731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657600" y="5486400"/>
                  <a:ext cx="589841" cy="28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5486400"/>
                  <a:ext cx="589841" cy="284437"/>
                </a:xfrm>
                <a:prstGeom prst="rect">
                  <a:avLst/>
                </a:prstGeom>
                <a:blipFill>
                  <a:blip r:embed="rId9"/>
                  <a:stretch>
                    <a:fillRect l="-16471" t="-26829" r="-40000" b="-731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125159" y="5181600"/>
                  <a:ext cx="589841" cy="28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5159" y="5181600"/>
                  <a:ext cx="589841" cy="284437"/>
                </a:xfrm>
                <a:prstGeom prst="rect">
                  <a:avLst/>
                </a:prstGeom>
                <a:blipFill>
                  <a:blip r:embed="rId10"/>
                  <a:stretch>
                    <a:fillRect l="-16471" t="-26829" r="-40000" b="-731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531927" y="4850424"/>
                  <a:ext cx="589841" cy="28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927" y="4850424"/>
                  <a:ext cx="589841" cy="284437"/>
                </a:xfrm>
                <a:prstGeom prst="rect">
                  <a:avLst/>
                </a:prstGeom>
                <a:blipFill>
                  <a:blip r:embed="rId11"/>
                  <a:stretch>
                    <a:fillRect l="-16471" t="-26829" r="-40000" b="-707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599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Decision </a:t>
            </a: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Trees 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The </a:t>
            </a: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Regions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398039"/>
                <a:ext cx="8004106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2000" b="0" kern="0" dirty="0"/>
                  <a:t>How do we construct the Regions,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en-US" sz="2000" b="0" kern="0" dirty="0"/>
                  <a:t>?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They could be any shape!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Consider the 3 variable problem below.</a:t>
                </a:r>
                <a:endParaRPr lang="en-US" altLang="en-US" sz="20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Prediction of unconventional well production (MCFPD) from porosity (%) and brittleness (%)</a:t>
                </a: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398039"/>
                <a:ext cx="8004106" cy="4114800"/>
              </a:xfrm>
              <a:prstGeom prst="rect">
                <a:avLst/>
              </a:prstGeom>
              <a:blipFill>
                <a:blip r:embed="rId2"/>
                <a:stretch>
                  <a:fillRect l="-685" t="-1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371600" y="3062768"/>
            <a:ext cx="6934201" cy="3583887"/>
            <a:chOff x="610823" y="2590800"/>
            <a:chExt cx="7847378" cy="4055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823" y="2590800"/>
              <a:ext cx="7847378" cy="4055855"/>
            </a:xfrm>
            <a:prstGeom prst="rect">
              <a:avLst/>
            </a:prstGeom>
          </p:spPr>
        </p:pic>
        <p:sp>
          <p:nvSpPr>
            <p:cNvPr id="5" name="Freeform 4"/>
            <p:cNvSpPr/>
            <p:nvPr/>
          </p:nvSpPr>
          <p:spPr bwMode="auto">
            <a:xfrm>
              <a:off x="5211687" y="3221502"/>
              <a:ext cx="2484514" cy="2116152"/>
            </a:xfrm>
            <a:custGeom>
              <a:avLst/>
              <a:gdLst>
                <a:gd name="connsiteX0" fmla="*/ 1722605 w 2145483"/>
                <a:gd name="connsiteY0" fmla="*/ 155804 h 1280901"/>
                <a:gd name="connsiteX1" fmla="*/ 869751 w 2145483"/>
                <a:gd name="connsiteY1" fmla="*/ 41504 h 1280901"/>
                <a:gd name="connsiteX2" fmla="*/ 69651 w 2145483"/>
                <a:gd name="connsiteY2" fmla="*/ 736097 h 1280901"/>
                <a:gd name="connsiteX3" fmla="*/ 148782 w 2145483"/>
                <a:gd name="connsiteY3" fmla="*/ 1237258 h 1280901"/>
                <a:gd name="connsiteX4" fmla="*/ 1019220 w 2145483"/>
                <a:gd name="connsiteY4" fmla="*/ 1246051 h 1280901"/>
                <a:gd name="connsiteX5" fmla="*/ 1828112 w 2145483"/>
                <a:gd name="connsiteY5" fmla="*/ 1158128 h 1280901"/>
                <a:gd name="connsiteX6" fmla="*/ 2144635 w 2145483"/>
                <a:gd name="connsiteY6" fmla="*/ 788851 h 1280901"/>
                <a:gd name="connsiteX7" fmla="*/ 1722605 w 2145483"/>
                <a:gd name="connsiteY7" fmla="*/ 155804 h 1280901"/>
                <a:gd name="connsiteX0" fmla="*/ 2162220 w 2264875"/>
                <a:gd name="connsiteY0" fmla="*/ 25208 h 1695428"/>
                <a:gd name="connsiteX1" fmla="*/ 869751 w 2264875"/>
                <a:gd name="connsiteY1" fmla="*/ 456031 h 1695428"/>
                <a:gd name="connsiteX2" fmla="*/ 69651 w 2264875"/>
                <a:gd name="connsiteY2" fmla="*/ 1150624 h 1695428"/>
                <a:gd name="connsiteX3" fmla="*/ 148782 w 2264875"/>
                <a:gd name="connsiteY3" fmla="*/ 1651785 h 1695428"/>
                <a:gd name="connsiteX4" fmla="*/ 1019220 w 2264875"/>
                <a:gd name="connsiteY4" fmla="*/ 1660578 h 1695428"/>
                <a:gd name="connsiteX5" fmla="*/ 1828112 w 2264875"/>
                <a:gd name="connsiteY5" fmla="*/ 1572655 h 1695428"/>
                <a:gd name="connsiteX6" fmla="*/ 2144635 w 2264875"/>
                <a:gd name="connsiteY6" fmla="*/ 1203378 h 1695428"/>
                <a:gd name="connsiteX7" fmla="*/ 2162220 w 2264875"/>
                <a:gd name="connsiteY7" fmla="*/ 25208 h 1695428"/>
                <a:gd name="connsiteX0" fmla="*/ 2162220 w 2269983"/>
                <a:gd name="connsiteY0" fmla="*/ 25208 h 2065747"/>
                <a:gd name="connsiteX1" fmla="*/ 869751 w 2269983"/>
                <a:gd name="connsiteY1" fmla="*/ 456031 h 2065747"/>
                <a:gd name="connsiteX2" fmla="*/ 69651 w 2269983"/>
                <a:gd name="connsiteY2" fmla="*/ 1150624 h 2065747"/>
                <a:gd name="connsiteX3" fmla="*/ 148782 w 2269983"/>
                <a:gd name="connsiteY3" fmla="*/ 1651785 h 2065747"/>
                <a:gd name="connsiteX4" fmla="*/ 1019220 w 2269983"/>
                <a:gd name="connsiteY4" fmla="*/ 1660578 h 2065747"/>
                <a:gd name="connsiteX5" fmla="*/ 2197389 w 2269983"/>
                <a:gd name="connsiteY5" fmla="*/ 2056232 h 2065747"/>
                <a:gd name="connsiteX6" fmla="*/ 2144635 w 2269983"/>
                <a:gd name="connsiteY6" fmla="*/ 1203378 h 2065747"/>
                <a:gd name="connsiteX7" fmla="*/ 2162220 w 2269983"/>
                <a:gd name="connsiteY7" fmla="*/ 25208 h 2065747"/>
                <a:gd name="connsiteX0" fmla="*/ 2162220 w 2334576"/>
                <a:gd name="connsiteY0" fmla="*/ 75613 h 2116152"/>
                <a:gd name="connsiteX1" fmla="*/ 869751 w 2334576"/>
                <a:gd name="connsiteY1" fmla="*/ 506436 h 2116152"/>
                <a:gd name="connsiteX2" fmla="*/ 69651 w 2334576"/>
                <a:gd name="connsiteY2" fmla="*/ 1201029 h 2116152"/>
                <a:gd name="connsiteX3" fmla="*/ 148782 w 2334576"/>
                <a:gd name="connsiteY3" fmla="*/ 1702190 h 2116152"/>
                <a:gd name="connsiteX4" fmla="*/ 1019220 w 2334576"/>
                <a:gd name="connsiteY4" fmla="*/ 1710983 h 2116152"/>
                <a:gd name="connsiteX5" fmla="*/ 2197389 w 2334576"/>
                <a:gd name="connsiteY5" fmla="*/ 2106637 h 2116152"/>
                <a:gd name="connsiteX6" fmla="*/ 2162220 w 2334576"/>
                <a:gd name="connsiteY6" fmla="*/ 75613 h 2116152"/>
                <a:gd name="connsiteX0" fmla="*/ 2162220 w 2197389"/>
                <a:gd name="connsiteY0" fmla="*/ 75613 h 2116152"/>
                <a:gd name="connsiteX1" fmla="*/ 869751 w 2197389"/>
                <a:gd name="connsiteY1" fmla="*/ 506436 h 2116152"/>
                <a:gd name="connsiteX2" fmla="*/ 69651 w 2197389"/>
                <a:gd name="connsiteY2" fmla="*/ 1201029 h 2116152"/>
                <a:gd name="connsiteX3" fmla="*/ 148782 w 2197389"/>
                <a:gd name="connsiteY3" fmla="*/ 1702190 h 2116152"/>
                <a:gd name="connsiteX4" fmla="*/ 1019220 w 2197389"/>
                <a:gd name="connsiteY4" fmla="*/ 1710983 h 2116152"/>
                <a:gd name="connsiteX5" fmla="*/ 2197389 w 2197389"/>
                <a:gd name="connsiteY5" fmla="*/ 2106637 h 2116152"/>
                <a:gd name="connsiteX6" fmla="*/ 2162220 w 2197389"/>
                <a:gd name="connsiteY6" fmla="*/ 75613 h 211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7389" h="2116152">
                  <a:moveTo>
                    <a:pt x="2162220" y="75613"/>
                  </a:moveTo>
                  <a:cubicBezTo>
                    <a:pt x="1940947" y="-191087"/>
                    <a:pt x="1218512" y="318867"/>
                    <a:pt x="869751" y="506436"/>
                  </a:cubicBezTo>
                  <a:cubicBezTo>
                    <a:pt x="520990" y="694005"/>
                    <a:pt x="189812" y="1001737"/>
                    <a:pt x="69651" y="1201029"/>
                  </a:cubicBezTo>
                  <a:cubicBezTo>
                    <a:pt x="-50511" y="1400321"/>
                    <a:pt x="-9479" y="1617198"/>
                    <a:pt x="148782" y="1702190"/>
                  </a:cubicBezTo>
                  <a:cubicBezTo>
                    <a:pt x="307043" y="1787182"/>
                    <a:pt x="677786" y="1643575"/>
                    <a:pt x="1019220" y="1710983"/>
                  </a:cubicBezTo>
                  <a:cubicBezTo>
                    <a:pt x="1360655" y="1778391"/>
                    <a:pt x="2009820" y="2182837"/>
                    <a:pt x="2197389" y="2106637"/>
                  </a:cubicBezTo>
                  <a:lnTo>
                    <a:pt x="2162220" y="75613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990600" y="2651637"/>
              <a:ext cx="6113585" cy="3608485"/>
            </a:xfrm>
            <a:custGeom>
              <a:avLst/>
              <a:gdLst>
                <a:gd name="connsiteX0" fmla="*/ 5803315 w 7043210"/>
                <a:gd name="connsiteY0" fmla="*/ 342718 h 4094164"/>
                <a:gd name="connsiteX1" fmla="*/ 4405338 w 7043210"/>
                <a:gd name="connsiteY1" fmla="*/ 1090064 h 4094164"/>
                <a:gd name="connsiteX2" fmla="*/ 3666784 w 7043210"/>
                <a:gd name="connsiteY2" fmla="*/ 1995671 h 4094164"/>
                <a:gd name="connsiteX3" fmla="*/ 4036061 w 7043210"/>
                <a:gd name="connsiteY3" fmla="*/ 2725433 h 4094164"/>
                <a:gd name="connsiteX4" fmla="*/ 5636261 w 7043210"/>
                <a:gd name="connsiteY4" fmla="*/ 3138671 h 4094164"/>
                <a:gd name="connsiteX5" fmla="*/ 6462738 w 7043210"/>
                <a:gd name="connsiteY5" fmla="*/ 3507948 h 4094164"/>
                <a:gd name="connsiteX6" fmla="*/ 6621000 w 7043210"/>
                <a:gd name="connsiteY6" fmla="*/ 3842056 h 4094164"/>
                <a:gd name="connsiteX7" fmla="*/ 703777 w 7043210"/>
                <a:gd name="connsiteY7" fmla="*/ 3806887 h 4094164"/>
                <a:gd name="connsiteX8" fmla="*/ 677400 w 7043210"/>
                <a:gd name="connsiteY8" fmla="*/ 254795 h 4094164"/>
                <a:gd name="connsiteX9" fmla="*/ 5803315 w 7043210"/>
                <a:gd name="connsiteY9" fmla="*/ 289964 h 4094164"/>
                <a:gd name="connsiteX10" fmla="*/ 5803315 w 7043210"/>
                <a:gd name="connsiteY10" fmla="*/ 342718 h 4094164"/>
                <a:gd name="connsiteX0" fmla="*/ 5803315 w 7043210"/>
                <a:gd name="connsiteY0" fmla="*/ 352735 h 4104181"/>
                <a:gd name="connsiteX1" fmla="*/ 4405338 w 7043210"/>
                <a:gd name="connsiteY1" fmla="*/ 1100081 h 4104181"/>
                <a:gd name="connsiteX2" fmla="*/ 3666784 w 7043210"/>
                <a:gd name="connsiteY2" fmla="*/ 2005688 h 4104181"/>
                <a:gd name="connsiteX3" fmla="*/ 4036061 w 7043210"/>
                <a:gd name="connsiteY3" fmla="*/ 2735450 h 4104181"/>
                <a:gd name="connsiteX4" fmla="*/ 5636261 w 7043210"/>
                <a:gd name="connsiteY4" fmla="*/ 3148688 h 4104181"/>
                <a:gd name="connsiteX5" fmla="*/ 6462738 w 7043210"/>
                <a:gd name="connsiteY5" fmla="*/ 3517965 h 4104181"/>
                <a:gd name="connsiteX6" fmla="*/ 6621000 w 7043210"/>
                <a:gd name="connsiteY6" fmla="*/ 3852073 h 4104181"/>
                <a:gd name="connsiteX7" fmla="*/ 703777 w 7043210"/>
                <a:gd name="connsiteY7" fmla="*/ 3816904 h 4104181"/>
                <a:gd name="connsiteX8" fmla="*/ 677400 w 7043210"/>
                <a:gd name="connsiteY8" fmla="*/ 264812 h 4104181"/>
                <a:gd name="connsiteX9" fmla="*/ 5803315 w 7043210"/>
                <a:gd name="connsiteY9" fmla="*/ 352735 h 4104181"/>
                <a:gd name="connsiteX0" fmla="*/ 5952785 w 7043210"/>
                <a:gd name="connsiteY0" fmla="*/ 255328 h 4147451"/>
                <a:gd name="connsiteX1" fmla="*/ 4405338 w 7043210"/>
                <a:gd name="connsiteY1" fmla="*/ 1143351 h 4147451"/>
                <a:gd name="connsiteX2" fmla="*/ 3666784 w 7043210"/>
                <a:gd name="connsiteY2" fmla="*/ 2048958 h 4147451"/>
                <a:gd name="connsiteX3" fmla="*/ 4036061 w 7043210"/>
                <a:gd name="connsiteY3" fmla="*/ 2778720 h 4147451"/>
                <a:gd name="connsiteX4" fmla="*/ 5636261 w 7043210"/>
                <a:gd name="connsiteY4" fmla="*/ 3191958 h 4147451"/>
                <a:gd name="connsiteX5" fmla="*/ 6462738 w 7043210"/>
                <a:gd name="connsiteY5" fmla="*/ 3561235 h 4147451"/>
                <a:gd name="connsiteX6" fmla="*/ 6621000 w 7043210"/>
                <a:gd name="connsiteY6" fmla="*/ 3895343 h 4147451"/>
                <a:gd name="connsiteX7" fmla="*/ 703777 w 7043210"/>
                <a:gd name="connsiteY7" fmla="*/ 3860174 h 4147451"/>
                <a:gd name="connsiteX8" fmla="*/ 677400 w 7043210"/>
                <a:gd name="connsiteY8" fmla="*/ 308082 h 4147451"/>
                <a:gd name="connsiteX9" fmla="*/ 5952785 w 7043210"/>
                <a:gd name="connsiteY9" fmla="*/ 255328 h 4147451"/>
                <a:gd name="connsiteX0" fmla="*/ 5952785 w 7043210"/>
                <a:gd name="connsiteY0" fmla="*/ 0 h 3892123"/>
                <a:gd name="connsiteX1" fmla="*/ 4405338 w 7043210"/>
                <a:gd name="connsiteY1" fmla="*/ 888023 h 3892123"/>
                <a:gd name="connsiteX2" fmla="*/ 3666784 w 7043210"/>
                <a:gd name="connsiteY2" fmla="*/ 1793630 h 3892123"/>
                <a:gd name="connsiteX3" fmla="*/ 4036061 w 7043210"/>
                <a:gd name="connsiteY3" fmla="*/ 2523392 h 3892123"/>
                <a:gd name="connsiteX4" fmla="*/ 5636261 w 7043210"/>
                <a:gd name="connsiteY4" fmla="*/ 2936630 h 3892123"/>
                <a:gd name="connsiteX5" fmla="*/ 6462738 w 7043210"/>
                <a:gd name="connsiteY5" fmla="*/ 3305907 h 3892123"/>
                <a:gd name="connsiteX6" fmla="*/ 6621000 w 7043210"/>
                <a:gd name="connsiteY6" fmla="*/ 3640015 h 3892123"/>
                <a:gd name="connsiteX7" fmla="*/ 703777 w 7043210"/>
                <a:gd name="connsiteY7" fmla="*/ 3604846 h 3892123"/>
                <a:gd name="connsiteX8" fmla="*/ 677400 w 7043210"/>
                <a:gd name="connsiteY8" fmla="*/ 52754 h 3892123"/>
                <a:gd name="connsiteX9" fmla="*/ 5952785 w 7043210"/>
                <a:gd name="connsiteY9" fmla="*/ 0 h 3892123"/>
                <a:gd name="connsiteX0" fmla="*/ 5275385 w 6365810"/>
                <a:gd name="connsiteY0" fmla="*/ 0 h 3892123"/>
                <a:gd name="connsiteX1" fmla="*/ 3727938 w 6365810"/>
                <a:gd name="connsiteY1" fmla="*/ 888023 h 3892123"/>
                <a:gd name="connsiteX2" fmla="*/ 2989384 w 6365810"/>
                <a:gd name="connsiteY2" fmla="*/ 1793630 h 3892123"/>
                <a:gd name="connsiteX3" fmla="*/ 3358661 w 6365810"/>
                <a:gd name="connsiteY3" fmla="*/ 2523392 h 3892123"/>
                <a:gd name="connsiteX4" fmla="*/ 4958861 w 6365810"/>
                <a:gd name="connsiteY4" fmla="*/ 2936630 h 3892123"/>
                <a:gd name="connsiteX5" fmla="*/ 5785338 w 6365810"/>
                <a:gd name="connsiteY5" fmla="*/ 3305907 h 3892123"/>
                <a:gd name="connsiteX6" fmla="*/ 5943600 w 6365810"/>
                <a:gd name="connsiteY6" fmla="*/ 3640015 h 3892123"/>
                <a:gd name="connsiteX7" fmla="*/ 26377 w 6365810"/>
                <a:gd name="connsiteY7" fmla="*/ 3604846 h 3892123"/>
                <a:gd name="connsiteX8" fmla="*/ 0 w 6365810"/>
                <a:gd name="connsiteY8" fmla="*/ 52754 h 3892123"/>
                <a:gd name="connsiteX9" fmla="*/ 5275385 w 6365810"/>
                <a:gd name="connsiteY9" fmla="*/ 0 h 3892123"/>
                <a:gd name="connsiteX0" fmla="*/ 5275385 w 6365810"/>
                <a:gd name="connsiteY0" fmla="*/ 0 h 3640015"/>
                <a:gd name="connsiteX1" fmla="*/ 3727938 w 6365810"/>
                <a:gd name="connsiteY1" fmla="*/ 888023 h 3640015"/>
                <a:gd name="connsiteX2" fmla="*/ 2989384 w 6365810"/>
                <a:gd name="connsiteY2" fmla="*/ 1793630 h 3640015"/>
                <a:gd name="connsiteX3" fmla="*/ 3358661 w 6365810"/>
                <a:gd name="connsiteY3" fmla="*/ 2523392 h 3640015"/>
                <a:gd name="connsiteX4" fmla="*/ 4958861 w 6365810"/>
                <a:gd name="connsiteY4" fmla="*/ 2936630 h 3640015"/>
                <a:gd name="connsiteX5" fmla="*/ 5785338 w 6365810"/>
                <a:gd name="connsiteY5" fmla="*/ 3305907 h 3640015"/>
                <a:gd name="connsiteX6" fmla="*/ 5943600 w 6365810"/>
                <a:gd name="connsiteY6" fmla="*/ 3640015 h 3640015"/>
                <a:gd name="connsiteX7" fmla="*/ 26377 w 6365810"/>
                <a:gd name="connsiteY7" fmla="*/ 3604846 h 3640015"/>
                <a:gd name="connsiteX8" fmla="*/ 0 w 6365810"/>
                <a:gd name="connsiteY8" fmla="*/ 52754 h 3640015"/>
                <a:gd name="connsiteX9" fmla="*/ 5275385 w 6365810"/>
                <a:gd name="connsiteY9" fmla="*/ 0 h 3640015"/>
                <a:gd name="connsiteX0" fmla="*/ 5327937 w 6365810"/>
                <a:gd name="connsiteY0" fmla="*/ 0 h 3618994"/>
                <a:gd name="connsiteX1" fmla="*/ 3727938 w 6365810"/>
                <a:gd name="connsiteY1" fmla="*/ 867002 h 3618994"/>
                <a:gd name="connsiteX2" fmla="*/ 2989384 w 6365810"/>
                <a:gd name="connsiteY2" fmla="*/ 1772609 h 3618994"/>
                <a:gd name="connsiteX3" fmla="*/ 3358661 w 6365810"/>
                <a:gd name="connsiteY3" fmla="*/ 2502371 h 3618994"/>
                <a:gd name="connsiteX4" fmla="*/ 4958861 w 6365810"/>
                <a:gd name="connsiteY4" fmla="*/ 2915609 h 3618994"/>
                <a:gd name="connsiteX5" fmla="*/ 5785338 w 6365810"/>
                <a:gd name="connsiteY5" fmla="*/ 3284886 h 3618994"/>
                <a:gd name="connsiteX6" fmla="*/ 5943600 w 6365810"/>
                <a:gd name="connsiteY6" fmla="*/ 3618994 h 3618994"/>
                <a:gd name="connsiteX7" fmla="*/ 26377 w 6365810"/>
                <a:gd name="connsiteY7" fmla="*/ 3583825 h 3618994"/>
                <a:gd name="connsiteX8" fmla="*/ 0 w 6365810"/>
                <a:gd name="connsiteY8" fmla="*/ 31733 h 3618994"/>
                <a:gd name="connsiteX9" fmla="*/ 5327937 w 6365810"/>
                <a:gd name="connsiteY9" fmla="*/ 0 h 3618994"/>
                <a:gd name="connsiteX0" fmla="*/ 5569675 w 6365810"/>
                <a:gd name="connsiteY0" fmla="*/ 0 h 3629505"/>
                <a:gd name="connsiteX1" fmla="*/ 3727938 w 6365810"/>
                <a:gd name="connsiteY1" fmla="*/ 877513 h 3629505"/>
                <a:gd name="connsiteX2" fmla="*/ 2989384 w 6365810"/>
                <a:gd name="connsiteY2" fmla="*/ 1783120 h 3629505"/>
                <a:gd name="connsiteX3" fmla="*/ 3358661 w 6365810"/>
                <a:gd name="connsiteY3" fmla="*/ 2512882 h 3629505"/>
                <a:gd name="connsiteX4" fmla="*/ 4958861 w 6365810"/>
                <a:gd name="connsiteY4" fmla="*/ 2926120 h 3629505"/>
                <a:gd name="connsiteX5" fmla="*/ 5785338 w 6365810"/>
                <a:gd name="connsiteY5" fmla="*/ 3295397 h 3629505"/>
                <a:gd name="connsiteX6" fmla="*/ 5943600 w 6365810"/>
                <a:gd name="connsiteY6" fmla="*/ 3629505 h 3629505"/>
                <a:gd name="connsiteX7" fmla="*/ 26377 w 6365810"/>
                <a:gd name="connsiteY7" fmla="*/ 3594336 h 3629505"/>
                <a:gd name="connsiteX8" fmla="*/ 0 w 6365810"/>
                <a:gd name="connsiteY8" fmla="*/ 42244 h 3629505"/>
                <a:gd name="connsiteX9" fmla="*/ 5569675 w 6365810"/>
                <a:gd name="connsiteY9" fmla="*/ 0 h 3629505"/>
                <a:gd name="connsiteX0" fmla="*/ 5569675 w 6365810"/>
                <a:gd name="connsiteY0" fmla="*/ 0 h 3629505"/>
                <a:gd name="connsiteX1" fmla="*/ 3727938 w 6365810"/>
                <a:gd name="connsiteY1" fmla="*/ 877513 h 3629505"/>
                <a:gd name="connsiteX2" fmla="*/ 2989384 w 6365810"/>
                <a:gd name="connsiteY2" fmla="*/ 1783120 h 3629505"/>
                <a:gd name="connsiteX3" fmla="*/ 3358661 w 6365810"/>
                <a:gd name="connsiteY3" fmla="*/ 2512882 h 3629505"/>
                <a:gd name="connsiteX4" fmla="*/ 4958861 w 6365810"/>
                <a:gd name="connsiteY4" fmla="*/ 2926120 h 3629505"/>
                <a:gd name="connsiteX5" fmla="*/ 5785338 w 6365810"/>
                <a:gd name="connsiteY5" fmla="*/ 3295397 h 3629505"/>
                <a:gd name="connsiteX6" fmla="*/ 5943600 w 6365810"/>
                <a:gd name="connsiteY6" fmla="*/ 3629505 h 3629505"/>
                <a:gd name="connsiteX7" fmla="*/ 26377 w 6365810"/>
                <a:gd name="connsiteY7" fmla="*/ 3594336 h 3629505"/>
                <a:gd name="connsiteX8" fmla="*/ 0 w 6365810"/>
                <a:gd name="connsiteY8" fmla="*/ 42244 h 3629505"/>
                <a:gd name="connsiteX9" fmla="*/ 5569675 w 6365810"/>
                <a:gd name="connsiteY9" fmla="*/ 0 h 3629505"/>
                <a:gd name="connsiteX0" fmla="*/ 5559164 w 6365810"/>
                <a:gd name="connsiteY0" fmla="*/ 0 h 3608485"/>
                <a:gd name="connsiteX1" fmla="*/ 3727938 w 6365810"/>
                <a:gd name="connsiteY1" fmla="*/ 856493 h 3608485"/>
                <a:gd name="connsiteX2" fmla="*/ 2989384 w 6365810"/>
                <a:gd name="connsiteY2" fmla="*/ 1762100 h 3608485"/>
                <a:gd name="connsiteX3" fmla="*/ 3358661 w 6365810"/>
                <a:gd name="connsiteY3" fmla="*/ 2491862 h 3608485"/>
                <a:gd name="connsiteX4" fmla="*/ 4958861 w 6365810"/>
                <a:gd name="connsiteY4" fmla="*/ 2905100 h 3608485"/>
                <a:gd name="connsiteX5" fmla="*/ 5785338 w 6365810"/>
                <a:gd name="connsiteY5" fmla="*/ 3274377 h 3608485"/>
                <a:gd name="connsiteX6" fmla="*/ 5943600 w 6365810"/>
                <a:gd name="connsiteY6" fmla="*/ 3608485 h 3608485"/>
                <a:gd name="connsiteX7" fmla="*/ 26377 w 6365810"/>
                <a:gd name="connsiteY7" fmla="*/ 3573316 h 3608485"/>
                <a:gd name="connsiteX8" fmla="*/ 0 w 6365810"/>
                <a:gd name="connsiteY8" fmla="*/ 21224 h 3608485"/>
                <a:gd name="connsiteX9" fmla="*/ 5559164 w 6365810"/>
                <a:gd name="connsiteY9" fmla="*/ 0 h 3608485"/>
                <a:gd name="connsiteX0" fmla="*/ 5559164 w 6365810"/>
                <a:gd name="connsiteY0" fmla="*/ 0 h 3608485"/>
                <a:gd name="connsiteX1" fmla="*/ 3727938 w 6365810"/>
                <a:gd name="connsiteY1" fmla="*/ 856493 h 3608485"/>
                <a:gd name="connsiteX2" fmla="*/ 2989384 w 6365810"/>
                <a:gd name="connsiteY2" fmla="*/ 1762100 h 3608485"/>
                <a:gd name="connsiteX3" fmla="*/ 3358661 w 6365810"/>
                <a:gd name="connsiteY3" fmla="*/ 2491862 h 3608485"/>
                <a:gd name="connsiteX4" fmla="*/ 4958861 w 6365810"/>
                <a:gd name="connsiteY4" fmla="*/ 2905100 h 3608485"/>
                <a:gd name="connsiteX5" fmla="*/ 5785338 w 6365810"/>
                <a:gd name="connsiteY5" fmla="*/ 3274377 h 3608485"/>
                <a:gd name="connsiteX6" fmla="*/ 5943600 w 6365810"/>
                <a:gd name="connsiteY6" fmla="*/ 3608485 h 3608485"/>
                <a:gd name="connsiteX7" fmla="*/ 26377 w 6365810"/>
                <a:gd name="connsiteY7" fmla="*/ 3573316 h 3608485"/>
                <a:gd name="connsiteX8" fmla="*/ 0 w 6365810"/>
                <a:gd name="connsiteY8" fmla="*/ 21224 h 3608485"/>
                <a:gd name="connsiteX9" fmla="*/ 5559164 w 6365810"/>
                <a:gd name="connsiteY9" fmla="*/ 0 h 3608485"/>
                <a:gd name="connsiteX0" fmla="*/ 5559164 w 5943600"/>
                <a:gd name="connsiteY0" fmla="*/ 0 h 3608485"/>
                <a:gd name="connsiteX1" fmla="*/ 3727938 w 5943600"/>
                <a:gd name="connsiteY1" fmla="*/ 856493 h 3608485"/>
                <a:gd name="connsiteX2" fmla="*/ 2989384 w 5943600"/>
                <a:gd name="connsiteY2" fmla="*/ 1762100 h 3608485"/>
                <a:gd name="connsiteX3" fmla="*/ 3358661 w 5943600"/>
                <a:gd name="connsiteY3" fmla="*/ 2491862 h 3608485"/>
                <a:gd name="connsiteX4" fmla="*/ 4958861 w 5943600"/>
                <a:gd name="connsiteY4" fmla="*/ 2905100 h 3608485"/>
                <a:gd name="connsiteX5" fmla="*/ 5785338 w 5943600"/>
                <a:gd name="connsiteY5" fmla="*/ 3274377 h 3608485"/>
                <a:gd name="connsiteX6" fmla="*/ 5943600 w 5943600"/>
                <a:gd name="connsiteY6" fmla="*/ 3608485 h 3608485"/>
                <a:gd name="connsiteX7" fmla="*/ 26377 w 5943600"/>
                <a:gd name="connsiteY7" fmla="*/ 3573316 h 3608485"/>
                <a:gd name="connsiteX8" fmla="*/ 0 w 5943600"/>
                <a:gd name="connsiteY8" fmla="*/ 21224 h 3608485"/>
                <a:gd name="connsiteX9" fmla="*/ 5559164 w 5943600"/>
                <a:gd name="connsiteY9" fmla="*/ 0 h 3608485"/>
                <a:gd name="connsiteX0" fmla="*/ 5559164 w 5943600"/>
                <a:gd name="connsiteY0" fmla="*/ 0 h 3608485"/>
                <a:gd name="connsiteX1" fmla="*/ 3727938 w 5943600"/>
                <a:gd name="connsiteY1" fmla="*/ 856493 h 3608485"/>
                <a:gd name="connsiteX2" fmla="*/ 2989384 w 5943600"/>
                <a:gd name="connsiteY2" fmla="*/ 1762100 h 3608485"/>
                <a:gd name="connsiteX3" fmla="*/ 3358661 w 5943600"/>
                <a:gd name="connsiteY3" fmla="*/ 2491862 h 3608485"/>
                <a:gd name="connsiteX4" fmla="*/ 4958861 w 5943600"/>
                <a:gd name="connsiteY4" fmla="*/ 2905100 h 3608485"/>
                <a:gd name="connsiteX5" fmla="*/ 5364924 w 5943600"/>
                <a:gd name="connsiteY5" fmla="*/ 3116722 h 3608485"/>
                <a:gd name="connsiteX6" fmla="*/ 5943600 w 5943600"/>
                <a:gd name="connsiteY6" fmla="*/ 3608485 h 3608485"/>
                <a:gd name="connsiteX7" fmla="*/ 26377 w 5943600"/>
                <a:gd name="connsiteY7" fmla="*/ 3573316 h 3608485"/>
                <a:gd name="connsiteX8" fmla="*/ 0 w 5943600"/>
                <a:gd name="connsiteY8" fmla="*/ 21224 h 3608485"/>
                <a:gd name="connsiteX9" fmla="*/ 5559164 w 5943600"/>
                <a:gd name="connsiteY9" fmla="*/ 0 h 3608485"/>
                <a:gd name="connsiteX0" fmla="*/ 5559164 w 5943600"/>
                <a:gd name="connsiteY0" fmla="*/ 0 h 3608485"/>
                <a:gd name="connsiteX1" fmla="*/ 3727938 w 5943600"/>
                <a:gd name="connsiteY1" fmla="*/ 856493 h 3608485"/>
                <a:gd name="connsiteX2" fmla="*/ 2989384 w 5943600"/>
                <a:gd name="connsiteY2" fmla="*/ 1762100 h 3608485"/>
                <a:gd name="connsiteX3" fmla="*/ 3358661 w 5943600"/>
                <a:gd name="connsiteY3" fmla="*/ 2491862 h 3608485"/>
                <a:gd name="connsiteX4" fmla="*/ 4380792 w 5943600"/>
                <a:gd name="connsiteY4" fmla="*/ 2799997 h 3608485"/>
                <a:gd name="connsiteX5" fmla="*/ 5364924 w 5943600"/>
                <a:gd name="connsiteY5" fmla="*/ 3116722 h 3608485"/>
                <a:gd name="connsiteX6" fmla="*/ 5943600 w 5943600"/>
                <a:gd name="connsiteY6" fmla="*/ 3608485 h 3608485"/>
                <a:gd name="connsiteX7" fmla="*/ 26377 w 5943600"/>
                <a:gd name="connsiteY7" fmla="*/ 3573316 h 3608485"/>
                <a:gd name="connsiteX8" fmla="*/ 0 w 5943600"/>
                <a:gd name="connsiteY8" fmla="*/ 21224 h 3608485"/>
                <a:gd name="connsiteX9" fmla="*/ 5559164 w 5943600"/>
                <a:gd name="connsiteY9" fmla="*/ 0 h 360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3600" h="3608485">
                  <a:moveTo>
                    <a:pt x="5559164" y="0"/>
                  </a:moveTo>
                  <a:cubicBezTo>
                    <a:pt x="5150473" y="149721"/>
                    <a:pt x="4156235" y="562810"/>
                    <a:pt x="3727938" y="856493"/>
                  </a:cubicBezTo>
                  <a:cubicBezTo>
                    <a:pt x="3299641" y="1150176"/>
                    <a:pt x="3050930" y="1489539"/>
                    <a:pt x="2989384" y="1762100"/>
                  </a:cubicBezTo>
                  <a:cubicBezTo>
                    <a:pt x="2927838" y="2034662"/>
                    <a:pt x="3126760" y="2318879"/>
                    <a:pt x="3358661" y="2491862"/>
                  </a:cubicBezTo>
                  <a:cubicBezTo>
                    <a:pt x="3590562" y="2664845"/>
                    <a:pt x="4046415" y="2695854"/>
                    <a:pt x="4380792" y="2799997"/>
                  </a:cubicBezTo>
                  <a:cubicBezTo>
                    <a:pt x="4715169" y="2904140"/>
                    <a:pt x="5104456" y="2981974"/>
                    <a:pt x="5364924" y="3116722"/>
                  </a:cubicBezTo>
                  <a:cubicBezTo>
                    <a:pt x="5625392" y="3251470"/>
                    <a:pt x="5757800" y="3443048"/>
                    <a:pt x="5943600" y="3608485"/>
                  </a:cubicBezTo>
                  <a:lnTo>
                    <a:pt x="26377" y="3573316"/>
                  </a:lnTo>
                  <a:lnTo>
                    <a:pt x="0" y="21224"/>
                  </a:lnTo>
                  <a:lnTo>
                    <a:pt x="5559164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6768663" y="2648607"/>
              <a:ext cx="904873" cy="3612406"/>
            </a:xfrm>
            <a:custGeom>
              <a:avLst/>
              <a:gdLst>
                <a:gd name="connsiteX0" fmla="*/ 0 w 6517397"/>
                <a:gd name="connsiteY0" fmla="*/ 0 h 3594538"/>
                <a:gd name="connsiteX1" fmla="*/ 6517397 w 6517397"/>
                <a:gd name="connsiteY1" fmla="*/ 0 h 3594538"/>
                <a:gd name="connsiteX2" fmla="*/ 6517397 w 6517397"/>
                <a:gd name="connsiteY2" fmla="*/ 3594538 h 3594538"/>
                <a:gd name="connsiteX3" fmla="*/ 0 w 6517397"/>
                <a:gd name="connsiteY3" fmla="*/ 3594538 h 3594538"/>
                <a:gd name="connsiteX4" fmla="*/ 0 w 6517397"/>
                <a:gd name="connsiteY4" fmla="*/ 0 h 3594538"/>
                <a:gd name="connsiteX0" fmla="*/ 0 w 6517397"/>
                <a:gd name="connsiteY0" fmla="*/ 3594538 h 3685978"/>
                <a:gd name="connsiteX1" fmla="*/ 0 w 6517397"/>
                <a:gd name="connsiteY1" fmla="*/ 0 h 3685978"/>
                <a:gd name="connsiteX2" fmla="*/ 6517397 w 6517397"/>
                <a:gd name="connsiteY2" fmla="*/ 0 h 3685978"/>
                <a:gd name="connsiteX3" fmla="*/ 6517397 w 6517397"/>
                <a:gd name="connsiteY3" fmla="*/ 3594538 h 3685978"/>
                <a:gd name="connsiteX4" fmla="*/ 91440 w 6517397"/>
                <a:gd name="connsiteY4" fmla="*/ 3685978 h 3685978"/>
                <a:gd name="connsiteX0" fmla="*/ 0 w 6517397"/>
                <a:gd name="connsiteY0" fmla="*/ 3594538 h 4053840"/>
                <a:gd name="connsiteX1" fmla="*/ 0 w 6517397"/>
                <a:gd name="connsiteY1" fmla="*/ 0 h 4053840"/>
                <a:gd name="connsiteX2" fmla="*/ 6517397 w 6517397"/>
                <a:gd name="connsiteY2" fmla="*/ 0 h 4053840"/>
                <a:gd name="connsiteX3" fmla="*/ 6517397 w 6517397"/>
                <a:gd name="connsiteY3" fmla="*/ 3594538 h 4053840"/>
                <a:gd name="connsiteX4" fmla="*/ 5819578 w 6517397"/>
                <a:gd name="connsiteY4" fmla="*/ 4053840 h 4053840"/>
                <a:gd name="connsiteX0" fmla="*/ 0 w 6517397"/>
                <a:gd name="connsiteY0" fmla="*/ 3594538 h 4053840"/>
                <a:gd name="connsiteX1" fmla="*/ 0 w 6517397"/>
                <a:gd name="connsiteY1" fmla="*/ 0 h 4053840"/>
                <a:gd name="connsiteX2" fmla="*/ 6517397 w 6517397"/>
                <a:gd name="connsiteY2" fmla="*/ 0 h 4053840"/>
                <a:gd name="connsiteX3" fmla="*/ 6517397 w 6517397"/>
                <a:gd name="connsiteY3" fmla="*/ 3594538 h 4053840"/>
                <a:gd name="connsiteX4" fmla="*/ 5819578 w 6517397"/>
                <a:gd name="connsiteY4" fmla="*/ 4053840 h 4053840"/>
                <a:gd name="connsiteX0" fmla="*/ 0 w 6517397"/>
                <a:gd name="connsiteY0" fmla="*/ 3594538 h 3612406"/>
                <a:gd name="connsiteX1" fmla="*/ 0 w 6517397"/>
                <a:gd name="connsiteY1" fmla="*/ 0 h 3612406"/>
                <a:gd name="connsiteX2" fmla="*/ 6517397 w 6517397"/>
                <a:gd name="connsiteY2" fmla="*/ 0 h 3612406"/>
                <a:gd name="connsiteX3" fmla="*/ 6517397 w 6517397"/>
                <a:gd name="connsiteY3" fmla="*/ 3594538 h 3612406"/>
                <a:gd name="connsiteX4" fmla="*/ 5977233 w 6517397"/>
                <a:gd name="connsiteY4" fmla="*/ 3612406 h 3612406"/>
                <a:gd name="connsiteX0" fmla="*/ 0 w 6517397"/>
                <a:gd name="connsiteY0" fmla="*/ 3594538 h 3612406"/>
                <a:gd name="connsiteX1" fmla="*/ 2322786 w 6517397"/>
                <a:gd name="connsiteY1" fmla="*/ 21021 h 3612406"/>
                <a:gd name="connsiteX2" fmla="*/ 6517397 w 6517397"/>
                <a:gd name="connsiteY2" fmla="*/ 0 h 3612406"/>
                <a:gd name="connsiteX3" fmla="*/ 6517397 w 6517397"/>
                <a:gd name="connsiteY3" fmla="*/ 3594538 h 3612406"/>
                <a:gd name="connsiteX4" fmla="*/ 5977233 w 6517397"/>
                <a:gd name="connsiteY4" fmla="*/ 3612406 h 3612406"/>
                <a:gd name="connsiteX0" fmla="*/ 0 w 4194611"/>
                <a:gd name="connsiteY0" fmla="*/ 21021 h 3612406"/>
                <a:gd name="connsiteX1" fmla="*/ 4194611 w 4194611"/>
                <a:gd name="connsiteY1" fmla="*/ 0 h 3612406"/>
                <a:gd name="connsiteX2" fmla="*/ 4194611 w 4194611"/>
                <a:gd name="connsiteY2" fmla="*/ 3594538 h 3612406"/>
                <a:gd name="connsiteX3" fmla="*/ 3654447 w 4194611"/>
                <a:gd name="connsiteY3" fmla="*/ 3612406 h 3612406"/>
                <a:gd name="connsiteX0" fmla="*/ 0 w 1546004"/>
                <a:gd name="connsiteY0" fmla="*/ 21021 h 3612406"/>
                <a:gd name="connsiteX1" fmla="*/ 1546004 w 1546004"/>
                <a:gd name="connsiteY1" fmla="*/ 0 h 3612406"/>
                <a:gd name="connsiteX2" fmla="*/ 1546004 w 1546004"/>
                <a:gd name="connsiteY2" fmla="*/ 3594538 h 3612406"/>
                <a:gd name="connsiteX3" fmla="*/ 1005840 w 1546004"/>
                <a:gd name="connsiteY3" fmla="*/ 3612406 h 3612406"/>
                <a:gd name="connsiteX0" fmla="*/ 0 w 967935"/>
                <a:gd name="connsiteY0" fmla="*/ 10511 h 3612406"/>
                <a:gd name="connsiteX1" fmla="*/ 967935 w 967935"/>
                <a:gd name="connsiteY1" fmla="*/ 0 h 3612406"/>
                <a:gd name="connsiteX2" fmla="*/ 967935 w 967935"/>
                <a:gd name="connsiteY2" fmla="*/ 3594538 h 3612406"/>
                <a:gd name="connsiteX3" fmla="*/ 427771 w 967935"/>
                <a:gd name="connsiteY3" fmla="*/ 3612406 h 3612406"/>
                <a:gd name="connsiteX0" fmla="*/ 0 w 904873"/>
                <a:gd name="connsiteY0" fmla="*/ 0 h 3612406"/>
                <a:gd name="connsiteX1" fmla="*/ 904873 w 904873"/>
                <a:gd name="connsiteY1" fmla="*/ 0 h 3612406"/>
                <a:gd name="connsiteX2" fmla="*/ 904873 w 904873"/>
                <a:gd name="connsiteY2" fmla="*/ 3594538 h 3612406"/>
                <a:gd name="connsiteX3" fmla="*/ 364709 w 904873"/>
                <a:gd name="connsiteY3" fmla="*/ 3612406 h 361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873" h="3612406">
                  <a:moveTo>
                    <a:pt x="0" y="0"/>
                  </a:moveTo>
                  <a:lnTo>
                    <a:pt x="904873" y="0"/>
                  </a:lnTo>
                  <a:lnTo>
                    <a:pt x="904873" y="3594538"/>
                  </a:lnTo>
                  <a:cubicBezTo>
                    <a:pt x="813455" y="3594538"/>
                    <a:pt x="364709" y="3612406"/>
                    <a:pt x="364709" y="361240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160585" y="2675892"/>
                  <a:ext cx="5196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585" y="2675892"/>
                  <a:ext cx="51962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719371" y="2678668"/>
                  <a:ext cx="5196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9371" y="2678668"/>
                  <a:ext cx="51962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131270" y="3364468"/>
                  <a:ext cx="5196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270" y="3364468"/>
                  <a:ext cx="51962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596295" y="4312591"/>
                  <a:ext cx="589841" cy="2844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6295" y="4312591"/>
                  <a:ext cx="589841" cy="284437"/>
                </a:xfrm>
                <a:prstGeom prst="rect">
                  <a:avLst/>
                </a:prstGeom>
                <a:blipFill>
                  <a:blip r:embed="rId7"/>
                  <a:stretch>
                    <a:fillRect l="-16471" t="-26829" r="-40000" b="-731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475077" y="4255195"/>
                  <a:ext cx="589841" cy="2844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077" y="4255195"/>
                  <a:ext cx="589841" cy="284437"/>
                </a:xfrm>
                <a:prstGeom prst="rect">
                  <a:avLst/>
                </a:prstGeom>
                <a:blipFill>
                  <a:blip r:embed="rId8"/>
                  <a:stretch>
                    <a:fillRect l="-15116" t="-26829" r="-39535" b="-707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671072" y="4151174"/>
                  <a:ext cx="589841" cy="2844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072" y="4151174"/>
                  <a:ext cx="589841" cy="284437"/>
                </a:xfrm>
                <a:prstGeom prst="rect">
                  <a:avLst/>
                </a:prstGeom>
                <a:blipFill>
                  <a:blip r:embed="rId9"/>
                  <a:stretch>
                    <a:fillRect l="-15116" t="-26829" r="-39535" b="-707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4945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371600"/>
                <a:ext cx="876610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2000" b="0" kern="0" dirty="0"/>
                  <a:t>How do we construct the Regions,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en-US" sz="2000" b="0" kern="0" dirty="0"/>
                  <a:t>?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They could be any shape!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Consider </a:t>
                </a:r>
                <a:r>
                  <a:rPr lang="en-US" altLang="en-US" sz="1600" b="0" kern="0"/>
                  <a:t>the trivariate (3 variable) </a:t>
                </a:r>
                <a:r>
                  <a:rPr lang="en-US" altLang="en-US" sz="1600" b="0" kern="0" dirty="0"/>
                  <a:t>problem below.</a:t>
                </a:r>
              </a:p>
              <a:p>
                <a:pPr lvl="1">
                  <a:defRPr/>
                </a:pPr>
                <a:r>
                  <a:rPr lang="en-US" altLang="en-US" sz="1600" b="0" kern="0" dirty="0"/>
                  <a:t>We decide to use high-dimensional rectangles or boxes     simple interpretation / rules</a:t>
                </a:r>
              </a:p>
              <a:p>
                <a:pPr lvl="2">
                  <a:defRPr/>
                </a:pPr>
                <a:r>
                  <a:rPr lang="en-US" altLang="en-US" sz="1600" b="0" kern="0" dirty="0"/>
                  <a:t>Hierarchical segmentation over </a:t>
                </a:r>
                <a:r>
                  <a:rPr lang="en-US" altLang="en-US" sz="1600" b="0" kern="0"/>
                  <a:t>the features – </a:t>
                </a:r>
                <a:r>
                  <a:rPr lang="en-US" altLang="en-US" sz="1600" kern="0"/>
                  <a:t>very flexible, compact model!</a:t>
                </a:r>
                <a:endParaRPr lang="en-US" altLang="en-US" sz="160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371600"/>
                <a:ext cx="8766105" cy="4114800"/>
              </a:xfrm>
              <a:prstGeom prst="rect">
                <a:avLst/>
              </a:prstGeom>
              <a:blipFill>
                <a:blip r:embed="rId2"/>
                <a:stretch>
                  <a:fillRect l="-626" t="-14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219200" y="6553200"/>
            <a:ext cx="85375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200" b="0" kern="0" dirty="0"/>
              <a:t>Prediction of unconventional well production (MCFPD) from porosity (%) and brittleness (%)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6323162" y="2437876"/>
            <a:ext cx="153838" cy="7620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95399" y="3048000"/>
            <a:ext cx="6934201" cy="3583887"/>
            <a:chOff x="610823" y="2590800"/>
            <a:chExt cx="7847378" cy="4055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823" y="2590800"/>
              <a:ext cx="7847378" cy="4055855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 bwMode="auto">
            <a:xfrm>
              <a:off x="3733800" y="2590800"/>
              <a:ext cx="0" cy="3657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4791808" y="2617176"/>
              <a:ext cx="0" cy="3657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>
              <a:off x="3733801" y="5170570"/>
              <a:ext cx="1058007" cy="249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3733800" y="3861210"/>
              <a:ext cx="1058007" cy="249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 flipV="1">
              <a:off x="4800601" y="4110986"/>
              <a:ext cx="2866291" cy="101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 flipH="1" flipV="1">
              <a:off x="4800600" y="4794895"/>
              <a:ext cx="2866291" cy="101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 flipV="1">
              <a:off x="4800600" y="3429000"/>
              <a:ext cx="2866291" cy="101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 flipV="1">
              <a:off x="4800600" y="5638800"/>
              <a:ext cx="2866291" cy="101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319880" y="4038600"/>
                  <a:ext cx="5196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880" y="4038600"/>
                  <a:ext cx="51962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544588" y="4439347"/>
                  <a:ext cx="589841" cy="2844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4588" y="4439347"/>
                  <a:ext cx="589841" cy="284437"/>
                </a:xfrm>
                <a:prstGeom prst="rect">
                  <a:avLst/>
                </a:prstGeom>
                <a:blipFill>
                  <a:blip r:embed="rId5"/>
                  <a:stretch>
                    <a:fillRect l="-16471" t="-26829" r="-40000" b="-707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3781101" y="2653860"/>
                  <a:ext cx="5196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1101" y="2653860"/>
                  <a:ext cx="51962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982159" y="3296963"/>
                  <a:ext cx="589841" cy="2844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159" y="3296963"/>
                  <a:ext cx="589841" cy="284437"/>
                </a:xfrm>
                <a:prstGeom prst="rect">
                  <a:avLst/>
                </a:prstGeom>
                <a:blipFill>
                  <a:blip r:embed="rId7"/>
                  <a:stretch>
                    <a:fillRect l="-15116" t="-26190" r="-39535" b="-6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757450" y="3928240"/>
                  <a:ext cx="5196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7450" y="3928240"/>
                  <a:ext cx="51962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962400" y="4419600"/>
                  <a:ext cx="589841" cy="2844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419600"/>
                  <a:ext cx="589841" cy="284437"/>
                </a:xfrm>
                <a:prstGeom prst="rect">
                  <a:avLst/>
                </a:prstGeom>
                <a:blipFill>
                  <a:blip r:embed="rId9"/>
                  <a:stretch>
                    <a:fillRect l="-15116" t="-26829" r="-39535" b="-731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3758081" y="5224256"/>
                  <a:ext cx="5196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8081" y="5224256"/>
                  <a:ext cx="51962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4708" y="5735363"/>
                  <a:ext cx="589841" cy="2844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08" y="5735363"/>
                  <a:ext cx="589841" cy="284437"/>
                </a:xfrm>
                <a:prstGeom prst="rect">
                  <a:avLst/>
                </a:prstGeom>
                <a:blipFill>
                  <a:blip r:embed="rId11"/>
                  <a:stretch>
                    <a:fillRect l="-16471" t="-26829" r="-40000" b="-707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7152290" y="2635470"/>
                  <a:ext cx="5196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290" y="2635470"/>
                  <a:ext cx="519629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887159" y="2895600"/>
                  <a:ext cx="589841" cy="2844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7159" y="2895600"/>
                  <a:ext cx="589841" cy="284437"/>
                </a:xfrm>
                <a:prstGeom prst="rect">
                  <a:avLst/>
                </a:prstGeom>
                <a:blipFill>
                  <a:blip r:embed="rId13"/>
                  <a:stretch>
                    <a:fillRect l="-15116" t="-26829" r="-39535" b="-731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7152290" y="3466948"/>
                  <a:ext cx="5196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290" y="3466948"/>
                  <a:ext cx="519629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887159" y="3657600"/>
                  <a:ext cx="589841" cy="2844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7159" y="3657600"/>
                  <a:ext cx="589841" cy="284437"/>
                </a:xfrm>
                <a:prstGeom prst="rect">
                  <a:avLst/>
                </a:prstGeom>
                <a:blipFill>
                  <a:blip r:embed="rId15"/>
                  <a:stretch>
                    <a:fillRect l="-15116" t="-26829" r="-39535" b="-707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7152290" y="4149502"/>
                  <a:ext cx="5196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290" y="4149502"/>
                  <a:ext cx="519629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887159" y="4266584"/>
                  <a:ext cx="589841" cy="2844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7159" y="4266584"/>
                  <a:ext cx="589841" cy="284437"/>
                </a:xfrm>
                <a:prstGeom prst="rect">
                  <a:avLst/>
                </a:prstGeom>
                <a:blipFill>
                  <a:blip r:embed="rId17"/>
                  <a:stretch>
                    <a:fillRect l="-15116" t="-26829" r="-39535" b="-707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7152290" y="4837932"/>
                  <a:ext cx="5196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290" y="4837932"/>
                  <a:ext cx="519629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887159" y="5028584"/>
                  <a:ext cx="589841" cy="2844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7159" y="5028584"/>
                  <a:ext cx="589841" cy="284437"/>
                </a:xfrm>
                <a:prstGeom prst="rect">
                  <a:avLst/>
                </a:prstGeom>
                <a:blipFill>
                  <a:blip r:embed="rId19"/>
                  <a:stretch>
                    <a:fillRect l="-15116" t="-26190" r="-39535" b="-6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7152290" y="5684628"/>
                  <a:ext cx="5196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290" y="5684628"/>
                  <a:ext cx="519629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887159" y="5791200"/>
                  <a:ext cx="589841" cy="2844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7159" y="5791200"/>
                  <a:ext cx="589841" cy="284437"/>
                </a:xfrm>
                <a:prstGeom prst="rect">
                  <a:avLst/>
                </a:prstGeom>
                <a:blipFill>
                  <a:blip r:embed="rId21"/>
                  <a:stretch>
                    <a:fillRect l="-15116" t="-26829" r="-39535" b="-707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/>
            <p:cNvSpPr/>
            <p:nvPr/>
          </p:nvSpPr>
          <p:spPr bwMode="auto">
            <a:xfrm>
              <a:off x="990600" y="2617176"/>
              <a:ext cx="6676291" cy="3657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Decision </a:t>
            </a: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Trees 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The </a:t>
            </a: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Regions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120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Decision Trees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The </a:t>
            </a: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Regions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447800"/>
                <a:ext cx="8004106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b="0" kern="0" dirty="0"/>
                  <a:t>How do we construct the Regions,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kern="0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altLang="en-US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b="0" i="1" ker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en-US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kern="0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en-US" b="0" kern="0" dirty="0"/>
                  <a:t>?</a:t>
                </a:r>
              </a:p>
              <a:p>
                <a:pPr lvl="1">
                  <a:defRPr/>
                </a:pPr>
                <a:endParaRPr lang="en-US" altLang="en-US" sz="1800" b="0" kern="0" dirty="0"/>
              </a:p>
              <a:p>
                <a:pPr lvl="1">
                  <a:defRPr/>
                </a:pPr>
                <a:r>
                  <a:rPr lang="en-US" altLang="en-US" sz="1800" b="0" kern="0" dirty="0"/>
                  <a:t>We want to minimize the Residual Sum of Squares:</a:t>
                </a:r>
              </a:p>
              <a:p>
                <a:pPr lvl="1">
                  <a:defRPr/>
                </a:pPr>
                <a:endParaRPr lang="en-US" altLang="en-US" sz="1800" b="0" kern="0" dirty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800" b="0" i="1" kern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8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en-US" sz="1800" b="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en-US" sz="1800" b="0" i="1" ker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en-US" sz="1800" b="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800" b="0" i="1" ker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b="0" i="1" ker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en-US" sz="1800" b="0" i="1" kern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en-US" sz="1800" b="0" kern="0" dirty="0"/>
              </a:p>
              <a:p>
                <a:pPr marL="457200" lvl="1" indent="0">
                  <a:buNone/>
                  <a:defRPr/>
                </a:pPr>
                <a:endParaRPr lang="en-US" altLang="en-US" sz="1800" b="0" kern="0" dirty="0"/>
              </a:p>
              <a:p>
                <a:pPr marL="457200" lvl="1" indent="0">
                  <a:buNone/>
                  <a:defRPr/>
                </a:pPr>
                <a:r>
                  <a:rPr lang="en-US" altLang="en-US" sz="1800" b="0" kern="0" dirty="0"/>
                  <a:t>    looping over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en-US" sz="1800" b="0" kern="0" dirty="0"/>
                  <a:t> regions and data in each region,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en-US" sz="1800" b="0" i="1" ker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1800" b="0" kern="0" dirty="0"/>
                  <a:t> </a:t>
                </a:r>
              </a:p>
              <a:p>
                <a:pPr lvl="1">
                  <a:defRPr/>
                </a:pPr>
                <a:r>
                  <a:rPr lang="en-US" altLang="en-US" sz="1800" b="0" kern="0" dirty="0"/>
                  <a:t>This is the sum of squares of all the data vs. the estimate in their region (the mean of the training data in the region)</a:t>
                </a:r>
              </a:p>
              <a:p>
                <a:pPr lvl="1">
                  <a:defRPr/>
                </a:pPr>
                <a:r>
                  <a:rPr lang="en-US" altLang="en-US" sz="1800" b="0" kern="0" dirty="0"/>
                  <a:t>Hint: somehow we need to account for the cost of complexity</a:t>
                </a:r>
              </a:p>
              <a:p>
                <a:pPr lvl="2">
                  <a:defRPr/>
                </a:pPr>
                <a:r>
                  <a:rPr lang="en-US" altLang="en-US" b="0" kern="0" dirty="0"/>
                  <a:t>We do this through cross validation and pruning</a:t>
                </a:r>
              </a:p>
              <a:p>
                <a:pPr lvl="1">
                  <a:defRPr/>
                </a:pPr>
                <a:endParaRPr lang="en-US" altLang="en-US" sz="1800" b="0" kern="0" dirty="0"/>
              </a:p>
              <a:p>
                <a:pPr lvl="1">
                  <a:defRPr/>
                </a:pPr>
                <a:endParaRPr lang="en-US" altLang="en-US" sz="1800" b="0" kern="0" dirty="0"/>
              </a:p>
              <a:p>
                <a:pPr lvl="1">
                  <a:defRPr/>
                </a:pPr>
                <a:endParaRPr lang="en-US" altLang="en-US" sz="1800" b="0" kern="0" dirty="0"/>
              </a:p>
              <a:p>
                <a:pPr lvl="1">
                  <a:defRPr/>
                </a:pPr>
                <a:endParaRPr lang="en-US" altLang="en-US" sz="1800" b="0" kern="0" dirty="0"/>
              </a:p>
              <a:p>
                <a:pPr marL="457200" lvl="1" indent="0">
                  <a:buNone/>
                  <a:defRPr/>
                </a:pPr>
                <a:endParaRPr lang="en-US" altLang="en-US" sz="1800" b="0" kern="0" dirty="0"/>
              </a:p>
              <a:p>
                <a:pPr lvl="1">
                  <a:defRPr/>
                </a:pPr>
                <a:endParaRPr lang="en-US" altLang="en-US" sz="1800" b="0" kern="0" dirty="0"/>
              </a:p>
              <a:p>
                <a:pPr marL="57150" indent="0">
                  <a:buNone/>
                  <a:defRPr/>
                </a:pPr>
                <a:endParaRPr lang="en-US" altLang="en-US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447800"/>
                <a:ext cx="8004106" cy="4114800"/>
              </a:xfrm>
              <a:prstGeom prst="rect">
                <a:avLst/>
              </a:prstGeom>
              <a:blipFill>
                <a:blip r:embed="rId2"/>
                <a:stretch>
                  <a:fillRect l="-1142" t="-2074" b="-19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99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504680"/>
                <a:ext cx="8004106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b="0" kern="0" dirty="0"/>
                  <a:t>How do we construct the Regions,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en-US" sz="2000" b="0" kern="0" dirty="0"/>
                  <a:t>?</a:t>
                </a:r>
              </a:p>
              <a:p>
                <a:pPr>
                  <a:defRPr/>
                </a:pPr>
                <a:r>
                  <a:rPr lang="en-US" altLang="en-US" sz="2000" b="0" kern="0" dirty="0"/>
                  <a:t>Recursive, binary splitting</a:t>
                </a:r>
              </a:p>
              <a:p>
                <a:pPr lvl="1">
                  <a:defRPr/>
                </a:pPr>
                <a:r>
                  <a:rPr lang="en-US" altLang="en-US" sz="1600" b="0" kern="0"/>
                  <a:t>Greedy - at </a:t>
                </a:r>
                <a:r>
                  <a:rPr lang="en-US" altLang="en-US" sz="1600" b="0" kern="0" dirty="0"/>
                  <a:t>each step the method selects the choice that minimizes RSS.  There is no attempt to look ahead, jointly optimize over multiple choices</a:t>
                </a:r>
              </a:p>
              <a:p>
                <a:pPr lvl="1">
                  <a:defRPr/>
                </a:pPr>
                <a:r>
                  <a:rPr lang="en-US" altLang="en-US" sz="1600" b="0" kern="0"/>
                  <a:t>Top-down - at </a:t>
                </a:r>
                <a:r>
                  <a:rPr lang="en-US" altLang="en-US" sz="1600" b="0" kern="0" dirty="0"/>
                  <a:t>the beginning all data belong to a single region, top of </a:t>
                </a:r>
                <a:r>
                  <a:rPr lang="en-US" altLang="en-US" sz="1600" b="0" kern="0"/>
                  <a:t>the tree, greedy </a:t>
                </a:r>
                <a:r>
                  <a:rPr lang="en-US" altLang="en-US" sz="1600" b="0" kern="0" dirty="0"/>
                  <a:t>selection of the single best split over any feature that best reduces the RSS </a:t>
                </a:r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endParaRPr lang="en-US" altLang="en-US" sz="20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504680"/>
                <a:ext cx="8004106" cy="4114800"/>
              </a:xfrm>
              <a:prstGeom prst="rect">
                <a:avLst/>
              </a:prstGeom>
              <a:blipFill>
                <a:blip r:embed="rId2"/>
                <a:stretch>
                  <a:fillRect l="-761" t="-14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905000" y="3505200"/>
            <a:ext cx="7367146" cy="3200400"/>
            <a:chOff x="1219200" y="3241900"/>
            <a:chExt cx="8537505" cy="37088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7800" y="3241900"/>
              <a:ext cx="6629401" cy="3426353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 bwMode="auto">
            <a:xfrm>
              <a:off x="4086066" y="3241900"/>
              <a:ext cx="0" cy="308991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860500" y="3380086"/>
                  <a:ext cx="516132" cy="35667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40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sz="14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0500" y="3380086"/>
                  <a:ext cx="516132" cy="35667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376905" y="4803537"/>
                  <a:ext cx="594895" cy="2564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1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sz="1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905" y="4803537"/>
                  <a:ext cx="594895" cy="256432"/>
                </a:xfrm>
                <a:prstGeom prst="rect">
                  <a:avLst/>
                </a:prstGeom>
                <a:blipFill>
                  <a:blip r:embed="rId5"/>
                  <a:stretch>
                    <a:fillRect l="-11765" t="-22222" r="-9412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724333" y="3380086"/>
                  <a:ext cx="516132" cy="35667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40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en-US" sz="14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333" y="3380086"/>
                  <a:ext cx="516132" cy="35667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057230" y="4803537"/>
                  <a:ext cx="616839" cy="2564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1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en-US" sz="14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7230" y="4803537"/>
                  <a:ext cx="616839" cy="256432"/>
                </a:xfrm>
                <a:prstGeom prst="rect">
                  <a:avLst/>
                </a:prstGeom>
                <a:blipFill>
                  <a:blip r:embed="rId7"/>
                  <a:stretch>
                    <a:fillRect l="-11364" t="-22222" r="-5682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1219200" y="6647552"/>
              <a:ext cx="8537505" cy="303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en-US" sz="1050" b="0" kern="0" dirty="0"/>
                <a:t>Prediction of unconventional well production (MCFPD) from porosity (%) and brittleness (%)</a:t>
              </a:r>
            </a:p>
          </p:txBody>
        </p:sp>
      </p:grpSp>
      <p:sp>
        <p:nvSpPr>
          <p:cNvPr id="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Decision Trees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The </a:t>
            </a: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Regions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92564790"/>
      </p:ext>
    </p:extLst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icrosoft Office 98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22806</TotalTime>
  <Pages>7</Pages>
  <Words>2344</Words>
  <Application>Microsoft Office PowerPoint</Application>
  <PresentationFormat>Letter Paper (8.5x11 in)</PresentationFormat>
  <Paragraphs>422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MS PGothic</vt:lpstr>
      <vt:lpstr>MS PGothic</vt:lpstr>
      <vt:lpstr>Arial</vt:lpstr>
      <vt:lpstr>Cambria Math</vt:lpstr>
      <vt:lpstr>Helvetica</vt:lpstr>
      <vt:lpstr>Microsoft Office 98</vt:lpstr>
      <vt:lpstr>PowerPoint Presentation</vt:lpstr>
      <vt:lpstr>PowerPoint Presentation</vt:lpstr>
      <vt:lpstr>Training and Testing</vt:lpstr>
      <vt:lpstr>Decision Trees</vt:lpstr>
      <vt:lpstr>Decision Trees</vt:lpstr>
      <vt:lpstr>Decision Trees  The Regions</vt:lpstr>
      <vt:lpstr>Decision Trees  The Regions</vt:lpstr>
      <vt:lpstr>Decision Trees The Regions</vt:lpstr>
      <vt:lpstr>Decision Trees The Regions</vt:lpstr>
      <vt:lpstr>Decision Trees The Regions</vt:lpstr>
      <vt:lpstr>Decision Trees  The Regions</vt:lpstr>
      <vt:lpstr>Decision Trees  The Regions</vt:lpstr>
      <vt:lpstr>Decision Trees  The Regions</vt:lpstr>
      <vt:lpstr>Decision Trees  The Regions</vt:lpstr>
      <vt:lpstr>Decision Trees  The Regions</vt:lpstr>
      <vt:lpstr>Decision Trees  The Regions</vt:lpstr>
      <vt:lpstr>Decision Trees  The Regions</vt:lpstr>
      <vt:lpstr>Decision Trees  Termination</vt:lpstr>
      <vt:lpstr>Decision Trees  Pruning</vt:lpstr>
      <vt:lpstr>Decision Trees – Steps</vt:lpstr>
      <vt:lpstr>K-fold Cross Validation</vt:lpstr>
      <vt:lpstr>Decision Trees Example</vt:lpstr>
      <vt:lpstr>Decision Trees Example</vt:lpstr>
      <vt:lpstr>Decision Trees Example</vt:lpstr>
      <vt:lpstr>Decision Trees Example</vt:lpstr>
      <vt:lpstr>Decision Trees Example</vt:lpstr>
      <vt:lpstr>Decision Trees Example</vt:lpstr>
      <vt:lpstr>Decision Trees Example</vt:lpstr>
      <vt:lpstr>Decision Trees Example</vt:lpstr>
      <vt:lpstr>Decision Trees Demonstration in Python</vt:lpstr>
      <vt:lpstr>Decision Trees  Comments</vt:lpstr>
      <vt:lpstr>PowerPoint Presentation</vt:lpstr>
      <vt:lpstr>Bagging, Random Forest and Boosting</vt:lpstr>
      <vt:lpstr>Bagging, Random Forest and Boosting</vt:lpstr>
      <vt:lpstr>Bagging, Random Forest and Boosting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Geostatistics            Lecture 1</dc:title>
  <dc:subject/>
  <dc:creator>iml</dc:creator>
  <cp:keywords/>
  <dc:description/>
  <cp:lastModifiedBy>Pyrcz, Michael</cp:lastModifiedBy>
  <cp:revision>282</cp:revision>
  <cp:lastPrinted>2000-01-19T16:18:49Z</cp:lastPrinted>
  <dcterms:created xsi:type="dcterms:W3CDTF">1998-02-20T08:56:31Z</dcterms:created>
  <dcterms:modified xsi:type="dcterms:W3CDTF">2019-06-18T17:43:49Z</dcterms:modified>
</cp:coreProperties>
</file>