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561" r:id="rId2"/>
    <p:sldId id="753" r:id="rId3"/>
    <p:sldId id="624" r:id="rId4"/>
    <p:sldId id="546" r:id="rId5"/>
    <p:sldId id="707" r:id="rId6"/>
    <p:sldId id="740" r:id="rId7"/>
    <p:sldId id="741" r:id="rId8"/>
    <p:sldId id="742" r:id="rId9"/>
    <p:sldId id="743" r:id="rId10"/>
    <p:sldId id="744" r:id="rId11"/>
    <p:sldId id="745" r:id="rId12"/>
    <p:sldId id="746" r:id="rId13"/>
    <p:sldId id="748" r:id="rId14"/>
    <p:sldId id="747" r:id="rId15"/>
    <p:sldId id="749" r:id="rId16"/>
    <p:sldId id="754" r:id="rId17"/>
    <p:sldId id="708" r:id="rId18"/>
    <p:sldId id="709" r:id="rId19"/>
    <p:sldId id="710" r:id="rId20"/>
    <p:sldId id="711" r:id="rId21"/>
    <p:sldId id="712" r:id="rId22"/>
    <p:sldId id="713" r:id="rId23"/>
    <p:sldId id="739" r:id="rId24"/>
    <p:sldId id="562" r:id="rId25"/>
    <p:sldId id="755" r:id="rId26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FFFF66"/>
    <a:srgbClr val="FFFFFF"/>
    <a:srgbClr val="DDDDDD"/>
    <a:srgbClr val="042A9F"/>
    <a:srgbClr val="008F00"/>
    <a:srgbClr val="A2C1FE"/>
    <a:srgbClr val="3365FB"/>
    <a:srgbClr val="00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5682" autoAdjust="0"/>
  </p:normalViewPr>
  <p:slideViewPr>
    <p:cSldViewPr>
      <p:cViewPr varScale="1">
        <p:scale>
          <a:sx n="79" d="100"/>
          <a:sy n="79" d="100"/>
        </p:scale>
        <p:origin x="28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C9574CB6-73A4-466F-B36C-52C78CFFDE60}"/>
    <pc:docChg chg="custSel addSld delSld modSld modMainMaster">
      <pc:chgData name="Pyrcz, Michael" userId="0efd8a38-3f8e-46fd-9886-7800c0196e80" providerId="ADAL" clId="{C9574CB6-73A4-466F-B36C-52C78CFFDE60}" dt="2019-06-18T17:54:55.956" v="125" actId="20577"/>
      <pc:docMkLst>
        <pc:docMk/>
      </pc:docMkLst>
      <pc:sldChg chg="addSp delSp modSp">
        <pc:chgData name="Pyrcz, Michael" userId="0efd8a38-3f8e-46fd-9886-7800c0196e80" providerId="ADAL" clId="{C9574CB6-73A4-466F-B36C-52C78CFFDE60}" dt="2019-06-18T17:46:51.403" v="34"/>
        <pc:sldMkLst>
          <pc:docMk/>
          <pc:sldMk cId="0" sldId="561"/>
        </pc:sldMkLst>
        <pc:spChg chg="del">
          <ac:chgData name="Pyrcz, Michael" userId="0efd8a38-3f8e-46fd-9886-7800c0196e80" providerId="ADAL" clId="{C9574CB6-73A4-466F-B36C-52C78CFFDE60}" dt="2019-06-18T17:45:51.716" v="6" actId="478"/>
          <ac:spMkLst>
            <pc:docMk/>
            <pc:sldMk cId="0" sldId="561"/>
            <ac:spMk id="13" creationId="{DA97F8D1-70AE-4388-B22A-AB63AD5F0343}"/>
          </ac:spMkLst>
        </pc:spChg>
        <pc:spChg chg="del">
          <ac:chgData name="Pyrcz, Michael" userId="0efd8a38-3f8e-46fd-9886-7800c0196e80" providerId="ADAL" clId="{C9574CB6-73A4-466F-B36C-52C78CFFDE60}" dt="2019-06-18T17:46:43.358" v="31" actId="478"/>
          <ac:spMkLst>
            <pc:docMk/>
            <pc:sldMk cId="0" sldId="561"/>
            <ac:spMk id="27" creationId="{BF76C121-9F95-46D4-BFA4-FBA40D163FC3}"/>
          </ac:spMkLst>
        </pc:spChg>
        <pc:spChg chg="del">
          <ac:chgData name="Pyrcz, Michael" userId="0efd8a38-3f8e-46fd-9886-7800c0196e80" providerId="ADAL" clId="{C9574CB6-73A4-466F-B36C-52C78CFFDE60}" dt="2019-06-18T17:46:44.555" v="32" actId="478"/>
          <ac:spMkLst>
            <pc:docMk/>
            <pc:sldMk cId="0" sldId="561"/>
            <ac:spMk id="28" creationId="{7A6775C0-69F9-4188-A7D9-A6EFF44698E9}"/>
          </ac:spMkLst>
        </pc:spChg>
        <pc:spChg chg="add mod">
          <ac:chgData name="Pyrcz, Michael" userId="0efd8a38-3f8e-46fd-9886-7800c0196e80" providerId="ADAL" clId="{C9574CB6-73A4-466F-B36C-52C78CFFDE60}" dt="2019-06-18T17:46:05.883" v="30" actId="20577"/>
          <ac:spMkLst>
            <pc:docMk/>
            <pc:sldMk cId="0" sldId="561"/>
            <ac:spMk id="29" creationId="{ED081408-9DCB-49C5-B0CB-0FDFF79543EF}"/>
          </ac:spMkLst>
        </pc:spChg>
        <pc:spChg chg="add">
          <ac:chgData name="Pyrcz, Michael" userId="0efd8a38-3f8e-46fd-9886-7800c0196e80" providerId="ADAL" clId="{C9574CB6-73A4-466F-B36C-52C78CFFDE60}" dt="2019-06-18T17:46:51.403" v="34"/>
          <ac:spMkLst>
            <pc:docMk/>
            <pc:sldMk cId="0" sldId="561"/>
            <ac:spMk id="30" creationId="{2C9E2218-2D21-44D3-B7A7-F65D26AC95A1}"/>
          </ac:spMkLst>
        </pc:spChg>
        <pc:spChg chg="del">
          <ac:chgData name="Pyrcz, Michael" userId="0efd8a38-3f8e-46fd-9886-7800c0196e80" providerId="ADAL" clId="{C9574CB6-73A4-466F-B36C-52C78CFFDE60}" dt="2019-06-18T17:46:46.347" v="33" actId="478"/>
          <ac:spMkLst>
            <pc:docMk/>
            <pc:sldMk cId="0" sldId="561"/>
            <ac:spMk id="31" creationId="{5E5400F3-0A09-46E8-A724-286E7C4CA68A}"/>
          </ac:spMkLst>
        </pc:spChg>
        <pc:grpChg chg="del">
          <ac:chgData name="Pyrcz, Michael" userId="0efd8a38-3f8e-46fd-9886-7800c0196e80" providerId="ADAL" clId="{C9574CB6-73A4-466F-B36C-52C78CFFDE60}" dt="2019-06-18T17:46:43.358" v="31" actId="478"/>
          <ac:grpSpMkLst>
            <pc:docMk/>
            <pc:sldMk cId="0" sldId="561"/>
            <ac:grpSpMk id="16" creationId="{3A95B99F-0CCD-4987-942F-6823669BEDAF}"/>
          </ac:grpSpMkLst>
        </pc:grpChg>
        <pc:cxnChg chg="del">
          <ac:chgData name="Pyrcz, Michael" userId="0efd8a38-3f8e-46fd-9886-7800c0196e80" providerId="ADAL" clId="{C9574CB6-73A4-466F-B36C-52C78CFFDE60}" dt="2019-06-18T17:46:43.358" v="31" actId="478"/>
          <ac:cxnSpMkLst>
            <pc:docMk/>
            <pc:sldMk cId="0" sldId="561"/>
            <ac:cxnSpMk id="3" creationId="{FB50625E-8EAB-4ACD-8F62-F566B75B1382}"/>
          </ac:cxnSpMkLst>
        </pc:cxnChg>
        <pc:cxnChg chg="del">
          <ac:chgData name="Pyrcz, Michael" userId="0efd8a38-3f8e-46fd-9886-7800c0196e80" providerId="ADAL" clId="{C9574CB6-73A4-466F-B36C-52C78CFFDE60}" dt="2019-06-18T17:46:44.555" v="32" actId="478"/>
          <ac:cxnSpMkLst>
            <pc:docMk/>
            <pc:sldMk cId="0" sldId="561"/>
            <ac:cxnSpMk id="11" creationId="{F052D877-E005-4343-87C4-C34FA260B791}"/>
          </ac:cxnSpMkLst>
        </pc:cxnChg>
      </pc:sldChg>
      <pc:sldChg chg="addSp delSp modSp">
        <pc:chgData name="Pyrcz, Michael" userId="0efd8a38-3f8e-46fd-9886-7800c0196e80" providerId="ADAL" clId="{C9574CB6-73A4-466F-B36C-52C78CFFDE60}" dt="2019-06-18T17:54:55.956" v="125" actId="20577"/>
        <pc:sldMkLst>
          <pc:docMk/>
          <pc:sldMk cId="103862913" sldId="708"/>
        </pc:sldMkLst>
        <pc:spChg chg="mod">
          <ac:chgData name="Pyrcz, Michael" userId="0efd8a38-3f8e-46fd-9886-7800c0196e80" providerId="ADAL" clId="{C9574CB6-73A4-466F-B36C-52C78CFFDE60}" dt="2019-06-18T17:54:55.956" v="125" actId="20577"/>
          <ac:spMkLst>
            <pc:docMk/>
            <pc:sldMk cId="103862913" sldId="708"/>
            <ac:spMk id="35" creationId="{D04C3825-4965-4505-BBAC-111DEECE124F}"/>
          </ac:spMkLst>
        </pc:spChg>
        <pc:picChg chg="del">
          <ac:chgData name="Pyrcz, Michael" userId="0efd8a38-3f8e-46fd-9886-7800c0196e80" providerId="ADAL" clId="{C9574CB6-73A4-466F-B36C-52C78CFFDE60}" dt="2019-06-18T17:54:17.608" v="43" actId="478"/>
          <ac:picMkLst>
            <pc:docMk/>
            <pc:sldMk cId="103862913" sldId="708"/>
            <ac:picMk id="2" creationId="{FF652DCE-FFD2-49D8-9894-BF3D8C6EDB64}"/>
          </ac:picMkLst>
        </pc:picChg>
        <pc:picChg chg="add mod">
          <ac:chgData name="Pyrcz, Michael" userId="0efd8a38-3f8e-46fd-9886-7800c0196e80" providerId="ADAL" clId="{C9574CB6-73A4-466F-B36C-52C78CFFDE60}" dt="2019-06-18T17:54:22.737" v="46" actId="1076"/>
          <ac:picMkLst>
            <pc:docMk/>
            <pc:sldMk cId="103862913" sldId="708"/>
            <ac:picMk id="3" creationId="{F8BB1C48-B685-4693-88F3-B4A14380CAF7}"/>
          </ac:picMkLst>
        </pc:picChg>
      </pc:sldChg>
      <pc:sldChg chg="del">
        <pc:chgData name="Pyrcz, Michael" userId="0efd8a38-3f8e-46fd-9886-7800c0196e80" providerId="ADAL" clId="{C9574CB6-73A4-466F-B36C-52C78CFFDE60}" dt="2019-06-18T17:47:08.986" v="37" actId="2696"/>
        <pc:sldMkLst>
          <pc:docMk/>
          <pc:sldMk cId="841836314" sldId="750"/>
        </pc:sldMkLst>
      </pc:sldChg>
      <pc:sldChg chg="del">
        <pc:chgData name="Pyrcz, Michael" userId="0efd8a38-3f8e-46fd-9886-7800c0196e80" providerId="ADAL" clId="{C9574CB6-73A4-466F-B36C-52C78CFFDE60}" dt="2019-06-18T17:47:21.971" v="39" actId="2696"/>
        <pc:sldMkLst>
          <pc:docMk/>
          <pc:sldMk cId="4124266021" sldId="751"/>
        </pc:sldMkLst>
      </pc:sldChg>
      <pc:sldChg chg="del">
        <pc:chgData name="Pyrcz, Michael" userId="0efd8a38-3f8e-46fd-9886-7800c0196e80" providerId="ADAL" clId="{C9574CB6-73A4-466F-B36C-52C78CFFDE60}" dt="2019-06-18T17:47:54.345" v="42" actId="2696"/>
        <pc:sldMkLst>
          <pc:docMk/>
          <pc:sldMk cId="359810724" sldId="752"/>
        </pc:sldMkLst>
      </pc:sldChg>
      <pc:sldChg chg="modSp add">
        <pc:chgData name="Pyrcz, Michael" userId="0efd8a38-3f8e-46fd-9886-7800c0196e80" providerId="ADAL" clId="{C9574CB6-73A4-466F-B36C-52C78CFFDE60}" dt="2019-06-18T17:47:03.436" v="36" actId="20577"/>
        <pc:sldMkLst>
          <pc:docMk/>
          <pc:sldMk cId="1011684659" sldId="753"/>
        </pc:sldMkLst>
        <pc:spChg chg="mod">
          <ac:chgData name="Pyrcz, Michael" userId="0efd8a38-3f8e-46fd-9886-7800c0196e80" providerId="ADAL" clId="{C9574CB6-73A4-466F-B36C-52C78CFFDE60}" dt="2019-06-18T17:47:03.436" v="36" actId="20577"/>
          <ac:spMkLst>
            <pc:docMk/>
            <pc:sldMk cId="1011684659" sldId="753"/>
            <ac:spMk id="4099" creationId="{00000000-0000-0000-0000-000000000000}"/>
          </ac:spMkLst>
        </pc:spChg>
      </pc:sldChg>
      <pc:sldChg chg="modSp add">
        <pc:chgData name="Pyrcz, Michael" userId="0efd8a38-3f8e-46fd-9886-7800c0196e80" providerId="ADAL" clId="{C9574CB6-73A4-466F-B36C-52C78CFFDE60}" dt="2019-06-18T17:47:39.111" v="40"/>
        <pc:sldMkLst>
          <pc:docMk/>
          <pc:sldMk cId="3406031391" sldId="754"/>
        </pc:sldMkLst>
        <pc:spChg chg="mod">
          <ac:chgData name="Pyrcz, Michael" userId="0efd8a38-3f8e-46fd-9886-7800c0196e80" providerId="ADAL" clId="{C9574CB6-73A4-466F-B36C-52C78CFFDE60}" dt="2019-06-18T17:47:39.111" v="40"/>
          <ac:spMkLst>
            <pc:docMk/>
            <pc:sldMk cId="3406031391" sldId="754"/>
            <ac:spMk id="4099" creationId="{00000000-0000-0000-0000-000000000000}"/>
          </ac:spMkLst>
        </pc:spChg>
      </pc:sldChg>
      <pc:sldChg chg="add">
        <pc:chgData name="Pyrcz, Michael" userId="0efd8a38-3f8e-46fd-9886-7800c0196e80" providerId="ADAL" clId="{C9574CB6-73A4-466F-B36C-52C78CFFDE60}" dt="2019-06-18T17:47:52.716" v="41"/>
        <pc:sldMkLst>
          <pc:docMk/>
          <pc:sldMk cId="307556131" sldId="755"/>
        </pc:sldMkLst>
      </pc:sldChg>
      <pc:sldMasterChg chg="addSp delSp delSldLayout modSldLayout">
        <pc:chgData name="Pyrcz, Michael" userId="0efd8a38-3f8e-46fd-9886-7800c0196e80" providerId="ADAL" clId="{C9574CB6-73A4-466F-B36C-52C78CFFDE60}" dt="2019-06-18T17:45:46.948" v="5"/>
        <pc:sldMasterMkLst>
          <pc:docMk/>
          <pc:sldMasterMk cId="0" sldId="2147483648"/>
        </pc:sldMasterMkLst>
        <pc:grpChg chg="del">
          <ac:chgData name="Pyrcz, Michael" userId="0efd8a38-3f8e-46fd-9886-7800c0196e80" providerId="ADAL" clId="{C9574CB6-73A4-466F-B36C-52C78CFFDE60}" dt="2019-06-18T17:45:23.620" v="1" actId="478"/>
          <ac:grpSpMkLst>
            <pc:docMk/>
            <pc:sldMasterMk cId="0" sldId="2147483648"/>
            <ac:grpSpMk id="4" creationId="{9630D14C-41CB-4F78-992A-9A94D50AE75A}"/>
          </ac:grpSpMkLst>
        </pc:grpChg>
        <pc:grpChg chg="add">
          <ac:chgData name="Pyrcz, Michael" userId="0efd8a38-3f8e-46fd-9886-7800c0196e80" providerId="ADAL" clId="{C9574CB6-73A4-466F-B36C-52C78CFFDE60}" dt="2019-06-18T17:45:46.948" v="5"/>
          <ac:grpSpMkLst>
            <pc:docMk/>
            <pc:sldMasterMk cId="0" sldId="2147483648"/>
            <ac:grpSpMk id="15" creationId="{EDD2DCFC-5733-4B94-8CB4-BD3AC59C838F}"/>
          </ac:grpSpMkLst>
        </pc:grpChg>
        <pc:sldLayoutChg chg="del">
          <pc:chgData name="Pyrcz, Michael" userId="0efd8a38-3f8e-46fd-9886-7800c0196e80" providerId="ADAL" clId="{C9574CB6-73A4-466F-B36C-52C78CFFDE60}" dt="2019-06-18T17:45:25.878" v="2" actId="2696"/>
          <pc:sldLayoutMkLst>
            <pc:docMk/>
            <pc:sldMasterMk cId="0" sldId="2147483648"/>
            <pc:sldLayoutMk cId="3989097659" sldId="2147483698"/>
          </pc:sldLayoutMkLst>
        </pc:sldLayoutChg>
        <pc:sldLayoutChg chg="addSp delSp">
          <pc:chgData name="Pyrcz, Michael" userId="0efd8a38-3f8e-46fd-9886-7800c0196e80" providerId="ADAL" clId="{C9574CB6-73A4-466F-B36C-52C78CFFDE60}" dt="2019-06-18T17:45:44.761" v="4"/>
          <pc:sldLayoutMkLst>
            <pc:docMk/>
            <pc:sldMasterMk cId="0" sldId="2147483648"/>
            <pc:sldLayoutMk cId="112287019" sldId="2147483699"/>
          </pc:sldLayoutMkLst>
          <pc:grpChg chg="del">
            <ac:chgData name="Pyrcz, Michael" userId="0efd8a38-3f8e-46fd-9886-7800c0196e80" providerId="ADAL" clId="{C9574CB6-73A4-466F-B36C-52C78CFFDE60}" dt="2019-06-18T17:45:22.117" v="0" actId="478"/>
            <ac:grpSpMkLst>
              <pc:docMk/>
              <pc:sldMasterMk cId="0" sldId="2147483648"/>
              <pc:sldLayoutMk cId="112287019" sldId="2147483699"/>
              <ac:grpSpMk id="4" creationId="{52AC2AE0-E79A-49D4-872C-B8EE85AFBF69}"/>
            </ac:grpSpMkLst>
          </pc:grpChg>
          <pc:grpChg chg="add del">
            <ac:chgData name="Pyrcz, Michael" userId="0efd8a38-3f8e-46fd-9886-7800c0196e80" providerId="ADAL" clId="{C9574CB6-73A4-466F-B36C-52C78CFFDE60}" dt="2019-06-18T17:45:44.761" v="4"/>
            <ac:grpSpMkLst>
              <pc:docMk/>
              <pc:sldMasterMk cId="0" sldId="2147483648"/>
              <pc:sldLayoutMk cId="112287019" sldId="2147483699"/>
              <ac:grpSpMk id="15" creationId="{4D873863-60FB-47BF-AEAF-93A372A5ED6B}"/>
            </ac:grpSpMkLst>
          </pc:grpChg>
        </pc:sldLayoutChg>
      </pc:sldMasterChg>
    </pc:docChg>
  </pc:docChgLst>
  <pc:docChgLst>
    <pc:chgData name="Michael Pyrcz" userId="0efd8a38-3f8e-46fd-9886-7800c0196e80" providerId="ADAL" clId="{50ABD6A5-AA6C-4CA2-99FF-4D216F9F76AC}"/>
    <pc:docChg chg="modSld">
      <pc:chgData name="Michael Pyrcz" userId="0efd8a38-3f8e-46fd-9886-7800c0196e80" providerId="ADAL" clId="{50ABD6A5-AA6C-4CA2-99FF-4D216F9F76AC}" dt="2019-05-05T23:41:19.884" v="0" actId="20577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/>
              <a:t>Page </a:t>
            </a:r>
            <a:fld id="{7208F809-4F92-4354-B7AB-BB0558E95B2E}" type="slidenum">
              <a:rPr lang="en-US" altLang="en-US" sz="1200" b="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683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/>
              <a:t>Page </a:t>
            </a:r>
            <a:fld id="{229853F2-318A-4B96-B4FC-0B401144A24C}" type="slidenum">
              <a:rPr lang="en-US" altLang="en-US" sz="1200" b="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b="0"/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96451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753787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28638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66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8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DD2DCFC-5733-4B94-8CB4-BD3AC59C838F}"/>
              </a:ext>
            </a:extLst>
          </p:cNvPr>
          <p:cNvGrpSpPr/>
          <p:nvPr userDrawn="1"/>
        </p:nvGrpSpPr>
        <p:grpSpPr>
          <a:xfrm>
            <a:off x="8177211" y="33262"/>
            <a:ext cx="931700" cy="931700"/>
            <a:chOff x="3738664" y="1071664"/>
            <a:chExt cx="4714673" cy="471467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738209-4B62-4426-817D-38EFA80FE4E8}"/>
                </a:ext>
              </a:extLst>
            </p:cNvPr>
            <p:cNvSpPr/>
            <p:nvPr/>
          </p:nvSpPr>
          <p:spPr>
            <a:xfrm>
              <a:off x="3738664" y="1071664"/>
              <a:ext cx="4714673" cy="47146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74D73FD-EEBC-4717-B107-CDEEBF5A4DE4}"/>
                </a:ext>
              </a:extLst>
            </p:cNvPr>
            <p:cNvSpPr/>
            <p:nvPr/>
          </p:nvSpPr>
          <p:spPr>
            <a:xfrm>
              <a:off x="4876652" y="1823741"/>
              <a:ext cx="2231907" cy="3421473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F6B5DD-CCB9-47AB-B221-866D4D955BE3}"/>
                </a:ext>
              </a:extLst>
            </p:cNvPr>
            <p:cNvSpPr/>
            <p:nvPr/>
          </p:nvSpPr>
          <p:spPr>
            <a:xfrm>
              <a:off x="4015700" y="1352146"/>
              <a:ext cx="4160601" cy="415370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2800" b="1" cap="none" spc="0" dirty="0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Texas Center for Data Analytics and </a:t>
              </a:r>
              <a:r>
                <a:rPr lang="en-US" sz="2800" b="1" cap="none" spc="0" dirty="0" err="1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Geostatistics</a:t>
              </a:r>
              <a:endParaRPr lang="en-US" sz="2800" b="1" cap="none" spc="0" dirty="0">
                <a:ln w="0"/>
                <a:solidFill>
                  <a:sysClr val="windowText" lastClr="000000"/>
                </a:solidFill>
                <a:latin typeface="Helvetica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FB907A-A6CE-4132-8360-6866801EA1F7}"/>
                </a:ext>
              </a:extLst>
            </p:cNvPr>
            <p:cNvSpPr/>
            <p:nvPr/>
          </p:nvSpPr>
          <p:spPr>
            <a:xfrm>
              <a:off x="3986468" y="1246725"/>
              <a:ext cx="4219065" cy="436455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400" dirty="0">
                  <a:ln w="0"/>
                  <a:solidFill>
                    <a:sysClr val="windowText" lastClr="000000"/>
                  </a:solidFill>
                  <a:latin typeface="Helvetica" pitchFamily="2" charset="0"/>
                </a:rPr>
                <a:t>The University of Texas at Austin</a:t>
              </a:r>
              <a:endParaRPr lang="en-US" sz="400" cap="none" spc="0" dirty="0">
                <a:ln w="0"/>
                <a:solidFill>
                  <a:sysClr val="windowText" lastClr="000000"/>
                </a:solidFill>
                <a:latin typeface="Helvetica" pitchFamily="2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29924D24-FC6A-4EEB-9951-189F0652AE15}"/>
                </a:ext>
              </a:extLst>
            </p:cNvPr>
            <p:cNvSpPr/>
            <p:nvPr/>
          </p:nvSpPr>
          <p:spPr>
            <a:xfrm>
              <a:off x="5884877" y="2294067"/>
              <a:ext cx="386645" cy="615244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7D95A5B7-C1CE-4CDA-80FB-D0069A056F74}"/>
                </a:ext>
              </a:extLst>
            </p:cNvPr>
            <p:cNvSpPr/>
            <p:nvPr/>
          </p:nvSpPr>
          <p:spPr>
            <a:xfrm>
              <a:off x="4584425" y="2292657"/>
              <a:ext cx="1267997" cy="1974174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2858009C-2013-4DDA-AF81-0A2458C53AAC}"/>
                </a:ext>
              </a:extLst>
            </p:cNvPr>
            <p:cNvSpPr/>
            <p:nvPr/>
          </p:nvSpPr>
          <p:spPr>
            <a:xfrm>
              <a:off x="6234366" y="2940980"/>
              <a:ext cx="1317268" cy="2170184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9" r:id="rId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5181600" cy="411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dirty="0">
                <a:ea typeface="+mn-ea"/>
                <a:cs typeface="+mn-cs"/>
              </a:rPr>
              <a:t>Support Vector Machines</a:t>
            </a:r>
          </a:p>
          <a:p>
            <a:pPr>
              <a:spcBef>
                <a:spcPct val="20000"/>
              </a:spcBef>
              <a:defRPr/>
            </a:pPr>
            <a:r>
              <a:rPr lang="en-US" dirty="0">
                <a:ea typeface="+mn-ea"/>
                <a:cs typeface="+mn-cs"/>
              </a:rPr>
              <a:t>SVM Demonstration in Python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ED081408-9DCB-49C5-B0CB-0FDFF79543EF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066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Support Vector Machines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9E2218-2D21-44D3-B7A7-F65D26AC95A1}"/>
              </a:ext>
            </a:extLst>
          </p:cNvPr>
          <p:cNvSpPr txBox="1"/>
          <p:nvPr/>
        </p:nvSpPr>
        <p:spPr>
          <a:xfrm>
            <a:off x="1447800" y="6096000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447800"/>
                <a:ext cx="83820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1800" kern="0" dirty="0"/>
                  <a:t>Basis Expansion</a:t>
                </a:r>
                <a:endParaRPr lang="en-US" altLang="en-US" sz="1800" b="0" kern="0" dirty="0"/>
              </a:p>
              <a:p>
                <a:pPr>
                  <a:defRPr/>
                </a:pPr>
                <a:r>
                  <a:rPr lang="en-US" altLang="en-US" sz="1800" b="0" kern="0" dirty="0"/>
                  <a:t>To add flexibility, capture non-linearity in our model</a:t>
                </a:r>
              </a:p>
              <a:p>
                <a:pPr>
                  <a:defRPr/>
                </a:pPr>
                <a:r>
                  <a:rPr lang="en-US" altLang="en-US" sz="1800" b="0" kern="0" dirty="0"/>
                  <a:t>May be applied in regression, classification etc. 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kern="0" dirty="0"/>
                  <a:t>Basis Expansion</a:t>
                </a:r>
                <a:r>
                  <a:rPr lang="en-US" altLang="en-US" sz="1800" b="0" kern="0" dirty="0"/>
                  <a:t>: transform to a linearly independent set of objects (functions) </a:t>
                </a:r>
              </a:p>
              <a:p>
                <a:pPr marL="0" indent="0">
                  <a:buNone/>
                  <a:defRPr/>
                </a:pPr>
                <a:endParaRPr lang="en-US" altLang="en-US" sz="1100" b="0" kern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800" b="0" i="1" kern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altLang="en-US" sz="1800" b="0" kern="0" dirty="0"/>
                            <m:t>, </m:t>
                          </m:r>
                          <m:sSub>
                            <m:sSub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m:rPr>
                              <m:nor/>
                            </m:rPr>
                            <a:rPr lang="en-US" altLang="en-US" sz="1800" b="0" kern="0" dirty="0"/>
                            <m:t> </m:t>
                          </m:r>
                          <m:sSub>
                            <m:sSub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05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Here’s an example for polygonal expansion</a:t>
                </a:r>
              </a:p>
              <a:p>
                <a:pPr marL="0" indent="0">
                  <a:buNone/>
                  <a:defRPr/>
                </a:pPr>
                <a:endParaRPr lang="en-US" altLang="en-US" sz="1400" b="0" kern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d>
                        <m:d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d>
                        <m:d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ker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  <m:d>
                        <m:d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ker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en-US" sz="1800" b="0" i="1" ker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d>
                        <m:d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ker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ker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47800"/>
                <a:ext cx="8382000" cy="4114800"/>
              </a:xfrm>
              <a:prstGeom prst="rect">
                <a:avLst/>
              </a:prstGeom>
              <a:blipFill>
                <a:blip r:embed="rId2"/>
                <a:stretch>
                  <a:fillRect l="-655" t="-14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>
            <a:extLst>
              <a:ext uri="{FF2B5EF4-FFF2-40B4-BE49-F238E27FC236}">
                <a16:creationId xmlns:a16="http://schemas.microsoft.com/office/drawing/2014/main" id="{6D491518-57F2-48B5-8304-79FF0BE63222}"/>
              </a:ext>
            </a:extLst>
          </p:cNvPr>
          <p:cNvSpPr txBox="1">
            <a:spLocks noChangeArrowheads="1"/>
          </p:cNvSpPr>
          <p:nvPr/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Support Vector Machines</a:t>
            </a:r>
            <a:endParaRPr lang="en-US" kern="0" dirty="0"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1FCD43-A1A7-4CA6-97DF-5343F8A4B423}"/>
              </a:ext>
            </a:extLst>
          </p:cNvPr>
          <p:cNvSpPr/>
          <p:nvPr/>
        </p:nvSpPr>
        <p:spPr bwMode="auto">
          <a:xfrm>
            <a:off x="1733587" y="5404607"/>
            <a:ext cx="1104900" cy="12192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A50129-204C-40E5-8F55-7B46631908E2}"/>
                  </a:ext>
                </a:extLst>
              </p:cNvPr>
              <p:cNvSpPr txBox="1"/>
              <p:nvPr/>
            </p:nvSpPr>
            <p:spPr>
              <a:xfrm>
                <a:off x="1466887" y="5867400"/>
                <a:ext cx="149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A50129-204C-40E5-8F55-7B4663190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87" y="5867400"/>
                <a:ext cx="149080" cy="276999"/>
              </a:xfrm>
              <a:prstGeom prst="rect">
                <a:avLst/>
              </a:prstGeom>
              <a:blipFill>
                <a:blip r:embed="rId3"/>
                <a:stretch>
                  <a:fillRect l="-33333" r="-3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0BE194-DEFB-469F-AEB6-A437C0F06D58}"/>
                  </a:ext>
                </a:extLst>
              </p:cNvPr>
              <p:cNvSpPr txBox="1"/>
              <p:nvPr/>
            </p:nvSpPr>
            <p:spPr>
              <a:xfrm>
                <a:off x="1482287" y="6477000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0BE194-DEFB-469F-AEB6-A437C0F06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287" y="6477000"/>
                <a:ext cx="201145" cy="276999"/>
              </a:xfrm>
              <a:prstGeom prst="rect">
                <a:avLst/>
              </a:prstGeom>
              <a:blipFill>
                <a:blip r:embed="rId4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C03246-C7A7-440D-8A67-E4C46F66160D}"/>
                  </a:ext>
                </a:extLst>
              </p:cNvPr>
              <p:cNvSpPr txBox="1"/>
              <p:nvPr/>
            </p:nvSpPr>
            <p:spPr>
              <a:xfrm>
                <a:off x="2232207" y="5105400"/>
                <a:ext cx="151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C03246-C7A7-440D-8A67-E4C46F661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07" y="5105400"/>
                <a:ext cx="151452" cy="276999"/>
              </a:xfrm>
              <a:prstGeom prst="rect">
                <a:avLst/>
              </a:prstGeom>
              <a:blipFill>
                <a:blip r:embed="rId5"/>
                <a:stretch>
                  <a:fillRect l="-52000" t="-2222" r="-4800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8729A0-1F11-4064-9CFB-18FC468B59BF}"/>
                  </a:ext>
                </a:extLst>
              </p:cNvPr>
              <p:cNvSpPr txBox="1"/>
              <p:nvPr/>
            </p:nvSpPr>
            <p:spPr>
              <a:xfrm>
                <a:off x="2762287" y="5105400"/>
                <a:ext cx="26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8729A0-1F11-4064-9CFB-18FC468B5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87" y="5105400"/>
                <a:ext cx="262059" cy="276999"/>
              </a:xfrm>
              <a:prstGeom prst="rect">
                <a:avLst/>
              </a:prstGeom>
              <a:blipFill>
                <a:blip r:embed="rId6"/>
                <a:stretch>
                  <a:fillRect l="-11628" r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7127B6C-04B7-4DF2-83AE-5509DB95AD1C}"/>
              </a:ext>
            </a:extLst>
          </p:cNvPr>
          <p:cNvSpPr/>
          <p:nvPr/>
        </p:nvSpPr>
        <p:spPr bwMode="auto">
          <a:xfrm>
            <a:off x="5052927" y="5404607"/>
            <a:ext cx="2868019" cy="12192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3334E9-39CA-47B3-9546-EA177BC81976}"/>
                  </a:ext>
                </a:extLst>
              </p:cNvPr>
              <p:cNvSpPr txBox="1"/>
              <p:nvPr/>
            </p:nvSpPr>
            <p:spPr>
              <a:xfrm>
                <a:off x="4786228" y="5867400"/>
                <a:ext cx="149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3334E9-39CA-47B3-9546-EA177BC81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28" y="5867400"/>
                <a:ext cx="149080" cy="276999"/>
              </a:xfrm>
              <a:prstGeom prst="rect">
                <a:avLst/>
              </a:prstGeom>
              <a:blipFill>
                <a:blip r:embed="rId7"/>
                <a:stretch>
                  <a:fillRect l="-32000" r="-28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AB171A-0ABB-425E-A2C5-5ED7263598DA}"/>
                  </a:ext>
                </a:extLst>
              </p:cNvPr>
              <p:cNvSpPr txBox="1"/>
              <p:nvPr/>
            </p:nvSpPr>
            <p:spPr>
              <a:xfrm>
                <a:off x="4801628" y="6477000"/>
                <a:ext cx="201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AB171A-0ABB-425E-A2C5-5ED7263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628" y="6477000"/>
                <a:ext cx="201145" cy="276999"/>
              </a:xfrm>
              <a:prstGeom prst="rect">
                <a:avLst/>
              </a:prstGeom>
              <a:blipFill>
                <a:blip r:embed="rId8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530F02-7EE7-474B-ABB3-4526E1CE147A}"/>
                  </a:ext>
                </a:extLst>
              </p:cNvPr>
              <p:cNvSpPr txBox="1"/>
              <p:nvPr/>
            </p:nvSpPr>
            <p:spPr>
              <a:xfrm>
                <a:off x="5551548" y="5105400"/>
                <a:ext cx="227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530F02-7EE7-474B-ABB3-4526E1CE1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548" y="5105400"/>
                <a:ext cx="227050" cy="276999"/>
              </a:xfrm>
              <a:prstGeom prst="rect">
                <a:avLst/>
              </a:prstGeom>
              <a:blipFill>
                <a:blip r:embed="rId9"/>
                <a:stretch>
                  <a:fillRect l="-35135" t="-2222" r="-270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56C638-7EA9-49AA-ACE8-31062A8E3AB3}"/>
                  </a:ext>
                </a:extLst>
              </p:cNvPr>
              <p:cNvSpPr txBox="1"/>
              <p:nvPr/>
            </p:nvSpPr>
            <p:spPr>
              <a:xfrm>
                <a:off x="7591374" y="5105400"/>
                <a:ext cx="71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56C638-7EA9-49AA-ACE8-31062A8E3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374" y="5105400"/>
                <a:ext cx="714426" cy="276999"/>
              </a:xfrm>
              <a:prstGeom prst="rect">
                <a:avLst/>
              </a:prstGeom>
              <a:blipFill>
                <a:blip r:embed="rId10"/>
                <a:stretch>
                  <a:fillRect l="-3390" r="-59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B9DEF9-94CF-4AB5-A5E7-9076F7404A27}"/>
              </a:ext>
            </a:extLst>
          </p:cNvPr>
          <p:cNvCxnSpPr/>
          <p:nvPr/>
        </p:nvCxnSpPr>
        <p:spPr bwMode="auto">
          <a:xfrm>
            <a:off x="3024346" y="6005899"/>
            <a:ext cx="162385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665206-C61C-4433-A7E3-1BA6BC2CE509}"/>
              </a:ext>
            </a:extLst>
          </p:cNvPr>
          <p:cNvSpPr txBox="1"/>
          <p:nvPr/>
        </p:nvSpPr>
        <p:spPr>
          <a:xfrm>
            <a:off x="3200400" y="5678269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Basis </a:t>
            </a:r>
          </a:p>
          <a:p>
            <a:pPr algn="ctr"/>
            <a:r>
              <a:rPr lang="en-US" dirty="0"/>
              <a:t>Expansion</a:t>
            </a:r>
          </a:p>
        </p:txBody>
      </p:sp>
    </p:spTree>
    <p:extLst>
      <p:ext uri="{BB962C8B-B14F-4D97-AF65-F5344CB8AC3E}">
        <p14:creationId xmlns:p14="http://schemas.microsoft.com/office/powerpoint/2010/main" val="411309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447800"/>
                <a:ext cx="8080305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1800" kern="0" dirty="0"/>
                  <a:t>The Kernel Trick</a:t>
                </a: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We can incorporate our basis expansion in our method without actually every needing to transform to:  </a:t>
                </a:r>
              </a:p>
              <a:p>
                <a:pPr marL="0" indent="0">
                  <a:buNone/>
                  <a:defRPr/>
                </a:pPr>
                <a:endParaRPr lang="en-US" altLang="en-US" sz="1200" b="0" kern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ker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en-US" sz="1800" b="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800" b="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1800" b="0" i="1" ker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2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We only need the inner projects: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en-US" sz="1800" b="0" i="1" kern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Instead of the actual values in the transformed space, we just need the ‘similarity’ between all available training values.</a:t>
                </a:r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   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47800"/>
                <a:ext cx="8080305" cy="4114800"/>
              </a:xfrm>
              <a:prstGeom prst="rect">
                <a:avLst/>
              </a:prstGeom>
              <a:blipFill>
                <a:blip r:embed="rId2"/>
                <a:stretch>
                  <a:fillRect l="-679" t="-1481" r="-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>
            <a:extLst>
              <a:ext uri="{FF2B5EF4-FFF2-40B4-BE49-F238E27FC236}">
                <a16:creationId xmlns:a16="http://schemas.microsoft.com/office/drawing/2014/main" id="{6D491518-57F2-48B5-8304-79FF0BE63222}"/>
              </a:ext>
            </a:extLst>
          </p:cNvPr>
          <p:cNvSpPr txBox="1">
            <a:spLocks noChangeArrowheads="1"/>
          </p:cNvSpPr>
          <p:nvPr/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Support Vector Machines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3683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447800"/>
                <a:ext cx="8080305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1800" kern="0" dirty="0"/>
                  <a:t>The Kernel Trick</a:t>
                </a: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For example, let’s assume a 2 features and 2</a:t>
                </a:r>
                <a:r>
                  <a:rPr lang="en-US" altLang="en-US" sz="1800" b="0" kern="0" baseline="30000" dirty="0"/>
                  <a:t>nd</a:t>
                </a:r>
                <a:r>
                  <a:rPr lang="en-US" altLang="en-US" sz="1800" b="0" kern="0" dirty="0"/>
                  <a:t> order polynomial basis function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1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en-US" sz="1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sz="1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we have expanded our linear system to include the 2</a:t>
                </a:r>
                <a:r>
                  <a:rPr lang="en-US" altLang="en-US" sz="1800" b="0" kern="0" baseline="30000" dirty="0"/>
                  <a:t>nd</a:t>
                </a:r>
                <a:r>
                  <a:rPr lang="en-US" altLang="en-US" sz="1800" b="0" kern="0" dirty="0"/>
                  <a:t> order terms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en-US" sz="1800" b="0" kern="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en-US" sz="1800" b="0" kern="0" dirty="0"/>
                  <a:t> and the product term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1800" b="0" kern="0" dirty="0"/>
                  <a:t> over our 2 predictor features for a more complicated, nonlinear boundary.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But it can be shown that we don’t need to use </a:t>
                </a: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sz="1800" b="0" kern="0" dirty="0"/>
                  <a:t>, just the kernel as: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en-US" sz="18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en-US" sz="18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0" i="1" kern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en-US" sz="1800" b="0" i="1" kern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en-US" sz="18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altLang="en-US" sz="18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47800"/>
                <a:ext cx="8080305" cy="4114800"/>
              </a:xfrm>
              <a:prstGeom prst="rect">
                <a:avLst/>
              </a:prstGeom>
              <a:blipFill>
                <a:blip r:embed="rId2"/>
                <a:stretch>
                  <a:fillRect l="-679" t="-1481" r="-906" b="-91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>
            <a:extLst>
              <a:ext uri="{FF2B5EF4-FFF2-40B4-BE49-F238E27FC236}">
                <a16:creationId xmlns:a16="http://schemas.microsoft.com/office/drawing/2014/main" id="{6D491518-57F2-48B5-8304-79FF0BE63222}"/>
              </a:ext>
            </a:extLst>
          </p:cNvPr>
          <p:cNvSpPr txBox="1">
            <a:spLocks noChangeArrowheads="1"/>
          </p:cNvSpPr>
          <p:nvPr/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Support Vector Machines</a:t>
            </a:r>
            <a:endParaRPr lang="en-US" kern="0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43494D-20B4-4F40-8F3C-42CB55A67644}"/>
                  </a:ext>
                </a:extLst>
              </p:cNvPr>
              <p:cNvSpPr txBox="1"/>
              <p:nvPr/>
            </p:nvSpPr>
            <p:spPr>
              <a:xfrm>
                <a:off x="6781800" y="5791200"/>
                <a:ext cx="1905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 function of base features, </a:t>
                </a:r>
                <a14:m>
                  <m:oMath xmlns:m="http://schemas.openxmlformats.org/officeDocument/2006/math">
                    <m:r>
                      <a:rPr lang="en-US" altLang="en-US" sz="14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en-US" sz="1400" b="1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400" dirty="0"/>
                  <a:t> only.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43494D-20B4-4F40-8F3C-42CB55A67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5791200"/>
                <a:ext cx="1905000" cy="523220"/>
              </a:xfrm>
              <a:prstGeom prst="rect">
                <a:avLst/>
              </a:prstGeom>
              <a:blipFill>
                <a:blip r:embed="rId3"/>
                <a:stretch>
                  <a:fillRect l="-962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834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447800"/>
                <a:ext cx="8080305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1800" kern="0" dirty="0"/>
                  <a:t>The Kernel Trick</a:t>
                </a: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Let’s return to our model in terms of support vectors,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1800" b="0" kern="0" dirty="0"/>
                  <a:t>, and the Kernel,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en-US" sz="1800" b="0" kern="0" dirty="0"/>
                  <a:t>.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ker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sz="1800" b="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800" b="0" i="1" ker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b="0" i="1" kern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en-US" sz="1800" b="0" i="1" kern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sz="1800" b="0" i="1" kern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Given: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en-US" sz="1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en-US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en-US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We have: 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ker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sz="1800" b="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800" b="0" i="1" ker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sz="18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b="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en-US" sz="1800" b="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sz="1800" b="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sz="1800" b="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en-US" sz="1800" b="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en-US" sz="1800" b="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en-US" sz="1800" b="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800" b="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1800" b="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en-US" sz="1800" b="0" i="1" ker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sz="18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en-US" sz="18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sz="18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en-US" sz="1800" b="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en-US" sz="1800" b="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sz="1800" b="0" i="1" ker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ker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800" b="0" i="1" ker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en-US" sz="1800" b="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1800" b="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sz="1800" b="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en-US" altLang="en-US" sz="18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We can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1800" b="0" kern="0" dirty="0"/>
                  <a:t> as: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18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en-US" sz="1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sz="1800" b="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en-US" sz="1800" b="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sz="1800" b="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800" b="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sz="1800" b="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1800" b="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8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en-US" sz="1800" b="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47800"/>
                <a:ext cx="8080305" cy="4114800"/>
              </a:xfrm>
              <a:prstGeom prst="rect">
                <a:avLst/>
              </a:prstGeom>
              <a:blipFill>
                <a:blip r:embed="rId2"/>
                <a:stretch>
                  <a:fillRect l="-679" t="-1481" b="-112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>
            <a:extLst>
              <a:ext uri="{FF2B5EF4-FFF2-40B4-BE49-F238E27FC236}">
                <a16:creationId xmlns:a16="http://schemas.microsoft.com/office/drawing/2014/main" id="{6D491518-57F2-48B5-8304-79FF0BE63222}"/>
              </a:ext>
            </a:extLst>
          </p:cNvPr>
          <p:cNvSpPr txBox="1">
            <a:spLocks noChangeArrowheads="1"/>
          </p:cNvSpPr>
          <p:nvPr/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Support Vector Machines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9544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447800"/>
                <a:ext cx="8080305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1800" kern="0" dirty="0"/>
                  <a:t>Other Kernel Transforms</a:t>
                </a: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We can substitute any kernel to map our problem to a higher dimensional space.  We could in fact design our own under these conditions.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1. </a:t>
                </a: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b="0" kern="0" dirty="0"/>
                  <a:t>is symmetric</a:t>
                </a:r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𝑚𝑎𝑡𝑟𝑖𝑥</m:t>
                        </m:r>
                      </m:sub>
                    </m:sSub>
                  </m:oMath>
                </a14:m>
                <a:r>
                  <a:rPr lang="en-US" altLang="en-US" sz="1800" b="0" kern="0" dirty="0"/>
                  <a:t> is positive semi-definite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Of course, there are various kernel ready for us to work with: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>
                  <a:defRPr/>
                </a:pPr>
                <a:r>
                  <a:rPr lang="en-US" altLang="en-US" sz="1800" b="0" kern="0" dirty="0"/>
                  <a:t>Linear: </a:t>
                </a: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en-US" sz="1800" b="0" kern="0" dirty="0"/>
              </a:p>
              <a:p>
                <a:pPr>
                  <a:defRPr/>
                </a:pPr>
                <a:r>
                  <a:rPr lang="en-US" altLang="en-US" sz="1800" b="0" kern="0" dirty="0"/>
                  <a:t>Radial Basis Function: </a:t>
                </a: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en-US" sz="18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1800" b="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1800" b="0" i="1" ker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sz="1800" b="0" i="1" ker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en-US" sz="1800" b="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1800" b="0" i="1" ker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sz="1800" b="0" i="1" ker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en-US" sz="1800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en-US" sz="18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18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en-US" sz="1800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en-US" sz="1800" b="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en-US" sz="18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1800" b="0" i="1" ker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altLang="en-US" sz="1800" b="0" kern="0" dirty="0"/>
              </a:p>
              <a:p>
                <a:pPr lvl="1">
                  <a:defRPr/>
                </a:pPr>
                <a:r>
                  <a:rPr lang="en-US" altLang="en-US" sz="1600" b="0" kern="0" dirty="0"/>
                  <a:t>a </a:t>
                </a:r>
                <a14:m>
                  <m:oMath xmlns:m="http://schemas.openxmlformats.org/officeDocument/2006/math">
                    <m:r>
                      <a:rPr lang="en-US" altLang="en-US" sz="1600" b="0" i="1" ker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1600" b="0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b="0" i="1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600" b="0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600" b="0" kern="0" dirty="0"/>
                  <a:t> with infinite dimensionality</a:t>
                </a:r>
                <a:endParaRPr lang="en-US" altLang="en-US" b="0" kern="0" dirty="0"/>
              </a:p>
              <a:p>
                <a:pPr lvl="1">
                  <a:defRPr/>
                </a:pPr>
                <a:r>
                  <a:rPr lang="en-US" altLang="en-US" sz="1600" b="0" kern="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en-US" sz="1600" b="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1600" b="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600" b="0" i="1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1600" b="0" i="1" ker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en-US" sz="1600" b="0" i="1" kern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sz="1600" b="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600" b="0" i="1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1600" b="0" i="1" ker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en-US" sz="1600" b="0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1600" b="0" kern="0" dirty="0"/>
                  <a:t> is the squared Euclidean distance between feature vectors.</a:t>
                </a:r>
              </a:p>
              <a:p>
                <a:pPr lvl="1">
                  <a:defRPr/>
                </a:pPr>
                <a:endParaRPr lang="en-US" altLang="en-US" sz="1600" b="0" kern="0" dirty="0"/>
              </a:p>
              <a:p>
                <a:pPr>
                  <a:defRPr/>
                </a:pPr>
                <a:r>
                  <a:rPr lang="en-US" altLang="en-US" sz="2000" b="0" kern="0" dirty="0"/>
                  <a:t>New kernel, new support vector machine!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 </a:t>
                </a:r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47800"/>
                <a:ext cx="8080305" cy="4114800"/>
              </a:xfrm>
              <a:prstGeom prst="rect">
                <a:avLst/>
              </a:prstGeom>
              <a:blipFill>
                <a:blip r:embed="rId2"/>
                <a:stretch>
                  <a:fillRect l="-755" t="-1481" b="-237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>
            <a:extLst>
              <a:ext uri="{FF2B5EF4-FFF2-40B4-BE49-F238E27FC236}">
                <a16:creationId xmlns:a16="http://schemas.microsoft.com/office/drawing/2014/main" id="{6D491518-57F2-48B5-8304-79FF0BE63222}"/>
              </a:ext>
            </a:extLst>
          </p:cNvPr>
          <p:cNvSpPr txBox="1">
            <a:spLocks noChangeArrowheads="1"/>
          </p:cNvSpPr>
          <p:nvPr/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Support Vector Machines</a:t>
            </a:r>
            <a:endParaRPr lang="en-US" kern="0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3156CF-F4FC-4CEB-ADC6-DCF7B2172ABA}"/>
                  </a:ext>
                </a:extLst>
              </p:cNvPr>
              <p:cNvSpPr txBox="1"/>
              <p:nvPr/>
            </p:nvSpPr>
            <p:spPr>
              <a:xfrm>
                <a:off x="4114800" y="2514600"/>
                <a:ext cx="3717877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𝑚𝑎𝑡𝑟𝑖𝑥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b="0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en-US" b="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b="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ker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b="0" i="1" kern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en-US" b="0" i="1" ker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en-US" b="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ker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b="0" i="1" kern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en-US" b="0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en-US" b="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b="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ker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b="0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en-US" b="0" i="1" ker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en-US" b="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ker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b="0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en-US" b="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b="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ker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b="0" i="1" kern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en-US" b="0" i="1" ker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en-US" b="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ker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b="0" i="1" ker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en-US" b="0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en-US" b="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b="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ker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b="0" i="1" kern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en-US" b="0" i="1" ker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en-US" b="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b="0" i="1" ker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b="0" i="1" kern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3156CF-F4FC-4CEB-ADC6-DCF7B217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514600"/>
                <a:ext cx="3717877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560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447800"/>
                <a:ext cx="8080305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1800" kern="0" dirty="0"/>
                  <a:t>Alternative Interpretation of Our Support Vector Machine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Our classifier is the linear weighted sum of a ‘similarity’ measure between the support vectors,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1800" b="0" kern="0" dirty="0"/>
                  <a:t>, and the new location, </a:t>
                </a: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ker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sz="1800" b="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800" b="0" i="1" ker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en-US" sz="1800" b="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en-US" sz="1800" b="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en-US" sz="1800" b="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en-US" sz="1800" b="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en-US" sz="1800" b="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sz="1800" b="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1800" b="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en-US" sz="1800" b="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en-US" sz="1800" b="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sz="1800" b="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800" b="0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en-US" sz="1800" b="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sz="1800" b="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sz="1800" b="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)+</m:t>
                              </m:r>
                            </m:e>
                          </m:nary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47800"/>
                <a:ext cx="8080305" cy="4114800"/>
              </a:xfrm>
              <a:prstGeom prst="rect">
                <a:avLst/>
              </a:prstGeom>
              <a:blipFill>
                <a:blip r:embed="rId2"/>
                <a:stretch>
                  <a:fillRect l="-679" t="-1481" r="-2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>
            <a:extLst>
              <a:ext uri="{FF2B5EF4-FFF2-40B4-BE49-F238E27FC236}">
                <a16:creationId xmlns:a16="http://schemas.microsoft.com/office/drawing/2014/main" id="{6D491518-57F2-48B5-8304-79FF0BE63222}"/>
              </a:ext>
            </a:extLst>
          </p:cNvPr>
          <p:cNvSpPr txBox="1">
            <a:spLocks noChangeArrowheads="1"/>
          </p:cNvSpPr>
          <p:nvPr/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Support Vector Machines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836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5181600" cy="411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/>
              <a:t>SVM Demonstration in Python</a:t>
            </a:r>
            <a:endParaRPr lang="en-US" dirty="0"/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ED081408-9DCB-49C5-B0CB-0FDFF79543EF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066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Support Vector Machines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9E2218-2D21-44D3-B7A7-F65D26AC95A1}"/>
              </a:ext>
            </a:extLst>
          </p:cNvPr>
          <p:cNvSpPr txBox="1"/>
          <p:nvPr/>
        </p:nvSpPr>
        <p:spPr>
          <a:xfrm>
            <a:off x="1447800" y="6096000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340603139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b="0" kern="0" dirty="0"/>
              <a:t>Demonstration workflow with support vector machines to form a decision rule for segmentation.</a:t>
            </a:r>
            <a:endParaRPr lang="en-US" altLang="en-US" b="0" kern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4C3825-4965-4505-BBAC-111DEECE124F}"/>
              </a:ext>
            </a:extLst>
          </p:cNvPr>
          <p:cNvSpPr txBox="1"/>
          <p:nvPr/>
        </p:nvSpPr>
        <p:spPr>
          <a:xfrm>
            <a:off x="196933" y="6414700"/>
            <a:ext cx="3936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/>
              <a:t>The workflow is Daytum_SupportVectorMachines.ipynb</a:t>
            </a:r>
            <a:endParaRPr lang="en-US" sz="1200" b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0F9764D-F1F9-4E9C-A791-B2F88CF76327}"/>
              </a:ext>
            </a:extLst>
          </p:cNvPr>
          <p:cNvSpPr txBox="1">
            <a:spLocks noChangeArrowheads="1"/>
          </p:cNvSpPr>
          <p:nvPr/>
        </p:nvSpPr>
        <p:spPr>
          <a:xfrm>
            <a:off x="754082" y="0"/>
            <a:ext cx="5875318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dirty="0">
                <a:solidFill>
                  <a:srgbClr val="FF6600"/>
                </a:solidFill>
                <a:ea typeface="+mj-ea"/>
                <a:cs typeface="+mj-cs"/>
              </a:rPr>
              <a:t>Support Vector Machines Demonstration</a:t>
            </a:r>
            <a:endParaRPr lang="en-US" kern="0" dirty="0"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BB1C48-B685-4693-88F3-B4A14380C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95849"/>
            <a:ext cx="4832267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2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b="0" kern="0" dirty="0"/>
              <a:t>Demonstration workflow with support vector machines to form a decision rule for segmentation.  Here’s the training data.</a:t>
            </a:r>
            <a:endParaRPr lang="en-US" altLang="en-US" b="0" kern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4C3825-4965-4505-BBAC-111DEECE124F}"/>
              </a:ext>
            </a:extLst>
          </p:cNvPr>
          <p:cNvSpPr txBox="1"/>
          <p:nvPr/>
        </p:nvSpPr>
        <p:spPr>
          <a:xfrm>
            <a:off x="1189753" y="6504801"/>
            <a:ext cx="585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Workflow developed by Wendi Liu, PhD student at The University of Texas at Austin.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6684E1-E04F-441E-AB17-EA9B5487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71" y="2057400"/>
            <a:ext cx="6506447" cy="437242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C4D6938-59A7-4062-AFE6-FDACE5589215}"/>
              </a:ext>
            </a:extLst>
          </p:cNvPr>
          <p:cNvSpPr txBox="1">
            <a:spLocks noChangeArrowheads="1"/>
          </p:cNvSpPr>
          <p:nvPr/>
        </p:nvSpPr>
        <p:spPr>
          <a:xfrm>
            <a:off x="754082" y="0"/>
            <a:ext cx="5875318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dirty="0">
                <a:solidFill>
                  <a:srgbClr val="FF6600"/>
                </a:solidFill>
                <a:ea typeface="+mj-ea"/>
                <a:cs typeface="+mj-cs"/>
              </a:rPr>
              <a:t>Support Vector Machines Demonstration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6425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b="0" kern="0" dirty="0"/>
              <a:t>Linear kernel – decision boundary and support vectors highlighted.</a:t>
            </a:r>
            <a:endParaRPr lang="en-US" altLang="en-US" b="0" kern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4C3825-4965-4505-BBAC-111DEECE124F}"/>
              </a:ext>
            </a:extLst>
          </p:cNvPr>
          <p:cNvSpPr txBox="1"/>
          <p:nvPr/>
        </p:nvSpPr>
        <p:spPr>
          <a:xfrm>
            <a:off x="1189753" y="6504801"/>
            <a:ext cx="585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Workflow developed by Wendi Liu, PhD student at The University of Texas at Austin.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E0E04C-2D49-4D79-AD6C-723B5E7B1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54" y="2072081"/>
            <a:ext cx="4789871" cy="43502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774229-E8C4-4279-B75C-C4254570D13E}"/>
              </a:ext>
            </a:extLst>
          </p:cNvPr>
          <p:cNvSpPr/>
          <p:nvPr/>
        </p:nvSpPr>
        <p:spPr bwMode="auto">
          <a:xfrm>
            <a:off x="2438400" y="2362200"/>
            <a:ext cx="3920455" cy="35436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9D86200-3CDB-4BED-9358-2A49E7935DA9}"/>
              </a:ext>
            </a:extLst>
          </p:cNvPr>
          <p:cNvSpPr txBox="1">
            <a:spLocks noChangeArrowheads="1"/>
          </p:cNvSpPr>
          <p:nvPr/>
        </p:nvSpPr>
        <p:spPr>
          <a:xfrm>
            <a:off x="754082" y="0"/>
            <a:ext cx="5875318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dirty="0">
                <a:solidFill>
                  <a:srgbClr val="FF6600"/>
                </a:solidFill>
                <a:ea typeface="+mj-ea"/>
                <a:cs typeface="+mj-cs"/>
              </a:rPr>
              <a:t>Support Vector Machines Demonstration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809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5181600" cy="411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dirty="0">
                <a:ea typeface="+mn-ea"/>
                <a:cs typeface="+mn-cs"/>
              </a:rPr>
              <a:t>Support </a:t>
            </a:r>
            <a:r>
              <a:rPr lang="en-US">
                <a:ea typeface="+mn-ea"/>
                <a:cs typeface="+mn-cs"/>
              </a:rPr>
              <a:t>Vector Machines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ED081408-9DCB-49C5-B0CB-0FDFF79543EF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066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Support Vector Machines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9E2218-2D21-44D3-B7A7-F65D26AC95A1}"/>
              </a:ext>
            </a:extLst>
          </p:cNvPr>
          <p:cNvSpPr txBox="1"/>
          <p:nvPr/>
        </p:nvSpPr>
        <p:spPr>
          <a:xfrm>
            <a:off x="1447800" y="6096000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101168465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b="0" kern="0" dirty="0"/>
              <a:t>3</a:t>
            </a:r>
            <a:r>
              <a:rPr lang="en-US" altLang="en-US" sz="2000" b="0" kern="0" baseline="30000" dirty="0"/>
              <a:t>rd</a:t>
            </a:r>
            <a:r>
              <a:rPr lang="en-US" altLang="en-US" sz="2000" b="0" kern="0" dirty="0"/>
              <a:t> Order Polynomial Kernel – decision boundary and support vectors highlighted.</a:t>
            </a:r>
            <a:endParaRPr lang="en-US" altLang="en-US" b="0" kern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4C3825-4965-4505-BBAC-111DEECE124F}"/>
              </a:ext>
            </a:extLst>
          </p:cNvPr>
          <p:cNvSpPr txBox="1"/>
          <p:nvPr/>
        </p:nvSpPr>
        <p:spPr>
          <a:xfrm>
            <a:off x="1189753" y="6504801"/>
            <a:ext cx="585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Workflow developed by Wendi Liu, PhD student at The University of Texas at Austin.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39A47-9983-4786-8491-AB9DA5352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45" y="2082567"/>
            <a:ext cx="4563611" cy="41923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3D3635-7E33-4A05-97A2-8571AD1B1150}"/>
              </a:ext>
            </a:extLst>
          </p:cNvPr>
          <p:cNvSpPr/>
          <p:nvPr/>
        </p:nvSpPr>
        <p:spPr bwMode="auto">
          <a:xfrm>
            <a:off x="2438400" y="2362200"/>
            <a:ext cx="3920455" cy="35436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E643121-7068-4452-890D-478073E9A628}"/>
              </a:ext>
            </a:extLst>
          </p:cNvPr>
          <p:cNvSpPr txBox="1">
            <a:spLocks noChangeArrowheads="1"/>
          </p:cNvSpPr>
          <p:nvPr/>
        </p:nvSpPr>
        <p:spPr>
          <a:xfrm>
            <a:off x="754082" y="0"/>
            <a:ext cx="5875318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dirty="0">
                <a:solidFill>
                  <a:srgbClr val="FF6600"/>
                </a:solidFill>
                <a:ea typeface="+mj-ea"/>
                <a:cs typeface="+mj-cs"/>
              </a:rPr>
              <a:t>Support Vector Machines Demonstration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903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5" y="1295400"/>
                <a:ext cx="77724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2000" b="0" kern="0" dirty="0"/>
                  <a:t>Radial Kernel – control of C and curvature parameter, </a:t>
                </a:r>
                <a14:m>
                  <m:oMath xmlns:m="http://schemas.openxmlformats.org/officeDocument/2006/math">
                    <m:r>
                      <a:rPr lang="en-US" alt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en-US" sz="2000" b="0" kern="0" dirty="0"/>
                  <a:t>.</a:t>
                </a:r>
                <a:endParaRPr lang="en-US" altLang="en-US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5" y="1295400"/>
                <a:ext cx="7772400" cy="4114800"/>
              </a:xfrm>
              <a:prstGeom prst="rect">
                <a:avLst/>
              </a:prstGeom>
              <a:blipFill>
                <a:blip r:embed="rId2"/>
                <a:stretch>
                  <a:fillRect l="-784" t="-14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D04C3825-4965-4505-BBAC-111DEECE124F}"/>
              </a:ext>
            </a:extLst>
          </p:cNvPr>
          <p:cNvSpPr txBox="1"/>
          <p:nvPr/>
        </p:nvSpPr>
        <p:spPr>
          <a:xfrm>
            <a:off x="1189753" y="6504801"/>
            <a:ext cx="585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Workflow developed by Wendi Liu, PhD student at The University of Texas at Austin.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3D3635-7E33-4A05-97A2-8571AD1B1150}"/>
              </a:ext>
            </a:extLst>
          </p:cNvPr>
          <p:cNvSpPr/>
          <p:nvPr/>
        </p:nvSpPr>
        <p:spPr bwMode="auto">
          <a:xfrm>
            <a:off x="2438400" y="2362200"/>
            <a:ext cx="3920455" cy="35436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A9787F-15C0-4369-AA79-3B27ADC01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752" y="1911038"/>
            <a:ext cx="6811247" cy="461727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EDB1E2A-6308-4B2F-AE4C-B87291C5C8F4}"/>
              </a:ext>
            </a:extLst>
          </p:cNvPr>
          <p:cNvSpPr txBox="1">
            <a:spLocks noChangeArrowheads="1"/>
          </p:cNvSpPr>
          <p:nvPr/>
        </p:nvSpPr>
        <p:spPr>
          <a:xfrm>
            <a:off x="754082" y="0"/>
            <a:ext cx="5875318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dirty="0">
                <a:solidFill>
                  <a:srgbClr val="FF6600"/>
                </a:solidFill>
                <a:ea typeface="+mj-ea"/>
                <a:cs typeface="+mj-cs"/>
              </a:rPr>
              <a:t>Support Vector Machines Demonstration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8523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b="0" kern="0" dirty="0"/>
              <a:t>Performance with testing for a wide variety of parameters.</a:t>
            </a:r>
            <a:endParaRPr lang="en-US" altLang="en-US" b="0" kern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4C3825-4965-4505-BBAC-111DEECE124F}"/>
              </a:ext>
            </a:extLst>
          </p:cNvPr>
          <p:cNvSpPr txBox="1"/>
          <p:nvPr/>
        </p:nvSpPr>
        <p:spPr>
          <a:xfrm>
            <a:off x="1189753" y="6504801"/>
            <a:ext cx="585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Workflow developed by Wendi Liu, PhD student at The University of Texas at Austin.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3D3635-7E33-4A05-97A2-8571AD1B1150}"/>
              </a:ext>
            </a:extLst>
          </p:cNvPr>
          <p:cNvSpPr/>
          <p:nvPr/>
        </p:nvSpPr>
        <p:spPr bwMode="auto">
          <a:xfrm>
            <a:off x="2438400" y="2362200"/>
            <a:ext cx="3920455" cy="35436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3A6CB2-6C7F-4C6C-BAC3-ADEC3822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71450"/>
            <a:ext cx="5655927" cy="4530716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41705F5-F413-49F3-941B-87F9D576D542}"/>
              </a:ext>
            </a:extLst>
          </p:cNvPr>
          <p:cNvSpPr/>
          <p:nvPr/>
        </p:nvSpPr>
        <p:spPr bwMode="auto">
          <a:xfrm>
            <a:off x="3189535" y="2974621"/>
            <a:ext cx="2015466" cy="2771838"/>
          </a:xfrm>
          <a:custGeom>
            <a:avLst/>
            <a:gdLst>
              <a:gd name="connsiteX0" fmla="*/ 1231463 w 2015466"/>
              <a:gd name="connsiteY0" fmla="*/ 2763449 h 2771838"/>
              <a:gd name="connsiteX1" fmla="*/ 1072072 w 2015466"/>
              <a:gd name="connsiteY1" fmla="*/ 1874216 h 2771838"/>
              <a:gd name="connsiteX2" fmla="*/ 1827082 w 2015466"/>
              <a:gd name="connsiteY2" fmla="*/ 540366 h 2771838"/>
              <a:gd name="connsiteX3" fmla="*/ 1877415 w 2015466"/>
              <a:gd name="connsiteY3" fmla="*/ 45416 h 2771838"/>
              <a:gd name="connsiteX4" fmla="*/ 208006 w 2015466"/>
              <a:gd name="connsiteY4" fmla="*/ 1588990 h 2771838"/>
              <a:gd name="connsiteX5" fmla="*/ 82171 w 2015466"/>
              <a:gd name="connsiteY5" fmla="*/ 2771838 h 277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466" h="2771838">
                <a:moveTo>
                  <a:pt x="1231463" y="2763449"/>
                </a:moveTo>
                <a:cubicBezTo>
                  <a:pt x="1102132" y="2504089"/>
                  <a:pt x="972802" y="2244730"/>
                  <a:pt x="1072072" y="1874216"/>
                </a:cubicBezTo>
                <a:cubicBezTo>
                  <a:pt x="1171342" y="1503702"/>
                  <a:pt x="1692858" y="845166"/>
                  <a:pt x="1827082" y="540366"/>
                </a:cubicBezTo>
                <a:cubicBezTo>
                  <a:pt x="1961306" y="235566"/>
                  <a:pt x="2147261" y="-129355"/>
                  <a:pt x="1877415" y="45416"/>
                </a:cubicBezTo>
                <a:cubicBezTo>
                  <a:pt x="1607569" y="220187"/>
                  <a:pt x="507213" y="1134586"/>
                  <a:pt x="208006" y="1588990"/>
                </a:cubicBezTo>
                <a:cubicBezTo>
                  <a:pt x="-91201" y="2043394"/>
                  <a:pt x="-4515" y="2407616"/>
                  <a:pt x="82171" y="277183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0F795B0-3328-4730-84A6-94BC60DCF964}"/>
              </a:ext>
            </a:extLst>
          </p:cNvPr>
          <p:cNvSpPr txBox="1">
            <a:spLocks noChangeArrowheads="1"/>
          </p:cNvSpPr>
          <p:nvPr/>
        </p:nvSpPr>
        <p:spPr>
          <a:xfrm>
            <a:off x="754082" y="0"/>
            <a:ext cx="5875318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dirty="0">
                <a:solidFill>
                  <a:srgbClr val="FF6600"/>
                </a:solidFill>
                <a:ea typeface="+mj-ea"/>
                <a:cs typeface="+mj-cs"/>
              </a:rPr>
              <a:t>Support Vector Machines Demonstration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55026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5" y="1295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b="0" kern="0" dirty="0"/>
              <a:t>Examples of models that perform well, average and poorly in testing.</a:t>
            </a:r>
          </a:p>
          <a:p>
            <a:pPr marL="0" indent="0">
              <a:buNone/>
              <a:defRPr/>
            </a:pPr>
            <a:endParaRPr lang="en-US" altLang="en-US" b="0" kern="0" dirty="0"/>
          </a:p>
          <a:p>
            <a:pPr marL="0" indent="0">
              <a:buNone/>
              <a:defRPr/>
            </a:pPr>
            <a:endParaRPr lang="en-US" altLang="en-US" b="0" kern="0" dirty="0"/>
          </a:p>
          <a:p>
            <a:pPr marL="0" indent="0">
              <a:buNone/>
              <a:defRPr/>
            </a:pPr>
            <a:endParaRPr lang="en-US" altLang="en-US" b="0" kern="0" dirty="0"/>
          </a:p>
          <a:p>
            <a:pPr marL="0" indent="0">
              <a:buNone/>
              <a:defRPr/>
            </a:pPr>
            <a:endParaRPr lang="en-US" altLang="en-US" b="0" kern="0" dirty="0"/>
          </a:p>
          <a:p>
            <a:pPr marL="0" indent="0">
              <a:buNone/>
              <a:defRPr/>
            </a:pPr>
            <a:endParaRPr lang="en-US" altLang="en-US" b="0" kern="0" dirty="0"/>
          </a:p>
          <a:p>
            <a:pPr marL="0" indent="0">
              <a:buNone/>
              <a:defRPr/>
            </a:pPr>
            <a:endParaRPr lang="en-US" altLang="en-US" b="0" kern="0" dirty="0"/>
          </a:p>
          <a:p>
            <a:pPr marL="0" indent="0">
              <a:buNone/>
              <a:defRPr/>
            </a:pPr>
            <a:endParaRPr lang="en-US" altLang="en-US" b="0" kern="0" dirty="0"/>
          </a:p>
          <a:p>
            <a:pPr marL="0" indent="0">
              <a:buNone/>
              <a:defRPr/>
            </a:pPr>
            <a:endParaRPr lang="en-US" altLang="en-US" b="0" kern="0" dirty="0"/>
          </a:p>
          <a:p>
            <a:pPr>
              <a:defRPr/>
            </a:pPr>
            <a:r>
              <a:rPr lang="en-US" altLang="en-US" b="0" kern="0" dirty="0"/>
              <a:t>A clear case of overfit.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4C3825-4965-4505-BBAC-111DEECE124F}"/>
              </a:ext>
            </a:extLst>
          </p:cNvPr>
          <p:cNvSpPr txBox="1"/>
          <p:nvPr/>
        </p:nvSpPr>
        <p:spPr>
          <a:xfrm>
            <a:off x="1189753" y="6504801"/>
            <a:ext cx="585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Workflow developed by Wendi Liu, PhD student at The University of Texas at Austin.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130762-AA6A-47FE-844A-4D249FB79B41}"/>
              </a:ext>
            </a:extLst>
          </p:cNvPr>
          <p:cNvGrpSpPr/>
          <p:nvPr/>
        </p:nvGrpSpPr>
        <p:grpSpPr>
          <a:xfrm>
            <a:off x="25400" y="2362200"/>
            <a:ext cx="9118600" cy="2990925"/>
            <a:chOff x="25400" y="2562999"/>
            <a:chExt cx="9728200" cy="31908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BDD5E4-D29B-4F2A-B5DA-7A7533C5B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" y="2562999"/>
              <a:ext cx="3257550" cy="319087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31C60E-B18C-406D-93C6-A4C58FD40B6F}"/>
                </a:ext>
              </a:extLst>
            </p:cNvPr>
            <p:cNvGrpSpPr/>
            <p:nvPr/>
          </p:nvGrpSpPr>
          <p:grpSpPr>
            <a:xfrm>
              <a:off x="3222625" y="2562999"/>
              <a:ext cx="6530975" cy="3181350"/>
              <a:chOff x="3222625" y="2562999"/>
              <a:chExt cx="6530975" cy="31813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7254BB7-F31F-46F3-B482-5F0746D21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2625" y="2562999"/>
                <a:ext cx="3248025" cy="318135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ADFDBEE-7C84-43AE-BB81-F29698E06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9375" y="2609850"/>
                <a:ext cx="3324225" cy="3105150"/>
              </a:xfrm>
              <a:prstGeom prst="rect">
                <a:avLst/>
              </a:prstGeom>
            </p:spPr>
          </p:pic>
        </p:grp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B8A7E214-B4AB-4885-8BE1-7CA9A0B418F1}"/>
              </a:ext>
            </a:extLst>
          </p:cNvPr>
          <p:cNvSpPr txBox="1">
            <a:spLocks noChangeArrowheads="1"/>
          </p:cNvSpPr>
          <p:nvPr/>
        </p:nvSpPr>
        <p:spPr>
          <a:xfrm>
            <a:off x="754082" y="0"/>
            <a:ext cx="5875318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 dirty="0">
                <a:solidFill>
                  <a:srgbClr val="FF6600"/>
                </a:solidFill>
                <a:ea typeface="+mj-ea"/>
                <a:cs typeface="+mj-cs"/>
              </a:rPr>
              <a:t>Support Vector Machines Demonstration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08551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8001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Support Vector Machines</a:t>
            </a:r>
            <a:endParaRPr lang="en-US" dirty="0"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447800"/>
                <a:ext cx="8308905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en-US" altLang="en-US" sz="2000" b="0" kern="0" dirty="0"/>
                  <a:t>Generalization of linear decision boundaries for classification</a:t>
                </a:r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en-US" sz="2000" b="0" i="1" ker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000" b="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0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ker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sz="2000" b="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000" b="0" i="1" ker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sz="20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ker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sz="2000" b="0" i="1" ker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en-US" sz="2000" b="0" i="1" ker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en-US" sz="20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en-US" sz="2000" b="0" kern="0" dirty="0"/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r>
                  <a:rPr lang="en-US" altLang="en-US" sz="2000" b="0" kern="0" dirty="0"/>
                  <a:t>Optimal separating hyperplanes when the classes overlap.  </a:t>
                </a:r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r>
                  <a:rPr lang="en-US" altLang="en-US" sz="2000" b="0" kern="0" dirty="0"/>
                  <a:t>Nonlinearity is achieved by transforming the feature space (typically to a high dimensional space) </a:t>
                </a:r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r>
                  <a:rPr lang="en-US" altLang="en-US" sz="2000" b="0" kern="0" dirty="0"/>
                  <a:t>Maximizes the margin, separation between cases in each category</a:t>
                </a:r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>
                  <a:defRPr/>
                </a:pPr>
                <a:endParaRPr lang="en-US" altLang="en-US" sz="2000" b="0" kern="0" dirty="0"/>
              </a:p>
              <a:p>
                <a:pPr marL="0" indent="0">
                  <a:buNone/>
                  <a:defRPr/>
                </a:pPr>
                <a:endParaRPr lang="en-US" altLang="en-US" sz="20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2000" b="0" kern="0" dirty="0"/>
                  <a:t>    </a:t>
                </a:r>
                <a:endParaRPr lang="en-US" altLang="en-US" sz="18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447800"/>
                <a:ext cx="8308905" cy="4114800"/>
              </a:xfrm>
              <a:prstGeom prst="rect">
                <a:avLst/>
              </a:prstGeom>
              <a:blipFill>
                <a:blip r:embed="rId2"/>
                <a:stretch>
                  <a:fillRect l="-734" t="-14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02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5181600" cy="411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dirty="0">
                <a:ea typeface="+mn-ea"/>
                <a:cs typeface="+mn-cs"/>
              </a:rPr>
              <a:t>Support Vector Machines</a:t>
            </a:r>
          </a:p>
          <a:p>
            <a:pPr>
              <a:spcBef>
                <a:spcPct val="20000"/>
              </a:spcBef>
              <a:defRPr/>
            </a:pPr>
            <a:r>
              <a:rPr lang="en-US" dirty="0">
                <a:ea typeface="+mn-ea"/>
                <a:cs typeface="+mn-cs"/>
              </a:rPr>
              <a:t>SVM Demonstration in Python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ED081408-9DCB-49C5-B0CB-0FDFF79543EF}"/>
              </a:ext>
            </a:extLst>
          </p:cNvPr>
          <p:cNvSpPr txBox="1">
            <a:spLocks noChangeArrowheads="1"/>
          </p:cNvSpPr>
          <p:nvPr/>
        </p:nvSpPr>
        <p:spPr>
          <a:xfrm>
            <a:off x="-9566" y="0"/>
            <a:ext cx="8239166" cy="1066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blurRad="63500" dist="28398" dir="12393903" algn="ctr" rotWithShape="0">
                    <a:srgbClr val="61616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chemeClr val="tx1"/>
                </a:solidFill>
                <a:ea typeface="+mj-ea"/>
                <a:cs typeface="+mj-cs"/>
              </a:rPr>
              <a:t>Daytum +2 Course </a:t>
            </a:r>
            <a:br>
              <a:rPr lang="en-US" kern="0">
                <a:solidFill>
                  <a:srgbClr val="FF6600"/>
                </a:solidFill>
                <a:ea typeface="+mj-ea"/>
                <a:cs typeface="+mj-cs"/>
              </a:rPr>
            </a:b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Support Vector Machines</a:t>
            </a:r>
            <a:endParaRPr lang="en-US" sz="2800" u="sng" kern="0" dirty="0">
              <a:solidFill>
                <a:srgbClr val="081D58"/>
              </a:solidFill>
              <a:ea typeface="+mj-ea"/>
              <a:cs typeface="+mj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9E2218-2D21-44D3-B7A7-F65D26AC95A1}"/>
              </a:ext>
            </a:extLst>
          </p:cNvPr>
          <p:cNvSpPr txBox="1"/>
          <p:nvPr/>
        </p:nvSpPr>
        <p:spPr>
          <a:xfrm>
            <a:off x="1447800" y="6096000"/>
            <a:ext cx="660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Instructor: Michael Pyrcz, the 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3075561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1565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en-US" sz="2000" b="0" kern="0" dirty="0"/>
              <a:t>A powerful supervised training, machine learning method for segmentation</a:t>
            </a:r>
          </a:p>
          <a:p>
            <a:pPr>
              <a:defRPr/>
            </a:pPr>
            <a:r>
              <a:rPr lang="en-US" altLang="en-US" sz="2000" b="0" kern="0" dirty="0"/>
              <a:t>For example, forming a rule to segment a multivariate dataset into multiple categories with a decision rule.</a:t>
            </a:r>
          </a:p>
          <a:p>
            <a:pPr>
              <a:defRPr/>
            </a:pPr>
            <a:r>
              <a:rPr lang="en-US" altLang="en-US" sz="2000" b="0" kern="0" dirty="0"/>
              <a:t>E.g. Geoscience Kanevski et al., 2000, Bio Goovaerts et al., 2018</a:t>
            </a:r>
          </a:p>
          <a:p>
            <a:pPr>
              <a:defRPr/>
            </a:pPr>
            <a:endParaRPr lang="en-US" altLang="en-US" sz="2000" b="0" kern="0" dirty="0"/>
          </a:p>
          <a:p>
            <a:pPr marL="457200" lvl="1" indent="0">
              <a:buNone/>
              <a:defRPr/>
            </a:pPr>
            <a:endParaRPr lang="en-US" altLang="en-US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5B683-FB53-438C-A724-6FB54B86892A}"/>
              </a:ext>
            </a:extLst>
          </p:cNvPr>
          <p:cNvSpPr txBox="1"/>
          <p:nvPr/>
        </p:nvSpPr>
        <p:spPr>
          <a:xfrm>
            <a:off x="3878631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  <a:ea typeface="+mj-ea"/>
                <a:cs typeface="+mj-cs"/>
              </a:rPr>
              <a:t>Support Vector Machines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B36A8C-1136-48E2-92C1-48D0C9858F00}"/>
              </a:ext>
            </a:extLst>
          </p:cNvPr>
          <p:cNvSpPr/>
          <p:nvPr/>
        </p:nvSpPr>
        <p:spPr bwMode="auto">
          <a:xfrm>
            <a:off x="754431" y="3733800"/>
            <a:ext cx="3124200" cy="25146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1A439A-458F-4001-9177-AC638EF98BF8}"/>
              </a:ext>
            </a:extLst>
          </p:cNvPr>
          <p:cNvSpPr/>
          <p:nvPr/>
        </p:nvSpPr>
        <p:spPr bwMode="auto">
          <a:xfrm>
            <a:off x="983031" y="4419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C9D83C-4C74-4E63-8A8E-CF7F9361181F}"/>
              </a:ext>
            </a:extLst>
          </p:cNvPr>
          <p:cNvSpPr/>
          <p:nvPr/>
        </p:nvSpPr>
        <p:spPr bwMode="auto">
          <a:xfrm>
            <a:off x="1135431" y="45720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263677-402D-438E-988E-D4B1FA4AAA23}"/>
              </a:ext>
            </a:extLst>
          </p:cNvPr>
          <p:cNvSpPr/>
          <p:nvPr/>
        </p:nvSpPr>
        <p:spPr bwMode="auto">
          <a:xfrm>
            <a:off x="1401432" y="4076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B36D6A-5CF8-4620-9207-7C74E1F0666A}"/>
              </a:ext>
            </a:extLst>
          </p:cNvPr>
          <p:cNvSpPr/>
          <p:nvPr/>
        </p:nvSpPr>
        <p:spPr bwMode="auto">
          <a:xfrm>
            <a:off x="1083699" y="5048748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4A3DE2-6D95-4CB6-A3EF-DF47B6094D0E}"/>
              </a:ext>
            </a:extLst>
          </p:cNvPr>
          <p:cNvSpPr/>
          <p:nvPr/>
        </p:nvSpPr>
        <p:spPr bwMode="auto">
          <a:xfrm>
            <a:off x="1592631" y="50292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4334CD-DBBD-4E9B-81AD-7E90E383A5C3}"/>
              </a:ext>
            </a:extLst>
          </p:cNvPr>
          <p:cNvSpPr/>
          <p:nvPr/>
        </p:nvSpPr>
        <p:spPr bwMode="auto">
          <a:xfrm>
            <a:off x="1331873" y="54864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000995-85C5-4909-93FB-0FE219CBDBB0}"/>
              </a:ext>
            </a:extLst>
          </p:cNvPr>
          <p:cNvSpPr/>
          <p:nvPr/>
        </p:nvSpPr>
        <p:spPr bwMode="auto">
          <a:xfrm>
            <a:off x="1751705" y="4419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F4C6D9-F0CC-43D8-9332-481F5DBDB698}"/>
              </a:ext>
            </a:extLst>
          </p:cNvPr>
          <p:cNvSpPr/>
          <p:nvPr/>
        </p:nvSpPr>
        <p:spPr bwMode="auto">
          <a:xfrm>
            <a:off x="2037597" y="4914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A14258-B87F-48B9-84B0-6F53765B63FE}"/>
              </a:ext>
            </a:extLst>
          </p:cNvPr>
          <p:cNvSpPr/>
          <p:nvPr/>
        </p:nvSpPr>
        <p:spPr bwMode="auto">
          <a:xfrm>
            <a:off x="2022567" y="5413346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DE8455-96DA-4614-A993-371C1012D474}"/>
              </a:ext>
            </a:extLst>
          </p:cNvPr>
          <p:cNvSpPr/>
          <p:nvPr/>
        </p:nvSpPr>
        <p:spPr bwMode="auto">
          <a:xfrm>
            <a:off x="1827905" y="5529044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E06941-3C3B-440D-B0E9-093A1F69A5DA}"/>
              </a:ext>
            </a:extLst>
          </p:cNvPr>
          <p:cNvSpPr/>
          <p:nvPr/>
        </p:nvSpPr>
        <p:spPr bwMode="auto">
          <a:xfrm>
            <a:off x="2075697" y="4114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F111CB-AA08-42D0-B54B-2675E047EC31}"/>
              </a:ext>
            </a:extLst>
          </p:cNvPr>
          <p:cNvSpPr/>
          <p:nvPr/>
        </p:nvSpPr>
        <p:spPr bwMode="auto">
          <a:xfrm>
            <a:off x="2252565" y="45720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7FD06C-126F-46DA-A402-E372A8C419C3}"/>
              </a:ext>
            </a:extLst>
          </p:cNvPr>
          <p:cNvSpPr/>
          <p:nvPr/>
        </p:nvSpPr>
        <p:spPr bwMode="auto">
          <a:xfrm>
            <a:off x="2335057" y="4896724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420196-5732-4D5B-8CD8-9B022F77A55A}"/>
              </a:ext>
            </a:extLst>
          </p:cNvPr>
          <p:cNvSpPr/>
          <p:nvPr/>
        </p:nvSpPr>
        <p:spPr bwMode="auto">
          <a:xfrm>
            <a:off x="2507031" y="4012950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723EBD-9D08-4ECA-9E5F-24C0781FDB03}"/>
              </a:ext>
            </a:extLst>
          </p:cNvPr>
          <p:cNvSpPr/>
          <p:nvPr/>
        </p:nvSpPr>
        <p:spPr bwMode="auto">
          <a:xfrm>
            <a:off x="2353233" y="5201148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1B0E1F-4DCF-4FE0-B646-5AEF2F1DC35C}"/>
              </a:ext>
            </a:extLst>
          </p:cNvPr>
          <p:cNvSpPr/>
          <p:nvPr/>
        </p:nvSpPr>
        <p:spPr bwMode="auto">
          <a:xfrm>
            <a:off x="2632866" y="5066251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D78783-316C-4D95-853F-B923E3702249}"/>
              </a:ext>
            </a:extLst>
          </p:cNvPr>
          <p:cNvSpPr/>
          <p:nvPr/>
        </p:nvSpPr>
        <p:spPr bwMode="auto">
          <a:xfrm>
            <a:off x="2445861" y="5676900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7065B21-6E9A-47FB-8CA7-E64C7034225F}"/>
              </a:ext>
            </a:extLst>
          </p:cNvPr>
          <p:cNvSpPr/>
          <p:nvPr/>
        </p:nvSpPr>
        <p:spPr bwMode="auto">
          <a:xfrm>
            <a:off x="2897884" y="4572000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29D6D03-2AB8-4F42-8ABD-2EE1D6DFE9CB}"/>
              </a:ext>
            </a:extLst>
          </p:cNvPr>
          <p:cNvSpPr/>
          <p:nvPr/>
        </p:nvSpPr>
        <p:spPr bwMode="auto">
          <a:xfrm>
            <a:off x="3307131" y="5067300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EDA34B-4261-4192-9757-B5DAB64460F2}"/>
              </a:ext>
            </a:extLst>
          </p:cNvPr>
          <p:cNvSpPr/>
          <p:nvPr/>
        </p:nvSpPr>
        <p:spPr bwMode="auto">
          <a:xfrm>
            <a:off x="3292101" y="5565746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1C4792C-3631-4E6D-B592-D9744710F29E}"/>
              </a:ext>
            </a:extLst>
          </p:cNvPr>
          <p:cNvSpPr/>
          <p:nvPr/>
        </p:nvSpPr>
        <p:spPr bwMode="auto">
          <a:xfrm>
            <a:off x="2935984" y="6019800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6909559-C9F9-47EE-B1F1-5266B292328E}"/>
              </a:ext>
            </a:extLst>
          </p:cNvPr>
          <p:cNvSpPr/>
          <p:nvPr/>
        </p:nvSpPr>
        <p:spPr bwMode="auto">
          <a:xfrm>
            <a:off x="3345231" y="4267200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6A7BF-38B9-4ECD-872E-834DD05DAC0D}"/>
              </a:ext>
            </a:extLst>
          </p:cNvPr>
          <p:cNvSpPr txBox="1"/>
          <p:nvPr/>
        </p:nvSpPr>
        <p:spPr>
          <a:xfrm>
            <a:off x="2072703" y="62762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X (m)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113AD5-0B63-4837-AFDF-AF5522D4F0EF}"/>
              </a:ext>
            </a:extLst>
          </p:cNvPr>
          <p:cNvSpPr txBox="1"/>
          <p:nvPr/>
        </p:nvSpPr>
        <p:spPr>
          <a:xfrm rot="16200000">
            <a:off x="322375" y="4752286"/>
            <a:ext cx="558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Y (m)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2B5D8E-4433-4D65-8C19-B42F0EA2979C}"/>
              </a:ext>
            </a:extLst>
          </p:cNvPr>
          <p:cNvCxnSpPr/>
          <p:nvPr/>
        </p:nvCxnSpPr>
        <p:spPr bwMode="auto">
          <a:xfrm flipH="1">
            <a:off x="2022567" y="3733800"/>
            <a:ext cx="789264" cy="251460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CF67140-F819-4D17-9201-473D87F37FA5}"/>
              </a:ext>
            </a:extLst>
          </p:cNvPr>
          <p:cNvSpPr/>
          <p:nvPr/>
        </p:nvSpPr>
        <p:spPr bwMode="auto">
          <a:xfrm>
            <a:off x="2154693" y="3746383"/>
            <a:ext cx="269770" cy="2499920"/>
          </a:xfrm>
          <a:custGeom>
            <a:avLst/>
            <a:gdLst>
              <a:gd name="connsiteX0" fmla="*/ 83890 w 269770"/>
              <a:gd name="connsiteY0" fmla="*/ 0 h 2499920"/>
              <a:gd name="connsiteX1" fmla="*/ 268448 w 269770"/>
              <a:gd name="connsiteY1" fmla="*/ 956345 h 2499920"/>
              <a:gd name="connsiteX2" fmla="*/ 0 w 269770"/>
              <a:gd name="connsiteY2" fmla="*/ 2499920 h 249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770" h="2499920">
                <a:moveTo>
                  <a:pt x="83890" y="0"/>
                </a:moveTo>
                <a:cubicBezTo>
                  <a:pt x="183160" y="269846"/>
                  <a:pt x="282430" y="539692"/>
                  <a:pt x="268448" y="956345"/>
                </a:cubicBezTo>
                <a:cubicBezTo>
                  <a:pt x="254466" y="1372998"/>
                  <a:pt x="127233" y="1936459"/>
                  <a:pt x="0" y="249992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97031F5-0634-451C-9684-62B19ADFFE31}"/>
              </a:ext>
            </a:extLst>
          </p:cNvPr>
          <p:cNvSpPr/>
          <p:nvPr/>
        </p:nvSpPr>
        <p:spPr bwMode="auto">
          <a:xfrm>
            <a:off x="1290627" y="3746384"/>
            <a:ext cx="1234059" cy="2491530"/>
          </a:xfrm>
          <a:custGeom>
            <a:avLst/>
            <a:gdLst>
              <a:gd name="connsiteX0" fmla="*/ 1124125 w 1233988"/>
              <a:gd name="connsiteY0" fmla="*/ 0 h 2508308"/>
              <a:gd name="connsiteX1" fmla="*/ 973123 w 1233988"/>
              <a:gd name="connsiteY1" fmla="*/ 545284 h 2508308"/>
              <a:gd name="connsiteX2" fmla="*/ 1182848 w 1233988"/>
              <a:gd name="connsiteY2" fmla="*/ 864066 h 2508308"/>
              <a:gd name="connsiteX3" fmla="*/ 947956 w 1233988"/>
              <a:gd name="connsiteY3" fmla="*/ 1166069 h 2508308"/>
              <a:gd name="connsiteX4" fmla="*/ 1233182 w 1233988"/>
              <a:gd name="connsiteY4" fmla="*/ 1442906 h 2508308"/>
              <a:gd name="connsiteX5" fmla="*/ 838899 w 1233988"/>
              <a:gd name="connsiteY5" fmla="*/ 1929467 h 2508308"/>
              <a:gd name="connsiteX6" fmla="*/ 0 w 1233988"/>
              <a:gd name="connsiteY6" fmla="*/ 2508308 h 2508308"/>
              <a:gd name="connsiteX0" fmla="*/ 645953 w 1233988"/>
              <a:gd name="connsiteY0" fmla="*/ 0 h 2466364"/>
              <a:gd name="connsiteX1" fmla="*/ 973123 w 1233988"/>
              <a:gd name="connsiteY1" fmla="*/ 503340 h 2466364"/>
              <a:gd name="connsiteX2" fmla="*/ 1182848 w 1233988"/>
              <a:gd name="connsiteY2" fmla="*/ 822122 h 2466364"/>
              <a:gd name="connsiteX3" fmla="*/ 947956 w 1233988"/>
              <a:gd name="connsiteY3" fmla="*/ 1124125 h 2466364"/>
              <a:gd name="connsiteX4" fmla="*/ 1233182 w 1233988"/>
              <a:gd name="connsiteY4" fmla="*/ 1400962 h 2466364"/>
              <a:gd name="connsiteX5" fmla="*/ 838899 w 1233988"/>
              <a:gd name="connsiteY5" fmla="*/ 1887523 h 2466364"/>
              <a:gd name="connsiteX6" fmla="*/ 0 w 1233988"/>
              <a:gd name="connsiteY6" fmla="*/ 2466364 h 2466364"/>
              <a:gd name="connsiteX0" fmla="*/ 645953 w 1233988"/>
              <a:gd name="connsiteY0" fmla="*/ 0 h 2466364"/>
              <a:gd name="connsiteX1" fmla="*/ 973123 w 1233988"/>
              <a:gd name="connsiteY1" fmla="*/ 503340 h 2466364"/>
              <a:gd name="connsiteX2" fmla="*/ 1182848 w 1233988"/>
              <a:gd name="connsiteY2" fmla="*/ 822122 h 2466364"/>
              <a:gd name="connsiteX3" fmla="*/ 947956 w 1233988"/>
              <a:gd name="connsiteY3" fmla="*/ 1124125 h 2466364"/>
              <a:gd name="connsiteX4" fmla="*/ 1233182 w 1233988"/>
              <a:gd name="connsiteY4" fmla="*/ 1400962 h 2466364"/>
              <a:gd name="connsiteX5" fmla="*/ 838899 w 1233988"/>
              <a:gd name="connsiteY5" fmla="*/ 1887523 h 2466364"/>
              <a:gd name="connsiteX6" fmla="*/ 0 w 1233988"/>
              <a:gd name="connsiteY6" fmla="*/ 2466364 h 2466364"/>
              <a:gd name="connsiteX0" fmla="*/ 645953 w 1233988"/>
              <a:gd name="connsiteY0" fmla="*/ 0 h 2466364"/>
              <a:gd name="connsiteX1" fmla="*/ 1057013 w 1233988"/>
              <a:gd name="connsiteY1" fmla="*/ 335560 h 2466364"/>
              <a:gd name="connsiteX2" fmla="*/ 1182848 w 1233988"/>
              <a:gd name="connsiteY2" fmla="*/ 822122 h 2466364"/>
              <a:gd name="connsiteX3" fmla="*/ 947956 w 1233988"/>
              <a:gd name="connsiteY3" fmla="*/ 1124125 h 2466364"/>
              <a:gd name="connsiteX4" fmla="*/ 1233182 w 1233988"/>
              <a:gd name="connsiteY4" fmla="*/ 1400962 h 2466364"/>
              <a:gd name="connsiteX5" fmla="*/ 838899 w 1233988"/>
              <a:gd name="connsiteY5" fmla="*/ 1887523 h 2466364"/>
              <a:gd name="connsiteX6" fmla="*/ 0 w 1233988"/>
              <a:gd name="connsiteY6" fmla="*/ 2466364 h 2466364"/>
              <a:gd name="connsiteX0" fmla="*/ 612397 w 1233988"/>
              <a:gd name="connsiteY0" fmla="*/ 0 h 2491530"/>
              <a:gd name="connsiteX1" fmla="*/ 1057013 w 1233988"/>
              <a:gd name="connsiteY1" fmla="*/ 360726 h 2491530"/>
              <a:gd name="connsiteX2" fmla="*/ 1182848 w 1233988"/>
              <a:gd name="connsiteY2" fmla="*/ 847288 h 2491530"/>
              <a:gd name="connsiteX3" fmla="*/ 947956 w 1233988"/>
              <a:gd name="connsiteY3" fmla="*/ 1149291 h 2491530"/>
              <a:gd name="connsiteX4" fmla="*/ 1233182 w 1233988"/>
              <a:gd name="connsiteY4" fmla="*/ 1426128 h 2491530"/>
              <a:gd name="connsiteX5" fmla="*/ 838899 w 1233988"/>
              <a:gd name="connsiteY5" fmla="*/ 1912689 h 2491530"/>
              <a:gd name="connsiteX6" fmla="*/ 0 w 1233988"/>
              <a:gd name="connsiteY6" fmla="*/ 2491530 h 2491530"/>
              <a:gd name="connsiteX0" fmla="*/ 612397 w 1233988"/>
              <a:gd name="connsiteY0" fmla="*/ 0 h 2491530"/>
              <a:gd name="connsiteX1" fmla="*/ 1182848 w 1233988"/>
              <a:gd name="connsiteY1" fmla="*/ 847288 h 2491530"/>
              <a:gd name="connsiteX2" fmla="*/ 947956 w 1233988"/>
              <a:gd name="connsiteY2" fmla="*/ 1149291 h 2491530"/>
              <a:gd name="connsiteX3" fmla="*/ 1233182 w 1233988"/>
              <a:gd name="connsiteY3" fmla="*/ 1426128 h 2491530"/>
              <a:gd name="connsiteX4" fmla="*/ 838899 w 1233988"/>
              <a:gd name="connsiteY4" fmla="*/ 1912689 h 2491530"/>
              <a:gd name="connsiteX5" fmla="*/ 0 w 1233988"/>
              <a:gd name="connsiteY5" fmla="*/ 2491530 h 2491530"/>
              <a:gd name="connsiteX0" fmla="*/ 612397 w 1233988"/>
              <a:gd name="connsiteY0" fmla="*/ 0 h 2491530"/>
              <a:gd name="connsiteX1" fmla="*/ 1182848 w 1233988"/>
              <a:gd name="connsiteY1" fmla="*/ 847288 h 2491530"/>
              <a:gd name="connsiteX2" fmla="*/ 947956 w 1233988"/>
              <a:gd name="connsiteY2" fmla="*/ 1149291 h 2491530"/>
              <a:gd name="connsiteX3" fmla="*/ 1233182 w 1233988"/>
              <a:gd name="connsiteY3" fmla="*/ 1426128 h 2491530"/>
              <a:gd name="connsiteX4" fmla="*/ 838899 w 1233988"/>
              <a:gd name="connsiteY4" fmla="*/ 1912689 h 2491530"/>
              <a:gd name="connsiteX5" fmla="*/ 0 w 1233988"/>
              <a:gd name="connsiteY5" fmla="*/ 2491530 h 2491530"/>
              <a:gd name="connsiteX0" fmla="*/ 612397 w 1234059"/>
              <a:gd name="connsiteY0" fmla="*/ 0 h 2491530"/>
              <a:gd name="connsiteX1" fmla="*/ 1182848 w 1234059"/>
              <a:gd name="connsiteY1" fmla="*/ 847288 h 2491530"/>
              <a:gd name="connsiteX2" fmla="*/ 947956 w 1234059"/>
              <a:gd name="connsiteY2" fmla="*/ 1149291 h 2491530"/>
              <a:gd name="connsiteX3" fmla="*/ 1233182 w 1234059"/>
              <a:gd name="connsiteY3" fmla="*/ 1426128 h 2491530"/>
              <a:gd name="connsiteX4" fmla="*/ 838899 w 1234059"/>
              <a:gd name="connsiteY4" fmla="*/ 1912689 h 2491530"/>
              <a:gd name="connsiteX5" fmla="*/ 0 w 1234059"/>
              <a:gd name="connsiteY5" fmla="*/ 2491530 h 2491530"/>
              <a:gd name="connsiteX0" fmla="*/ 612397 w 1234059"/>
              <a:gd name="connsiteY0" fmla="*/ 0 h 2491530"/>
              <a:gd name="connsiteX1" fmla="*/ 1182848 w 1234059"/>
              <a:gd name="connsiteY1" fmla="*/ 847288 h 2491530"/>
              <a:gd name="connsiteX2" fmla="*/ 947956 w 1234059"/>
              <a:gd name="connsiteY2" fmla="*/ 1149291 h 2491530"/>
              <a:gd name="connsiteX3" fmla="*/ 1233182 w 1234059"/>
              <a:gd name="connsiteY3" fmla="*/ 1426128 h 2491530"/>
              <a:gd name="connsiteX4" fmla="*/ 838899 w 1234059"/>
              <a:gd name="connsiteY4" fmla="*/ 1912689 h 2491530"/>
              <a:gd name="connsiteX5" fmla="*/ 0 w 1234059"/>
              <a:gd name="connsiteY5" fmla="*/ 2491530 h 249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4059" h="2491530">
                <a:moveTo>
                  <a:pt x="612397" y="0"/>
                </a:moveTo>
                <a:cubicBezTo>
                  <a:pt x="823519" y="101017"/>
                  <a:pt x="1177256" y="462793"/>
                  <a:pt x="1182848" y="847288"/>
                </a:cubicBezTo>
                <a:cubicBezTo>
                  <a:pt x="1188440" y="1231783"/>
                  <a:pt x="914400" y="952150"/>
                  <a:pt x="947956" y="1149291"/>
                </a:cubicBezTo>
                <a:cubicBezTo>
                  <a:pt x="981512" y="1346432"/>
                  <a:pt x="1251358" y="1298895"/>
                  <a:pt x="1233182" y="1426128"/>
                </a:cubicBezTo>
                <a:cubicBezTo>
                  <a:pt x="1215006" y="1553361"/>
                  <a:pt x="1044429" y="1735122"/>
                  <a:pt x="838899" y="1912689"/>
                </a:cubicBezTo>
                <a:cubicBezTo>
                  <a:pt x="633369" y="2090256"/>
                  <a:pt x="118844" y="2459372"/>
                  <a:pt x="0" y="249153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A884A6-DE15-41C4-95BB-C9C2C0D151F2}"/>
              </a:ext>
            </a:extLst>
          </p:cNvPr>
          <p:cNvSpPr txBox="1"/>
          <p:nvPr/>
        </p:nvSpPr>
        <p:spPr>
          <a:xfrm>
            <a:off x="1306418" y="328826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Boundaries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4E6F80-0626-4A24-943D-1CF1CE700E03}"/>
              </a:ext>
            </a:extLst>
          </p:cNvPr>
          <p:cNvSpPr/>
          <p:nvPr/>
        </p:nvSpPr>
        <p:spPr bwMode="auto">
          <a:xfrm>
            <a:off x="4849536" y="3733800"/>
            <a:ext cx="3124200" cy="25146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210208-2C18-47C0-AB10-8F87AB4FD17C}"/>
              </a:ext>
            </a:extLst>
          </p:cNvPr>
          <p:cNvSpPr/>
          <p:nvPr/>
        </p:nvSpPr>
        <p:spPr bwMode="auto">
          <a:xfrm>
            <a:off x="6237768" y="4308073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57F6D59-C7C1-4B02-A9A4-8215AFFEB558}"/>
              </a:ext>
            </a:extLst>
          </p:cNvPr>
          <p:cNvSpPr/>
          <p:nvPr/>
        </p:nvSpPr>
        <p:spPr bwMode="auto">
          <a:xfrm>
            <a:off x="6102758" y="4381500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50B7D06-551A-4395-8DE5-CE3DC100151B}"/>
              </a:ext>
            </a:extLst>
          </p:cNvPr>
          <p:cNvSpPr/>
          <p:nvPr/>
        </p:nvSpPr>
        <p:spPr bwMode="auto">
          <a:xfrm>
            <a:off x="5178804" y="5048748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3ECD54-C712-48B1-9B7C-74B83861E6C9}"/>
              </a:ext>
            </a:extLst>
          </p:cNvPr>
          <p:cNvSpPr txBox="1"/>
          <p:nvPr/>
        </p:nvSpPr>
        <p:spPr>
          <a:xfrm>
            <a:off x="5975721" y="6276201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Porosity (%)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531CAA-3962-491A-9808-7C31CBFAE2E2}"/>
              </a:ext>
            </a:extLst>
          </p:cNvPr>
          <p:cNvSpPr txBox="1"/>
          <p:nvPr/>
        </p:nvSpPr>
        <p:spPr>
          <a:xfrm rot="16200000">
            <a:off x="3990507" y="4752286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Permeability (</a:t>
            </a:r>
            <a:r>
              <a:rPr lang="en-US" sz="1200" b="0" dirty="0" err="1"/>
              <a:t>mD</a:t>
            </a:r>
            <a:r>
              <a:rPr lang="en-US" sz="1200" b="0" dirty="0"/>
              <a:t>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2EBCD8D-E25D-48E7-BB4E-E8F5580ED147}"/>
              </a:ext>
            </a:extLst>
          </p:cNvPr>
          <p:cNvSpPr/>
          <p:nvPr/>
        </p:nvSpPr>
        <p:spPr bwMode="auto">
          <a:xfrm>
            <a:off x="6248750" y="4495800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70FC38E-8C21-447A-A3D4-DE8224427367}"/>
              </a:ext>
            </a:extLst>
          </p:cNvPr>
          <p:cNvSpPr/>
          <p:nvPr/>
        </p:nvSpPr>
        <p:spPr bwMode="auto">
          <a:xfrm>
            <a:off x="5438749" y="4713914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D3CAEDE-F9BF-48A1-A8FC-6E1EA2BEBCAC}"/>
              </a:ext>
            </a:extLst>
          </p:cNvPr>
          <p:cNvSpPr/>
          <p:nvPr/>
        </p:nvSpPr>
        <p:spPr bwMode="auto">
          <a:xfrm>
            <a:off x="5041784" y="5843201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4BAD69-03D4-4778-8812-E81F78E69D17}"/>
              </a:ext>
            </a:extLst>
          </p:cNvPr>
          <p:cNvSpPr/>
          <p:nvPr/>
        </p:nvSpPr>
        <p:spPr bwMode="auto">
          <a:xfrm>
            <a:off x="5079884" y="54979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A04A381-94E0-4813-87CC-88A486B9D7C5}"/>
              </a:ext>
            </a:extLst>
          </p:cNvPr>
          <p:cNvSpPr/>
          <p:nvPr/>
        </p:nvSpPr>
        <p:spPr bwMode="auto">
          <a:xfrm>
            <a:off x="6026867" y="4838700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0388B3B-FA1D-46CF-8CB6-4E6881BF423C}"/>
              </a:ext>
            </a:extLst>
          </p:cNvPr>
          <p:cNvSpPr/>
          <p:nvPr/>
        </p:nvSpPr>
        <p:spPr bwMode="auto">
          <a:xfrm>
            <a:off x="5422784" y="5505948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27BD8EA-BA8A-45CB-BDB1-7287AB6F0429}"/>
              </a:ext>
            </a:extLst>
          </p:cNvPr>
          <p:cNvSpPr/>
          <p:nvPr/>
        </p:nvSpPr>
        <p:spPr bwMode="auto">
          <a:xfrm>
            <a:off x="5530093" y="4433918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009AAF6-6DBE-4180-A56C-04973E9C120D}"/>
              </a:ext>
            </a:extLst>
          </p:cNvPr>
          <p:cNvSpPr/>
          <p:nvPr/>
        </p:nvSpPr>
        <p:spPr bwMode="auto">
          <a:xfrm>
            <a:off x="5687736" y="50292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C09A9AA-8958-4902-89C9-1A0C24853FE7}"/>
              </a:ext>
            </a:extLst>
          </p:cNvPr>
          <p:cNvSpPr/>
          <p:nvPr/>
        </p:nvSpPr>
        <p:spPr bwMode="auto">
          <a:xfrm>
            <a:off x="5649636" y="5252557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075031D-66BA-401F-A712-02E8038C70E5}"/>
              </a:ext>
            </a:extLst>
          </p:cNvPr>
          <p:cNvSpPr/>
          <p:nvPr/>
        </p:nvSpPr>
        <p:spPr bwMode="auto">
          <a:xfrm>
            <a:off x="5730694" y="4713914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82290AB-8E3A-4DC6-A3AB-CBA0EBF89EBD}"/>
              </a:ext>
            </a:extLst>
          </p:cNvPr>
          <p:cNvSpPr/>
          <p:nvPr/>
        </p:nvSpPr>
        <p:spPr bwMode="auto">
          <a:xfrm>
            <a:off x="7191986" y="4163199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ACF77B-F897-4C24-BA2C-5D1DFC5D4784}"/>
              </a:ext>
            </a:extLst>
          </p:cNvPr>
          <p:cNvSpPr/>
          <p:nvPr/>
        </p:nvSpPr>
        <p:spPr bwMode="auto">
          <a:xfrm>
            <a:off x="5306736" y="5019426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9ACAC9B-F9E1-4614-81AA-0FF06F6E733F}"/>
              </a:ext>
            </a:extLst>
          </p:cNvPr>
          <p:cNvSpPr/>
          <p:nvPr/>
        </p:nvSpPr>
        <p:spPr bwMode="auto">
          <a:xfrm>
            <a:off x="5840136" y="43434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5A57C46-A503-408F-B6F3-0789CCC127E5}"/>
              </a:ext>
            </a:extLst>
          </p:cNvPr>
          <p:cNvSpPr/>
          <p:nvPr/>
        </p:nvSpPr>
        <p:spPr bwMode="auto">
          <a:xfrm>
            <a:off x="6626310" y="4319282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0F7B021-927F-452C-A635-AE5EA2D3DFD2}"/>
              </a:ext>
            </a:extLst>
          </p:cNvPr>
          <p:cNvSpPr/>
          <p:nvPr/>
        </p:nvSpPr>
        <p:spPr bwMode="auto">
          <a:xfrm>
            <a:off x="6486437" y="4184502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58370C-A371-4E06-B503-A928838BBE48}"/>
              </a:ext>
            </a:extLst>
          </p:cNvPr>
          <p:cNvSpPr/>
          <p:nvPr/>
        </p:nvSpPr>
        <p:spPr bwMode="auto">
          <a:xfrm>
            <a:off x="5954324" y="478671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92E3B34-D393-4B7D-8E12-547D2E9B79B5}"/>
              </a:ext>
            </a:extLst>
          </p:cNvPr>
          <p:cNvSpPr/>
          <p:nvPr/>
        </p:nvSpPr>
        <p:spPr bwMode="auto">
          <a:xfrm>
            <a:off x="6628833" y="4618167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59AFCB6-F56C-4E8E-AC5F-E719BB92E51B}"/>
              </a:ext>
            </a:extLst>
          </p:cNvPr>
          <p:cNvSpPr/>
          <p:nvPr/>
        </p:nvSpPr>
        <p:spPr bwMode="auto">
          <a:xfrm>
            <a:off x="6140858" y="4222602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2419AE2-2ACE-48D5-A345-DF2A56AD76E8}"/>
              </a:ext>
            </a:extLst>
          </p:cNvPr>
          <p:cNvSpPr/>
          <p:nvPr/>
        </p:nvSpPr>
        <p:spPr bwMode="auto">
          <a:xfrm>
            <a:off x="6781800" y="3842266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48377AF-0F8F-460C-B924-8DEE79C1DB74}"/>
              </a:ext>
            </a:extLst>
          </p:cNvPr>
          <p:cNvSpPr/>
          <p:nvPr/>
        </p:nvSpPr>
        <p:spPr bwMode="auto">
          <a:xfrm>
            <a:off x="7083333" y="4510118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9D4760D-612B-4FCA-8F9F-D7ECF6179494}"/>
              </a:ext>
            </a:extLst>
          </p:cNvPr>
          <p:cNvSpPr/>
          <p:nvPr/>
        </p:nvSpPr>
        <p:spPr bwMode="auto">
          <a:xfrm>
            <a:off x="7718569" y="3988832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6CF05D3-F81A-4A3E-B3D6-5495D1BDD430}"/>
              </a:ext>
            </a:extLst>
          </p:cNvPr>
          <p:cNvSpPr/>
          <p:nvPr/>
        </p:nvSpPr>
        <p:spPr bwMode="auto">
          <a:xfrm>
            <a:off x="7470280" y="4199183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4385A0F-6B2A-4D9B-B142-4312298C24A9}"/>
              </a:ext>
            </a:extLst>
          </p:cNvPr>
          <p:cNvSpPr/>
          <p:nvPr/>
        </p:nvSpPr>
        <p:spPr bwMode="auto">
          <a:xfrm>
            <a:off x="7591796" y="4311592"/>
            <a:ext cx="76200" cy="76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58D5CEF-CB51-4D2D-9AC8-02B228A77584}"/>
              </a:ext>
            </a:extLst>
          </p:cNvPr>
          <p:cNvSpPr txBox="1"/>
          <p:nvPr/>
        </p:nvSpPr>
        <p:spPr>
          <a:xfrm>
            <a:off x="5105400" y="32766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Multivariate Boundaries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50B744A-5CE0-46FC-8EA0-7ED3B2233DA1}"/>
              </a:ext>
            </a:extLst>
          </p:cNvPr>
          <p:cNvCxnSpPr>
            <a:cxnSpLocks/>
          </p:cNvCxnSpPr>
          <p:nvPr/>
        </p:nvCxnSpPr>
        <p:spPr bwMode="auto">
          <a:xfrm>
            <a:off x="5791200" y="3733800"/>
            <a:ext cx="562152" cy="251460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DBF90298-66DF-4B4F-A49F-61D929D32B02}"/>
              </a:ext>
            </a:extLst>
          </p:cNvPr>
          <p:cNvSpPr/>
          <p:nvPr/>
        </p:nvSpPr>
        <p:spPr bwMode="auto">
          <a:xfrm>
            <a:off x="6039367" y="3741490"/>
            <a:ext cx="1935366" cy="1677798"/>
          </a:xfrm>
          <a:custGeom>
            <a:avLst/>
            <a:gdLst>
              <a:gd name="connsiteX0" fmla="*/ 184856 w 2105935"/>
              <a:gd name="connsiteY0" fmla="*/ 0 h 1770077"/>
              <a:gd name="connsiteX1" fmla="*/ 184856 w 2105935"/>
              <a:gd name="connsiteY1" fmla="*/ 947956 h 1770077"/>
              <a:gd name="connsiteX2" fmla="*/ 2105935 w 2105935"/>
              <a:gd name="connsiteY2" fmla="*/ 1770077 h 1770077"/>
              <a:gd name="connsiteX0" fmla="*/ 173678 w 1935366"/>
              <a:gd name="connsiteY0" fmla="*/ 0 h 1677798"/>
              <a:gd name="connsiteX1" fmla="*/ 173678 w 1935366"/>
              <a:gd name="connsiteY1" fmla="*/ 947956 h 1677798"/>
              <a:gd name="connsiteX2" fmla="*/ 1935366 w 1935366"/>
              <a:gd name="connsiteY2" fmla="*/ 1677798 h 1677798"/>
              <a:gd name="connsiteX0" fmla="*/ 173678 w 1935366"/>
              <a:gd name="connsiteY0" fmla="*/ 0 h 1677798"/>
              <a:gd name="connsiteX1" fmla="*/ 173678 w 1935366"/>
              <a:gd name="connsiteY1" fmla="*/ 947956 h 1677798"/>
              <a:gd name="connsiteX2" fmla="*/ 1935366 w 1935366"/>
              <a:gd name="connsiteY2" fmla="*/ 1677798 h 167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5366" h="1677798">
                <a:moveTo>
                  <a:pt x="173678" y="0"/>
                </a:moveTo>
                <a:cubicBezTo>
                  <a:pt x="13588" y="326471"/>
                  <a:pt x="-119937" y="668323"/>
                  <a:pt x="173678" y="947956"/>
                </a:cubicBezTo>
                <a:cubicBezTo>
                  <a:pt x="467293" y="1227589"/>
                  <a:pt x="1629168" y="1659622"/>
                  <a:pt x="1935366" y="167779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3089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000" kern="0" dirty="0"/>
              <a:t>General Comments on Support Vector Machines</a:t>
            </a:r>
          </a:p>
          <a:p>
            <a:pPr marL="0" indent="0">
              <a:buNone/>
              <a:defRPr/>
            </a:pPr>
            <a:endParaRPr lang="en-US" altLang="en-US" sz="2000" b="0" kern="0" dirty="0"/>
          </a:p>
          <a:p>
            <a:pPr>
              <a:defRPr/>
            </a:pPr>
            <a:r>
              <a:rPr lang="en-US" altLang="en-US" sz="2000" b="0" kern="0" dirty="0"/>
              <a:t>Generalization of linear decision boundaries for classification</a:t>
            </a:r>
          </a:p>
          <a:p>
            <a:pPr marL="0" indent="0">
              <a:buNone/>
              <a:defRPr/>
            </a:pPr>
            <a:endParaRPr lang="en-US" altLang="en-US" sz="2000" b="0" kern="0" dirty="0"/>
          </a:p>
          <a:p>
            <a:pPr>
              <a:defRPr/>
            </a:pPr>
            <a:r>
              <a:rPr lang="en-US" altLang="en-US" sz="2000" b="0" kern="0" dirty="0"/>
              <a:t>Applied for classification with optimal separating hyperplanes when the classes overlap.  </a:t>
            </a:r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r>
              <a:rPr lang="en-US" altLang="en-US" sz="2000" b="0" kern="0" dirty="0"/>
              <a:t>Nonlinearity is achieved by transforming the feature space (typically to a high dimensional space) </a:t>
            </a:r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r>
              <a:rPr lang="en-US" altLang="en-US" sz="2000" b="0" kern="0" dirty="0"/>
              <a:t>Maximizes the margin, separation between cases in each category</a:t>
            </a:r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r>
              <a:rPr lang="en-US" altLang="en-US" sz="2000" b="0" kern="0" dirty="0"/>
              <a:t>Training data well within the decision boundary have no influence</a:t>
            </a:r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>
              <a:defRPr/>
            </a:pPr>
            <a:endParaRPr lang="en-US" altLang="en-US" sz="2000" b="0" kern="0" dirty="0"/>
          </a:p>
          <a:p>
            <a:pPr marL="0" indent="0">
              <a:buNone/>
              <a:defRPr/>
            </a:pPr>
            <a:endParaRPr lang="en-US" altLang="en-US" sz="2000" b="0" kern="0" dirty="0"/>
          </a:p>
          <a:p>
            <a:pPr marL="0" indent="0">
              <a:buNone/>
              <a:defRPr/>
            </a:pPr>
            <a:r>
              <a:rPr lang="en-US" altLang="en-US" sz="2000" b="0" kern="0" dirty="0"/>
              <a:t>    </a:t>
            </a:r>
            <a:endParaRPr lang="en-US" altLang="en-US" sz="1800" b="0" kern="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1F00A0-C9DD-464D-85C2-CA22305D94F5}"/>
              </a:ext>
            </a:extLst>
          </p:cNvPr>
          <p:cNvSpPr txBox="1">
            <a:spLocks noChangeArrowheads="1"/>
          </p:cNvSpPr>
          <p:nvPr/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Support Vector Machines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893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4094" y="1447800"/>
            <a:ext cx="80803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6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+mj-lt"/>
              <a:buAutoNum type="arabicPeriod"/>
              <a:defRPr/>
            </a:pPr>
            <a:r>
              <a:rPr lang="en-US" altLang="en-US" sz="1800" b="0" kern="0" dirty="0"/>
              <a:t>Form a boundary with the largest possible </a:t>
            </a:r>
            <a:r>
              <a:rPr lang="en-US" altLang="en-US" sz="1800" kern="0" dirty="0"/>
              <a:t>margin</a:t>
            </a:r>
            <a:r>
              <a:rPr lang="en-US" altLang="en-US" sz="1800" b="0" kern="0" dirty="0"/>
              <a:t> between the different cases.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sz="1800" b="0" kern="0" dirty="0"/>
              <a:t>Data within the margin or misclassified update the model, they are called </a:t>
            </a:r>
            <a:r>
              <a:rPr lang="en-US" altLang="en-US" sz="1800" kern="0" dirty="0"/>
              <a:t>support vectors</a:t>
            </a:r>
            <a:r>
              <a:rPr lang="en-US" altLang="en-US" sz="1800" b="0" kern="0" dirty="0"/>
              <a:t>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sz="1800" b="0" kern="0" dirty="0"/>
              <a:t>Project into problem into a higher dimensional space to solve linearly, with a variety of </a:t>
            </a:r>
            <a:r>
              <a:rPr lang="en-US" altLang="en-US" sz="1800" kern="0" dirty="0"/>
              <a:t>kernels</a:t>
            </a:r>
            <a:r>
              <a:rPr lang="en-US" altLang="en-US" sz="1800" b="0" kern="0" dirty="0"/>
              <a:t>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sz="1800" b="0" kern="0" dirty="0"/>
              <a:t>The </a:t>
            </a:r>
            <a:r>
              <a:rPr lang="en-US" altLang="en-US" sz="1800" kern="0" dirty="0"/>
              <a:t>C</a:t>
            </a:r>
            <a:r>
              <a:rPr lang="en-US" altLang="en-US" sz="1800" b="0" kern="0" dirty="0"/>
              <a:t> parameter controls to penalty of misclassification, high C will result in a more complicated model (lower model bias, higher model variance).</a:t>
            </a:r>
          </a:p>
          <a:p>
            <a:pPr marL="457200" lvl="1" indent="0">
              <a:buNone/>
              <a:defRPr/>
            </a:pPr>
            <a:endParaRPr lang="en-US" altLang="en-US" sz="1800" b="0" kern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4C3825-4965-4505-BBAC-111DEECE124F}"/>
              </a:ext>
            </a:extLst>
          </p:cNvPr>
          <p:cNvSpPr txBox="1"/>
          <p:nvPr/>
        </p:nvSpPr>
        <p:spPr>
          <a:xfrm>
            <a:off x="378000" y="6553200"/>
            <a:ext cx="815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Image by </a:t>
            </a:r>
            <a:r>
              <a:rPr lang="en-US" sz="1200" b="0" dirty="0" err="1"/>
              <a:t>Zirguezi</a:t>
            </a:r>
            <a:r>
              <a:rPr lang="en-US" sz="1200" b="0" dirty="0"/>
              <a:t>, available at https://en.wikipedia.org/wiki/Support-vector_machine#/media/File:Kernel_Machine.svg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DEB2174-57D4-47E6-9C45-1532FB9A4B18}"/>
              </a:ext>
            </a:extLst>
          </p:cNvPr>
          <p:cNvGrpSpPr/>
          <p:nvPr/>
        </p:nvGrpSpPr>
        <p:grpSpPr>
          <a:xfrm>
            <a:off x="1600200" y="3740240"/>
            <a:ext cx="5867400" cy="2812960"/>
            <a:chOff x="1219200" y="3352800"/>
            <a:chExt cx="6675539" cy="3200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9821E9-42D0-464D-93DB-0D6868836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9200" y="3689792"/>
              <a:ext cx="6324600" cy="286340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41D0F2-5BB2-44C2-BB81-D66A8038841D}"/>
                </a:ext>
              </a:extLst>
            </p:cNvPr>
            <p:cNvSpPr txBox="1"/>
            <p:nvPr/>
          </p:nvSpPr>
          <p:spPr>
            <a:xfrm>
              <a:off x="4742289" y="3352800"/>
              <a:ext cx="2877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Dimensional Space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0C4B48A-8305-4A70-91EE-979832AA5D87}"/>
                </a:ext>
              </a:extLst>
            </p:cNvPr>
            <p:cNvSpPr txBox="1"/>
            <p:nvPr/>
          </p:nvSpPr>
          <p:spPr>
            <a:xfrm>
              <a:off x="1686062" y="335280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Original Space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03FFEA4-5687-4022-96E0-778FF666798F}"/>
                </a:ext>
              </a:extLst>
            </p:cNvPr>
            <p:cNvSpPr txBox="1"/>
            <p:nvPr/>
          </p:nvSpPr>
          <p:spPr>
            <a:xfrm>
              <a:off x="3977939" y="4462046"/>
              <a:ext cx="822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Kernel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8393FE0-3FF1-4BCC-AA12-48FC5E39226D}"/>
                </a:ext>
              </a:extLst>
            </p:cNvPr>
            <p:cNvSpPr txBox="1"/>
            <p:nvPr/>
          </p:nvSpPr>
          <p:spPr>
            <a:xfrm>
              <a:off x="2571073" y="4191000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Margin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1D44435-FB5E-4B7D-AB99-E8BA4432415D}"/>
                </a:ext>
              </a:extLst>
            </p:cNvPr>
            <p:cNvSpPr txBox="1"/>
            <p:nvPr/>
          </p:nvSpPr>
          <p:spPr>
            <a:xfrm>
              <a:off x="6866894" y="4248127"/>
              <a:ext cx="10278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Support </a:t>
              </a:r>
            </a:p>
            <a:p>
              <a:r>
                <a:rPr lang="en-US" sz="1600" dirty="0">
                  <a:solidFill>
                    <a:srgbClr val="FF0000"/>
                  </a:solidFill>
                </a:rPr>
                <a:t>Vectors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CF132FF-0B27-498E-8A6E-87A57AFBC65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477000" y="4529554"/>
              <a:ext cx="389894" cy="183178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05FF5CA-C319-4587-9EB4-B3957328AED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865900" y="4267200"/>
              <a:ext cx="1000994" cy="256401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5FD0309-BD26-4355-B46B-48C205C891E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535138" y="4540515"/>
              <a:ext cx="312280" cy="1086617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tailEnd type="triangle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5" name="Rectangle 2">
            <a:extLst>
              <a:ext uri="{FF2B5EF4-FFF2-40B4-BE49-F238E27FC236}">
                <a16:creationId xmlns:a16="http://schemas.microsoft.com/office/drawing/2014/main" id="{6D491518-57F2-48B5-8304-79FF0BE63222}"/>
              </a:ext>
            </a:extLst>
          </p:cNvPr>
          <p:cNvSpPr txBox="1">
            <a:spLocks noChangeArrowheads="1"/>
          </p:cNvSpPr>
          <p:nvPr/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Support Vector Machines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3022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447800"/>
                <a:ext cx="8080305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1800" kern="0" dirty="0"/>
                  <a:t>The Support Vector Machine model:</a:t>
                </a:r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Solve for the hyperplane:</a:t>
                </a:r>
              </a:p>
              <a:p>
                <a:pPr marL="457200" indent="-457200">
                  <a:buFont typeface="+mj-lt"/>
                  <a:buAutoNum type="arabicPeriod"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en-US" sz="1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en-US" sz="1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sz="1800" b="0" kern="0" dirty="0"/>
              </a:p>
              <a:p>
                <a:pPr marL="457200" indent="-457200">
                  <a:buFont typeface="+mj-lt"/>
                  <a:buAutoNum type="arabicPeriod"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b="0" kern="0" dirty="0"/>
                  <a:t>is the signed distance from the boundary,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en-US" sz="1800" b="0" kern="0" dirty="0"/>
                  <a:t>one side and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en-US" sz="1800" b="0" kern="0" dirty="0"/>
                  <a:t> the other.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en-US" sz="1800" b="0" kern="0" dirty="0"/>
              </a:p>
              <a:p>
                <a:pPr marL="457200" indent="-457200">
                  <a:buFont typeface="+mj-lt"/>
                  <a:buAutoNum type="arabicPeriod"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where </a:t>
                </a: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1800" b="0" kern="0" dirty="0"/>
                  <a:t> is an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1800" b="0" kern="0" dirty="0"/>
                  <a:t>, 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b="0" kern="0" dirty="0"/>
                  <a:t>predictor features 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Therefore the constraint all data must be on the correct side of the boundary would be represented by: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800" b="0" kern="0" dirty="0"/>
                  <a:t> is the response feature with categories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sz="1800" b="0" kern="0" dirty="0"/>
                  <a:t> or </a:t>
                </a:r>
                <a14:m>
                  <m:oMath xmlns:m="http://schemas.openxmlformats.org/officeDocument/2006/math">
                    <m:r>
                      <a:rPr lang="en-US" altLang="en-US" sz="18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1800" b="0" kern="0" dirty="0"/>
                  <a:t>. 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457200" indent="-457200">
                  <a:buFont typeface="+mj-lt"/>
                  <a:buAutoNum type="arabicPeriod"/>
                  <a:defRPr/>
                </a:pPr>
                <a:endParaRPr lang="en-US" altLang="en-US" sz="1800" b="0" kern="0" dirty="0"/>
              </a:p>
              <a:p>
                <a:pPr marL="457200" lvl="1" indent="0">
                  <a:buNone/>
                  <a:defRPr/>
                </a:pPr>
                <a:endParaRPr lang="en-US" altLang="en-US" sz="18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447800"/>
                <a:ext cx="8080305" cy="4114800"/>
              </a:xfrm>
              <a:prstGeom prst="rect">
                <a:avLst/>
              </a:prstGeom>
              <a:blipFill>
                <a:blip r:embed="rId2"/>
                <a:stretch>
                  <a:fillRect l="-603" t="-1481" b="-327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>
            <a:extLst>
              <a:ext uri="{FF2B5EF4-FFF2-40B4-BE49-F238E27FC236}">
                <a16:creationId xmlns:a16="http://schemas.microsoft.com/office/drawing/2014/main" id="{6D491518-57F2-48B5-8304-79FF0BE63222}"/>
              </a:ext>
            </a:extLst>
          </p:cNvPr>
          <p:cNvSpPr txBox="1">
            <a:spLocks noChangeArrowheads="1"/>
          </p:cNvSpPr>
          <p:nvPr/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Support Vector Machines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474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454094" y="1447800"/>
                <a:ext cx="8080305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1800" kern="0" dirty="0"/>
                  <a:t>The Margin Concept</a:t>
                </a:r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When the training data are overlapping it would not be possible nor desirable to develop a decision boundary that perfectly separates the categories for which this condition would hold:</a:t>
                </a:r>
              </a:p>
              <a:p>
                <a:pPr marL="0" indent="0">
                  <a:buNone/>
                  <a:defRPr/>
                </a:pPr>
                <a:endParaRPr lang="en-US" altLang="en-US" sz="1200" b="0" kern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05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We need a model that allows for some misclassification.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en-US" sz="18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en-US" sz="1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en-US" sz="1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0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We introduce the concept of a margin and a distance from the margin.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457200" lvl="1" indent="0">
                  <a:buNone/>
                  <a:defRPr/>
                </a:pPr>
                <a:endParaRPr lang="en-US" altLang="en-US" sz="18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4" y="1447800"/>
                <a:ext cx="8080305" cy="4114800"/>
              </a:xfrm>
              <a:prstGeom prst="rect">
                <a:avLst/>
              </a:prstGeom>
              <a:blipFill>
                <a:blip r:embed="rId2"/>
                <a:stretch>
                  <a:fillRect l="-603" t="-14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>
            <a:extLst>
              <a:ext uri="{FF2B5EF4-FFF2-40B4-BE49-F238E27FC236}">
                <a16:creationId xmlns:a16="http://schemas.microsoft.com/office/drawing/2014/main" id="{6D491518-57F2-48B5-8304-79FF0BE63222}"/>
              </a:ext>
            </a:extLst>
          </p:cNvPr>
          <p:cNvSpPr txBox="1">
            <a:spLocks noChangeArrowheads="1"/>
          </p:cNvSpPr>
          <p:nvPr/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Support Vector Machines</a:t>
            </a:r>
            <a:endParaRPr lang="en-US" kern="0" dirty="0">
              <a:ea typeface="+mj-ea"/>
              <a:cs typeface="+mj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1CE696-91CF-433F-80FE-E42A5DDA4FEC}"/>
              </a:ext>
            </a:extLst>
          </p:cNvPr>
          <p:cNvCxnSpPr/>
          <p:nvPr/>
        </p:nvCxnSpPr>
        <p:spPr bwMode="auto">
          <a:xfrm>
            <a:off x="1905000" y="5474732"/>
            <a:ext cx="5181600" cy="76200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7AF3391-0F86-43B9-91A4-C368DA7DDA1D}"/>
              </a:ext>
            </a:extLst>
          </p:cNvPr>
          <p:cNvSpPr/>
          <p:nvPr/>
        </p:nvSpPr>
        <p:spPr bwMode="auto">
          <a:xfrm>
            <a:off x="6172200" y="5388046"/>
            <a:ext cx="86686" cy="86686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07BCEF-8C31-4277-BEFE-4714DF0815D3}"/>
              </a:ext>
            </a:extLst>
          </p:cNvPr>
          <p:cNvSpPr/>
          <p:nvPr/>
        </p:nvSpPr>
        <p:spPr bwMode="auto">
          <a:xfrm>
            <a:off x="5181600" y="5398532"/>
            <a:ext cx="86686" cy="86686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28063A-DBC4-48EE-9614-BDC404FD1CFF}"/>
              </a:ext>
            </a:extLst>
          </p:cNvPr>
          <p:cNvSpPr/>
          <p:nvPr/>
        </p:nvSpPr>
        <p:spPr bwMode="auto">
          <a:xfrm>
            <a:off x="3962400" y="5246132"/>
            <a:ext cx="86686" cy="86686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8EDDD5-BE0E-44B8-B045-D64FAED03D31}"/>
              </a:ext>
            </a:extLst>
          </p:cNvPr>
          <p:cNvSpPr/>
          <p:nvPr/>
        </p:nvSpPr>
        <p:spPr bwMode="auto">
          <a:xfrm>
            <a:off x="2971800" y="4941332"/>
            <a:ext cx="86686" cy="86686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5BF3DA-1AD7-4896-BFBE-0087E2F7949E}"/>
              </a:ext>
            </a:extLst>
          </p:cNvPr>
          <p:cNvSpPr/>
          <p:nvPr/>
        </p:nvSpPr>
        <p:spPr bwMode="auto">
          <a:xfrm>
            <a:off x="4637714" y="5093732"/>
            <a:ext cx="86686" cy="86686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CF014A-C4ED-4357-8ACB-191978D46C9D}"/>
              </a:ext>
            </a:extLst>
          </p:cNvPr>
          <p:cNvSpPr/>
          <p:nvPr/>
        </p:nvSpPr>
        <p:spPr bwMode="auto">
          <a:xfrm>
            <a:off x="3564622" y="5616646"/>
            <a:ext cx="86686" cy="86686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4A3457-F5F6-4947-B09A-B51644B15149}"/>
              </a:ext>
            </a:extLst>
          </p:cNvPr>
          <p:cNvSpPr/>
          <p:nvPr/>
        </p:nvSpPr>
        <p:spPr bwMode="auto">
          <a:xfrm>
            <a:off x="4104314" y="5921446"/>
            <a:ext cx="86686" cy="86686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774934-DC34-45B9-AECA-6D2CAED0F6BF}"/>
              </a:ext>
            </a:extLst>
          </p:cNvPr>
          <p:cNvSpPr/>
          <p:nvPr/>
        </p:nvSpPr>
        <p:spPr bwMode="auto">
          <a:xfrm>
            <a:off x="5628314" y="6150046"/>
            <a:ext cx="86686" cy="8668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BDF56C-2715-462B-8324-7D929DF76C7F}"/>
              </a:ext>
            </a:extLst>
          </p:cNvPr>
          <p:cNvSpPr/>
          <p:nvPr/>
        </p:nvSpPr>
        <p:spPr bwMode="auto">
          <a:xfrm>
            <a:off x="5410200" y="6531046"/>
            <a:ext cx="86686" cy="8668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8D90C6-C8E4-415F-BD11-2CFA53C5C68C}"/>
              </a:ext>
            </a:extLst>
          </p:cNvPr>
          <p:cNvSpPr/>
          <p:nvPr/>
        </p:nvSpPr>
        <p:spPr bwMode="auto">
          <a:xfrm>
            <a:off x="4495800" y="6378646"/>
            <a:ext cx="86686" cy="8668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E80279-6B6E-4CA2-96A5-826DD05FCDEC}"/>
              </a:ext>
            </a:extLst>
          </p:cNvPr>
          <p:cNvSpPr/>
          <p:nvPr/>
        </p:nvSpPr>
        <p:spPr bwMode="auto">
          <a:xfrm>
            <a:off x="4942514" y="6312932"/>
            <a:ext cx="86686" cy="8668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6637FE-6CFF-432D-809E-EB5E8A8B724B}"/>
              </a:ext>
            </a:extLst>
          </p:cNvPr>
          <p:cNvSpPr/>
          <p:nvPr/>
        </p:nvSpPr>
        <p:spPr bwMode="auto">
          <a:xfrm>
            <a:off x="2667000" y="5550932"/>
            <a:ext cx="86686" cy="8668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76EE49-3826-4831-A225-B9C3E2FDAED0}"/>
              </a:ext>
            </a:extLst>
          </p:cNvPr>
          <p:cNvSpPr/>
          <p:nvPr/>
        </p:nvSpPr>
        <p:spPr bwMode="auto">
          <a:xfrm>
            <a:off x="3352800" y="6312932"/>
            <a:ext cx="86686" cy="8668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278377-49F6-403C-905F-F6FDEF2935B1}"/>
              </a:ext>
            </a:extLst>
          </p:cNvPr>
          <p:cNvSpPr/>
          <p:nvPr/>
        </p:nvSpPr>
        <p:spPr bwMode="auto">
          <a:xfrm>
            <a:off x="2362200" y="6302446"/>
            <a:ext cx="86686" cy="8668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22D800-9AFB-42F3-BD76-0E373249D3A5}"/>
              </a:ext>
            </a:extLst>
          </p:cNvPr>
          <p:cNvCxnSpPr/>
          <p:nvPr/>
        </p:nvCxnSpPr>
        <p:spPr bwMode="auto">
          <a:xfrm>
            <a:off x="2328701" y="5246132"/>
            <a:ext cx="4331459" cy="61519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28538C-66AF-4525-9AAE-A8538022201D}"/>
              </a:ext>
            </a:extLst>
          </p:cNvPr>
          <p:cNvCxnSpPr/>
          <p:nvPr/>
        </p:nvCxnSpPr>
        <p:spPr bwMode="auto">
          <a:xfrm>
            <a:off x="2288853" y="5872510"/>
            <a:ext cx="4331459" cy="61519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6BBD4D-A3CE-4E87-A175-7893AE662F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641833" y="5659989"/>
            <a:ext cx="50334" cy="269846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57517C-7B7B-4F6F-ADDB-900E4D8EE43F}"/>
              </a:ext>
            </a:extLst>
          </p:cNvPr>
          <p:cNvCxnSpPr>
            <a:cxnSpLocks/>
            <a:endCxn id="14" idx="4"/>
          </p:cNvCxnSpPr>
          <p:nvPr/>
        </p:nvCxnSpPr>
        <p:spPr bwMode="auto">
          <a:xfrm flipV="1">
            <a:off x="5647888" y="6236732"/>
            <a:ext cx="23769" cy="102066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C15747-4A77-4411-84E8-C7F8FACE1D6E}"/>
              </a:ext>
            </a:extLst>
          </p:cNvPr>
          <p:cNvCxnSpPr>
            <a:cxnSpLocks/>
          </p:cNvCxnSpPr>
          <p:nvPr/>
        </p:nvCxnSpPr>
        <p:spPr bwMode="auto">
          <a:xfrm flipH="1">
            <a:off x="3623345" y="5440477"/>
            <a:ext cx="27965" cy="171974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0A758F-B909-4C09-B036-73CD8A933F05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 flipH="1">
            <a:off x="4147657" y="5500598"/>
            <a:ext cx="43344" cy="420848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2E6AC8C-6606-4664-8D0C-78DF57FED7EA}"/>
              </a:ext>
            </a:extLst>
          </p:cNvPr>
          <p:cNvSpPr/>
          <p:nvPr/>
        </p:nvSpPr>
        <p:spPr bwMode="auto">
          <a:xfrm>
            <a:off x="3352800" y="5169932"/>
            <a:ext cx="86686" cy="8668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0D741C-EF77-492C-B8AC-BABE0E3A7B44}"/>
              </a:ext>
            </a:extLst>
          </p:cNvPr>
          <p:cNvCxnSpPr>
            <a:cxnSpLocks/>
          </p:cNvCxnSpPr>
          <p:nvPr/>
        </p:nvCxnSpPr>
        <p:spPr bwMode="auto">
          <a:xfrm flipV="1">
            <a:off x="3269610" y="5274096"/>
            <a:ext cx="102065" cy="729143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1B687AC-5322-4E83-B983-708CFD754C7E}"/>
                  </a:ext>
                </a:extLst>
              </p:cNvPr>
              <p:cNvSpPr/>
              <p:nvPr/>
            </p:nvSpPr>
            <p:spPr>
              <a:xfrm>
                <a:off x="2299972" y="5541279"/>
                <a:ext cx="4590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1B687AC-5322-4E83-B983-708CFD754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972" y="5541279"/>
                <a:ext cx="459036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8578742-9986-466C-8C2F-8D6234EDB152}"/>
                  </a:ext>
                </a:extLst>
              </p:cNvPr>
              <p:cNvSpPr/>
              <p:nvPr/>
            </p:nvSpPr>
            <p:spPr>
              <a:xfrm>
                <a:off x="2979052" y="5282967"/>
                <a:ext cx="4590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8578742-9986-466C-8C2F-8D6234EDB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052" y="5282967"/>
                <a:ext cx="459036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6826D8-DA37-4D9E-A96F-8DBF6DA29B9C}"/>
                  </a:ext>
                </a:extLst>
              </p:cNvPr>
              <p:cNvSpPr/>
              <p:nvPr/>
            </p:nvSpPr>
            <p:spPr>
              <a:xfrm>
                <a:off x="3560649" y="5398532"/>
                <a:ext cx="4590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6826D8-DA37-4D9E-A96F-8DBF6DA29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649" y="5398532"/>
                <a:ext cx="459035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E869117-828C-469C-B853-EB065C29D598}"/>
                  </a:ext>
                </a:extLst>
              </p:cNvPr>
              <p:cNvSpPr/>
              <p:nvPr/>
            </p:nvSpPr>
            <p:spPr>
              <a:xfrm>
                <a:off x="4112965" y="5550932"/>
                <a:ext cx="4590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E869117-828C-469C-B853-EB065C29D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965" y="5550932"/>
                <a:ext cx="459036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ED9845E-465E-48B5-9938-F33A9B60C9FB}"/>
                  </a:ext>
                </a:extLst>
              </p:cNvPr>
              <p:cNvSpPr/>
              <p:nvPr/>
            </p:nvSpPr>
            <p:spPr>
              <a:xfrm>
                <a:off x="5636964" y="6019800"/>
                <a:ext cx="551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ED9845E-465E-48B5-9938-F33A9B60C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964" y="6019800"/>
                <a:ext cx="551498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F97A102-AFBE-4ADC-A77F-D1ACE057E850}"/>
                  </a:ext>
                </a:extLst>
              </p:cNvPr>
              <p:cNvSpPr/>
              <p:nvPr/>
            </p:nvSpPr>
            <p:spPr>
              <a:xfrm>
                <a:off x="6585013" y="5867400"/>
                <a:ext cx="4515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F97A102-AFBE-4ADC-A77F-D1ACE057E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013" y="5867400"/>
                <a:ext cx="45159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C77B5D-1ADC-4AC6-B6E1-62F0862FD01B}"/>
              </a:ext>
            </a:extLst>
          </p:cNvPr>
          <p:cNvCxnSpPr>
            <a:cxnSpLocks/>
          </p:cNvCxnSpPr>
          <p:nvPr/>
        </p:nvCxnSpPr>
        <p:spPr bwMode="auto">
          <a:xfrm flipV="1">
            <a:off x="6603621" y="5868099"/>
            <a:ext cx="50334" cy="269846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2FBAAF-0CB6-4F92-A420-45BC065BB0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536814" y="6177310"/>
            <a:ext cx="59030" cy="316468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0A91EB4-6A64-4B18-A382-F1353E231121}"/>
                  </a:ext>
                </a:extLst>
              </p:cNvPr>
              <p:cNvSpPr/>
              <p:nvPr/>
            </p:nvSpPr>
            <p:spPr>
              <a:xfrm>
                <a:off x="6558802" y="6160532"/>
                <a:ext cx="4515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0A91EB4-6A64-4B18-A382-F1353E2311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802" y="6160532"/>
                <a:ext cx="4515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384A03B-A269-4A4F-9492-A74477A582AA}"/>
                  </a:ext>
                </a:extLst>
              </p:cNvPr>
              <p:cNvSpPr/>
              <p:nvPr/>
            </p:nvSpPr>
            <p:spPr>
              <a:xfrm>
                <a:off x="4477702" y="6312932"/>
                <a:ext cx="981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384A03B-A269-4A4F-9492-A74477A582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702" y="6312932"/>
                <a:ext cx="981102" cy="369332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6FFA848-F099-452F-B71B-E9F9725B97E9}"/>
                  </a:ext>
                </a:extLst>
              </p:cNvPr>
              <p:cNvSpPr/>
              <p:nvPr/>
            </p:nvSpPr>
            <p:spPr>
              <a:xfrm>
                <a:off x="4657698" y="4876800"/>
                <a:ext cx="9811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6FFA848-F099-452F-B71B-E9F9725B9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98" y="4876800"/>
                <a:ext cx="981101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62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447800"/>
                <a:ext cx="8080305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1800" kern="0" dirty="0"/>
                  <a:t>Solving Support Vector Machines</a:t>
                </a:r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This may be solved as a linear quadratic optimization: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define </a:t>
                </a:r>
                <a14:m>
                  <m:oMath xmlns:m="http://schemas.openxmlformats.org/officeDocument/2006/math"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=1/</m:t>
                    </m:r>
                    <m:d>
                      <m:dPr>
                        <m:begChr m:val="‖"/>
                        <m:endChr m:val="‖"/>
                        <m:ctrlPr>
                          <a:rPr lang="en-US" altLang="en-US" sz="1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en-US" sz="1800" b="0" kern="0" dirty="0"/>
                  <a:t> then we can describe our system as:</a:t>
                </a: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1" kern="0" smtClean="0">
                        <a:latin typeface="Cambria Math" panose="02040503050406030204" pitchFamily="18" charset="0"/>
                      </a:rPr>
                      <m:t>                              </m:t>
                    </m:r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‖"/>
                        <m:endChr m:val="‖"/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en-US" sz="1800" b="0" kern="0" dirty="0"/>
                  <a:t> subject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en-US" sz="1800" b="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≥1−</m:t>
                              </m:r>
                              <m:sSub>
                                <m:sSubPr>
                                  <m:ctrlPr>
                                    <a:rPr lang="en-US" altLang="en-US" sz="18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∀ </m:t>
                              </m:r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en-US" sz="18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en-US" sz="18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≥0, 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en-US" sz="1800" b="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en-US" sz="1800" b="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𝑐𝑜𝑛𝑠𝑡𝑎𝑛𝑡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altLang="en-US" sz="1800" b="0" kern="0" dirty="0"/>
                          <m:t>  </m:t>
                        </m:r>
                      </m:e>
                    </m:d>
                  </m:oMath>
                </a14:m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Observations: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>
                  <a:defRPr/>
                </a:pPr>
                <a:r>
                  <a:rPr lang="en-US" altLang="en-US" sz="1800" b="0" kern="0" dirty="0"/>
                  <a:t>Training data well on the correct side of the boundary have no influence</a:t>
                </a:r>
              </a:p>
              <a:p>
                <a:pPr>
                  <a:defRPr/>
                </a:pPr>
                <a:endParaRPr lang="en-US" altLang="en-US" sz="1800" b="0" kern="0" dirty="0"/>
              </a:p>
              <a:p>
                <a:pPr>
                  <a:defRPr/>
                </a:pPr>
                <a:r>
                  <a:rPr lang="en-US" altLang="en-US" sz="1800" b="0" kern="0" dirty="0"/>
                  <a:t>Training data within the margin or on the incorrect side of the boundary influence the boundary and are know as support vector machines.</a:t>
                </a:r>
              </a:p>
              <a:p>
                <a:pPr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altLang="en-US" sz="1800" b="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47800"/>
                <a:ext cx="8080305" cy="4114800"/>
              </a:xfrm>
              <a:prstGeom prst="rect">
                <a:avLst/>
              </a:prstGeom>
              <a:blipFill>
                <a:blip r:embed="rId2"/>
                <a:stretch>
                  <a:fillRect l="-679" t="-1481" b="-158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>
            <a:extLst>
              <a:ext uri="{FF2B5EF4-FFF2-40B4-BE49-F238E27FC236}">
                <a16:creationId xmlns:a16="http://schemas.microsoft.com/office/drawing/2014/main" id="{6D491518-57F2-48B5-8304-79FF0BE63222}"/>
              </a:ext>
            </a:extLst>
          </p:cNvPr>
          <p:cNvSpPr txBox="1">
            <a:spLocks noChangeArrowheads="1"/>
          </p:cNvSpPr>
          <p:nvPr/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Support Vector Machines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644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447800"/>
                <a:ext cx="8080305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16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1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en-US" sz="1800" kern="0" dirty="0"/>
                  <a:t>Solving Support Vector Machines</a:t>
                </a:r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Quadratic with linear inequality constraint – convex optimization problem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We re-express the previous relationship as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en-US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sz="18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b="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en-US" sz="18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</m:m>
                      <m:f>
                        <m:f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en-US" sz="1800" b="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b="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1800" b="0" i="1" kern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sz="18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en-US" sz="1800" b="0" i="1" kern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                              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  </m:t>
                    </m:r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sz="18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en-US" sz="18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en-US" sz="1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18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:r>
                  <a:rPr lang="en-US" altLang="en-US" sz="1800" b="0" kern="0" dirty="0"/>
                  <a:t>Recall </a:t>
                </a: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=1/</m:t>
                    </m:r>
                    <m:d>
                      <m:dPr>
                        <m:begChr m:val="‖"/>
                        <m:endChr m:val="‖"/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en-US" sz="1800" b="0" kern="0" dirty="0"/>
                  <a:t>, therefore we are: 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>
                  <a:defRPr/>
                </a:pPr>
                <a:r>
                  <a:rPr lang="en-US" altLang="en-US" sz="1800" b="0" kern="0" dirty="0"/>
                  <a:t>maximizing the margin, </a:t>
                </a: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en-US" sz="1800" b="0" kern="0" dirty="0"/>
                  <a:t> and the sum of the distances from the margin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sz="1800" b="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1800" b="0" i="1" ker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en-US" sz="1800" b="0" i="1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en-US" sz="1800" b="0" kern="0" dirty="0"/>
                  <a:t> weight by a cost parameter, </a:t>
                </a:r>
                <a14:m>
                  <m:oMath xmlns:m="http://schemas.openxmlformats.org/officeDocument/2006/math">
                    <m:r>
                      <a:rPr lang="en-US" altLang="en-US" sz="1800" b="0" i="1" ker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sz="1800" b="0" kern="0" dirty="0"/>
                  <a:t>.</a:t>
                </a: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kern="0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altLang="en-US" sz="1800" b="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endParaRPr lang="en-US" altLang="en-US" sz="1800" b="0" kern="0" dirty="0"/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47800"/>
                <a:ext cx="8080305" cy="4114800"/>
              </a:xfrm>
              <a:prstGeom prst="rect">
                <a:avLst/>
              </a:prstGeom>
              <a:blipFill>
                <a:blip r:embed="rId2"/>
                <a:stretch>
                  <a:fillRect l="-679" t="-1481" b="-291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>
            <a:extLst>
              <a:ext uri="{FF2B5EF4-FFF2-40B4-BE49-F238E27FC236}">
                <a16:creationId xmlns:a16="http://schemas.microsoft.com/office/drawing/2014/main" id="{6D491518-57F2-48B5-8304-79FF0BE63222}"/>
              </a:ext>
            </a:extLst>
          </p:cNvPr>
          <p:cNvSpPr txBox="1">
            <a:spLocks noChangeArrowheads="1"/>
          </p:cNvSpPr>
          <p:nvPr/>
        </p:nvSpPr>
        <p:spPr>
          <a:xfrm>
            <a:off x="601682" y="0"/>
            <a:ext cx="3956608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kern="0">
                <a:solidFill>
                  <a:srgbClr val="FF6600"/>
                </a:solidFill>
                <a:ea typeface="+mj-ea"/>
                <a:cs typeface="+mj-cs"/>
              </a:rPr>
              <a:t>Support Vector Machines</a:t>
            </a:r>
            <a:endParaRPr lang="en-US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2033693"/>
      </p:ext>
    </p:extLst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icrosoft Office 98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noFill/>
        <a:ln w="19050">
          <a:solidFill>
            <a:schemeClr val="tx1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21915</TotalTime>
  <Pages>7</Pages>
  <Words>1391</Words>
  <Application>Microsoft Office PowerPoint</Application>
  <PresentationFormat>Letter Paper (8.5x11 in)</PresentationFormat>
  <Paragraphs>254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MS PGothic</vt:lpstr>
      <vt:lpstr>MS PGothic</vt:lpstr>
      <vt:lpstr>Arial</vt:lpstr>
      <vt:lpstr>Cambria Math</vt:lpstr>
      <vt:lpstr>Helvetica</vt:lpstr>
      <vt:lpstr>Microsoft Office 98</vt:lpstr>
      <vt:lpstr>PowerPoint Presentation</vt:lpstr>
      <vt:lpstr>PowerPoint Presentation</vt:lpstr>
      <vt:lpstr>Support Vector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Support Vector Machines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Geostatistics            Lecture 1</dc:title>
  <dc:subject/>
  <dc:creator>iml</dc:creator>
  <cp:keywords/>
  <dc:description/>
  <cp:lastModifiedBy>Pyrcz, Michael</cp:lastModifiedBy>
  <cp:revision>280</cp:revision>
  <cp:lastPrinted>2000-01-19T16:18:49Z</cp:lastPrinted>
  <dcterms:created xsi:type="dcterms:W3CDTF">1998-02-20T08:56:31Z</dcterms:created>
  <dcterms:modified xsi:type="dcterms:W3CDTF">2019-06-18T17:55:09Z</dcterms:modified>
</cp:coreProperties>
</file>