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61" r:id="rId2"/>
    <p:sldId id="805" r:id="rId3"/>
    <p:sldId id="803" r:id="rId4"/>
    <p:sldId id="769" r:id="rId5"/>
    <p:sldId id="785" r:id="rId6"/>
    <p:sldId id="773" r:id="rId7"/>
    <p:sldId id="774" r:id="rId8"/>
    <p:sldId id="775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71" r:id="rId19"/>
    <p:sldId id="786" r:id="rId20"/>
    <p:sldId id="787" r:id="rId21"/>
    <p:sldId id="804" r:id="rId22"/>
    <p:sldId id="788" r:id="rId23"/>
    <p:sldId id="789" r:id="rId24"/>
    <p:sldId id="790" r:id="rId25"/>
    <p:sldId id="791" r:id="rId26"/>
    <p:sldId id="806" r:id="rId27"/>
    <p:sldId id="794" r:id="rId28"/>
    <p:sldId id="795" r:id="rId29"/>
    <p:sldId id="796" r:id="rId30"/>
    <p:sldId id="797" r:id="rId31"/>
    <p:sldId id="798" r:id="rId32"/>
    <p:sldId id="799" r:id="rId33"/>
    <p:sldId id="793" r:id="rId34"/>
    <p:sldId id="807" r:id="rId3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FF"/>
    <a:srgbClr val="FF6600"/>
    <a:srgbClr val="FFFF66"/>
    <a:srgbClr val="FFFFFF"/>
    <a:srgbClr val="DDDDDD"/>
    <a:srgbClr val="042A9F"/>
    <a:srgbClr val="008F00"/>
    <a:srgbClr val="A2C1FE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682" autoAdjust="0"/>
  </p:normalViewPr>
  <p:slideViewPr>
    <p:cSldViewPr>
      <p:cViewPr varScale="1">
        <p:scale>
          <a:sx n="79" d="100"/>
          <a:sy n="79" d="100"/>
        </p:scale>
        <p:origin x="2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8F85C365-89B3-4704-A840-A972AB648F1D}"/>
    <pc:docChg chg="custSel addSld delSld modSld modMainMaster">
      <pc:chgData name="Pyrcz, Michael" userId="0efd8a38-3f8e-46fd-9886-7800c0196e80" providerId="ADAL" clId="{8F85C365-89B3-4704-A840-A972AB648F1D}" dt="2019-06-18T18:05:08.183" v="130"/>
      <pc:docMkLst>
        <pc:docMk/>
      </pc:docMkLst>
      <pc:sldChg chg="addSp delSp modSp">
        <pc:chgData name="Pyrcz, Michael" userId="0efd8a38-3f8e-46fd-9886-7800c0196e80" providerId="ADAL" clId="{8F85C365-89B3-4704-A840-A972AB648F1D}" dt="2019-06-18T18:04:15.197" v="122" actId="14100"/>
        <pc:sldMkLst>
          <pc:docMk/>
          <pc:sldMk cId="0" sldId="561"/>
        </pc:sldMkLst>
        <pc:spChg chg="del">
          <ac:chgData name="Pyrcz, Michael" userId="0efd8a38-3f8e-46fd-9886-7800c0196e80" providerId="ADAL" clId="{8F85C365-89B3-4704-A840-A972AB648F1D}" dt="2019-06-18T18:03:14.453" v="58" actId="478"/>
          <ac:spMkLst>
            <pc:docMk/>
            <pc:sldMk cId="0" sldId="561"/>
            <ac:spMk id="13" creationId="{DA97F8D1-70AE-4388-B22A-AB63AD5F0343}"/>
          </ac:spMkLst>
        </pc:spChg>
        <pc:spChg chg="del">
          <ac:chgData name="Pyrcz, Michael" userId="0efd8a38-3f8e-46fd-9886-7800c0196e80" providerId="ADAL" clId="{8F85C365-89B3-4704-A840-A972AB648F1D}" dt="2019-06-18T18:03:39.630" v="86" actId="478"/>
          <ac:spMkLst>
            <pc:docMk/>
            <pc:sldMk cId="0" sldId="561"/>
            <ac:spMk id="27" creationId="{BF76C121-9F95-46D4-BFA4-FBA40D163FC3}"/>
          </ac:spMkLst>
        </pc:spChg>
        <pc:spChg chg="del">
          <ac:chgData name="Pyrcz, Michael" userId="0efd8a38-3f8e-46fd-9886-7800c0196e80" providerId="ADAL" clId="{8F85C365-89B3-4704-A840-A972AB648F1D}" dt="2019-06-18T18:03:40.749" v="87" actId="478"/>
          <ac:spMkLst>
            <pc:docMk/>
            <pc:sldMk cId="0" sldId="561"/>
            <ac:spMk id="28" creationId="{7A6775C0-69F9-4188-A7D9-A6EFF44698E9}"/>
          </ac:spMkLst>
        </pc:spChg>
        <pc:spChg chg="add mod">
          <ac:chgData name="Pyrcz, Michael" userId="0efd8a38-3f8e-46fd-9886-7800c0196e80" providerId="ADAL" clId="{8F85C365-89B3-4704-A840-A972AB648F1D}" dt="2019-06-18T18:03:28.958" v="85" actId="20577"/>
          <ac:spMkLst>
            <pc:docMk/>
            <pc:sldMk cId="0" sldId="561"/>
            <ac:spMk id="29" creationId="{DBC29D27-9AF3-49AB-8654-F7AB7F226ADA}"/>
          </ac:spMkLst>
        </pc:spChg>
        <pc:spChg chg="add">
          <ac:chgData name="Pyrcz, Michael" userId="0efd8a38-3f8e-46fd-9886-7800c0196e80" providerId="ADAL" clId="{8F85C365-89B3-4704-A840-A972AB648F1D}" dt="2019-06-18T18:03:47.415" v="89"/>
          <ac:spMkLst>
            <pc:docMk/>
            <pc:sldMk cId="0" sldId="561"/>
            <ac:spMk id="30" creationId="{D82DAE4B-3453-406D-9FCC-CA6AE962DBE9}"/>
          </ac:spMkLst>
        </pc:spChg>
        <pc:spChg chg="del">
          <ac:chgData name="Pyrcz, Michael" userId="0efd8a38-3f8e-46fd-9886-7800c0196e80" providerId="ADAL" clId="{8F85C365-89B3-4704-A840-A972AB648F1D}" dt="2019-06-18T18:03:42.421" v="88" actId="478"/>
          <ac:spMkLst>
            <pc:docMk/>
            <pc:sldMk cId="0" sldId="561"/>
            <ac:spMk id="31" creationId="{5E5400F3-0A09-46E8-A724-286E7C4CA68A}"/>
          </ac:spMkLst>
        </pc:spChg>
        <pc:spChg chg="mod">
          <ac:chgData name="Pyrcz, Michael" userId="0efd8a38-3f8e-46fd-9886-7800c0196e80" providerId="ADAL" clId="{8F85C365-89B3-4704-A840-A972AB648F1D}" dt="2019-06-18T18:04:15.197" v="122" actId="14100"/>
          <ac:spMkLst>
            <pc:docMk/>
            <pc:sldMk cId="0" sldId="561"/>
            <ac:spMk id="4099" creationId="{00000000-0000-0000-0000-000000000000}"/>
          </ac:spMkLst>
        </pc:spChg>
        <pc:grpChg chg="del">
          <ac:chgData name="Pyrcz, Michael" userId="0efd8a38-3f8e-46fd-9886-7800c0196e80" providerId="ADAL" clId="{8F85C365-89B3-4704-A840-A972AB648F1D}" dt="2019-06-18T18:03:39.630" v="86" actId="478"/>
          <ac:grpSpMkLst>
            <pc:docMk/>
            <pc:sldMk cId="0" sldId="561"/>
            <ac:grpSpMk id="16" creationId="{3A95B99F-0CCD-4987-942F-6823669BEDAF}"/>
          </ac:grpSpMkLst>
        </pc:grpChg>
        <pc:cxnChg chg="del">
          <ac:chgData name="Pyrcz, Michael" userId="0efd8a38-3f8e-46fd-9886-7800c0196e80" providerId="ADAL" clId="{8F85C365-89B3-4704-A840-A972AB648F1D}" dt="2019-06-18T18:03:39.630" v="86" actId="478"/>
          <ac:cxnSpMkLst>
            <pc:docMk/>
            <pc:sldMk cId="0" sldId="561"/>
            <ac:cxnSpMk id="3" creationId="{FB50625E-8EAB-4ACD-8F62-F566B75B1382}"/>
          </ac:cxnSpMkLst>
        </pc:cxnChg>
        <pc:cxnChg chg="del">
          <ac:chgData name="Pyrcz, Michael" userId="0efd8a38-3f8e-46fd-9886-7800c0196e80" providerId="ADAL" clId="{8F85C365-89B3-4704-A840-A972AB648F1D}" dt="2019-06-18T18:03:39.630" v="86" actId="478"/>
          <ac:cxnSpMkLst>
            <pc:docMk/>
            <pc:sldMk cId="0" sldId="561"/>
            <ac:cxnSpMk id="11" creationId="{F052D877-E005-4343-87C4-C34FA260B791}"/>
          </ac:cxnSpMkLst>
        </pc:cxnChg>
      </pc:sldChg>
      <pc:sldChg chg="addSp delSp modSp">
        <pc:chgData name="Pyrcz, Michael" userId="0efd8a38-3f8e-46fd-9886-7800c0196e80" providerId="ADAL" clId="{8F85C365-89B3-4704-A840-A972AB648F1D}" dt="2019-06-18T18:02:38.709" v="54" actId="1076"/>
        <pc:sldMkLst>
          <pc:docMk/>
          <pc:sldMk cId="800383026" sldId="793"/>
        </pc:sldMkLst>
        <pc:spChg chg="mod">
          <ac:chgData name="Pyrcz, Michael" userId="0efd8a38-3f8e-46fd-9886-7800c0196e80" providerId="ADAL" clId="{8F85C365-89B3-4704-A840-A972AB648F1D}" dt="2019-06-18T18:02:38.709" v="54" actId="1076"/>
          <ac:spMkLst>
            <pc:docMk/>
            <pc:sldMk cId="800383026" sldId="793"/>
            <ac:spMk id="5" creationId="{00000000-0000-0000-0000-000000000000}"/>
          </ac:spMkLst>
        </pc:spChg>
        <pc:picChg chg="del">
          <ac:chgData name="Pyrcz, Michael" userId="0efd8a38-3f8e-46fd-9886-7800c0196e80" providerId="ADAL" clId="{8F85C365-89B3-4704-A840-A972AB648F1D}" dt="2019-06-18T18:02:13.662" v="0" actId="478"/>
          <ac:picMkLst>
            <pc:docMk/>
            <pc:sldMk cId="800383026" sldId="793"/>
            <ac:picMk id="2" creationId="{00000000-0000-0000-0000-000000000000}"/>
          </ac:picMkLst>
        </pc:picChg>
        <pc:picChg chg="add mod">
          <ac:chgData name="Pyrcz, Michael" userId="0efd8a38-3f8e-46fd-9886-7800c0196e80" providerId="ADAL" clId="{8F85C365-89B3-4704-A840-A972AB648F1D}" dt="2019-06-18T18:02:17.916" v="2" actId="14100"/>
          <ac:picMkLst>
            <pc:docMk/>
            <pc:sldMk cId="800383026" sldId="793"/>
            <ac:picMk id="3" creationId="{C6479927-1226-4624-A979-A8FD748FC5F2}"/>
          </ac:picMkLst>
        </pc:picChg>
      </pc:sldChg>
      <pc:sldChg chg="del">
        <pc:chgData name="Pyrcz, Michael" userId="0efd8a38-3f8e-46fd-9886-7800c0196e80" providerId="ADAL" clId="{8F85C365-89B3-4704-A840-A972AB648F1D}" dt="2019-06-18T18:04:24.533" v="125" actId="2696"/>
        <pc:sldMkLst>
          <pc:docMk/>
          <pc:sldMk cId="3295072878" sldId="800"/>
        </pc:sldMkLst>
      </pc:sldChg>
      <pc:sldChg chg="del">
        <pc:chgData name="Pyrcz, Michael" userId="0efd8a38-3f8e-46fd-9886-7800c0196e80" providerId="ADAL" clId="{8F85C365-89B3-4704-A840-A972AB648F1D}" dt="2019-06-18T18:05:06.104" v="129" actId="2696"/>
        <pc:sldMkLst>
          <pc:docMk/>
          <pc:sldMk cId="3731125757" sldId="801"/>
        </pc:sldMkLst>
      </pc:sldChg>
      <pc:sldChg chg="del">
        <pc:chgData name="Pyrcz, Michael" userId="0efd8a38-3f8e-46fd-9886-7800c0196e80" providerId="ADAL" clId="{8F85C365-89B3-4704-A840-A972AB648F1D}" dt="2019-06-18T18:04:56.984" v="126" actId="2696"/>
        <pc:sldMkLst>
          <pc:docMk/>
          <pc:sldMk cId="2993009904" sldId="802"/>
        </pc:sldMkLst>
      </pc:sldChg>
      <pc:sldChg chg="modSp add">
        <pc:chgData name="Pyrcz, Michael" userId="0efd8a38-3f8e-46fd-9886-7800c0196e80" providerId="ADAL" clId="{8F85C365-89B3-4704-A840-A972AB648F1D}" dt="2019-06-18T18:04:22.851" v="124" actId="20577"/>
        <pc:sldMkLst>
          <pc:docMk/>
          <pc:sldMk cId="3515462617" sldId="805"/>
        </pc:sldMkLst>
        <pc:spChg chg="mod">
          <ac:chgData name="Pyrcz, Michael" userId="0efd8a38-3f8e-46fd-9886-7800c0196e80" providerId="ADAL" clId="{8F85C365-89B3-4704-A840-A972AB648F1D}" dt="2019-06-18T18:04:22.851" v="124" actId="20577"/>
          <ac:spMkLst>
            <pc:docMk/>
            <pc:sldMk cId="3515462617" sldId="805"/>
            <ac:spMk id="4099" creationId="{00000000-0000-0000-0000-000000000000}"/>
          </ac:spMkLst>
        </pc:spChg>
      </pc:sldChg>
      <pc:sldChg chg="modSp add">
        <pc:chgData name="Pyrcz, Michael" userId="0efd8a38-3f8e-46fd-9886-7800c0196e80" providerId="ADAL" clId="{8F85C365-89B3-4704-A840-A972AB648F1D}" dt="2019-06-18T18:05:01.978" v="128" actId="20577"/>
        <pc:sldMkLst>
          <pc:docMk/>
          <pc:sldMk cId="1679559380" sldId="806"/>
        </pc:sldMkLst>
        <pc:spChg chg="mod">
          <ac:chgData name="Pyrcz, Michael" userId="0efd8a38-3f8e-46fd-9886-7800c0196e80" providerId="ADAL" clId="{8F85C365-89B3-4704-A840-A972AB648F1D}" dt="2019-06-18T18:05:01.978" v="128" actId="20577"/>
          <ac:spMkLst>
            <pc:docMk/>
            <pc:sldMk cId="1679559380" sldId="806"/>
            <ac:spMk id="4099" creationId="{00000000-0000-0000-0000-000000000000}"/>
          </ac:spMkLst>
        </pc:spChg>
      </pc:sldChg>
      <pc:sldChg chg="add">
        <pc:chgData name="Pyrcz, Michael" userId="0efd8a38-3f8e-46fd-9886-7800c0196e80" providerId="ADAL" clId="{8F85C365-89B3-4704-A840-A972AB648F1D}" dt="2019-06-18T18:05:08.183" v="130"/>
        <pc:sldMkLst>
          <pc:docMk/>
          <pc:sldMk cId="3004242553" sldId="807"/>
        </pc:sldMkLst>
      </pc:sldChg>
      <pc:sldMasterChg chg="addSp delSp modSldLayout">
        <pc:chgData name="Pyrcz, Michael" userId="0efd8a38-3f8e-46fd-9886-7800c0196e80" providerId="ADAL" clId="{8F85C365-89B3-4704-A840-A972AB648F1D}" dt="2019-06-18T18:03:05.806" v="57"/>
        <pc:sldMasterMkLst>
          <pc:docMk/>
          <pc:sldMasterMk cId="0" sldId="2147483648"/>
        </pc:sldMasterMkLst>
        <pc:grpChg chg="del">
          <ac:chgData name="Pyrcz, Michael" userId="0efd8a38-3f8e-46fd-9886-7800c0196e80" providerId="ADAL" clId="{8F85C365-89B3-4704-A840-A972AB648F1D}" dt="2019-06-18T18:02:55.851" v="56" actId="478"/>
          <ac:grpSpMkLst>
            <pc:docMk/>
            <pc:sldMasterMk cId="0" sldId="2147483648"/>
            <ac:grpSpMk id="4" creationId="{9630D14C-41CB-4F78-992A-9A94D50AE75A}"/>
          </ac:grpSpMkLst>
        </pc:grpChg>
        <pc:grpChg chg="add">
          <ac:chgData name="Pyrcz, Michael" userId="0efd8a38-3f8e-46fd-9886-7800c0196e80" providerId="ADAL" clId="{8F85C365-89B3-4704-A840-A972AB648F1D}" dt="2019-06-18T18:03:05.806" v="57"/>
          <ac:grpSpMkLst>
            <pc:docMk/>
            <pc:sldMasterMk cId="0" sldId="2147483648"/>
            <ac:grpSpMk id="15" creationId="{EF7A8FE3-852F-4C39-9E53-5C7B48216A84}"/>
          </ac:grpSpMkLst>
        </pc:grpChg>
        <pc:sldLayoutChg chg="delSp">
          <pc:chgData name="Pyrcz, Michael" userId="0efd8a38-3f8e-46fd-9886-7800c0196e80" providerId="ADAL" clId="{8F85C365-89B3-4704-A840-A972AB648F1D}" dt="2019-06-18T18:02:54.005" v="55" actId="478"/>
          <pc:sldLayoutMkLst>
            <pc:docMk/>
            <pc:sldMasterMk cId="0" sldId="2147483648"/>
            <pc:sldLayoutMk cId="112287019" sldId="2147483699"/>
          </pc:sldLayoutMkLst>
          <pc:grpChg chg="del">
            <ac:chgData name="Pyrcz, Michael" userId="0efd8a38-3f8e-46fd-9886-7800c0196e80" providerId="ADAL" clId="{8F85C365-89B3-4704-A840-A972AB648F1D}" dt="2019-06-18T18:02:54.005" v="55" actId="478"/>
            <ac:grpSpMkLst>
              <pc:docMk/>
              <pc:sldMasterMk cId="0" sldId="2147483648"/>
              <pc:sldLayoutMk cId="112287019" sldId="2147483699"/>
              <ac:grpSpMk id="4" creationId="{52AC2AE0-E79A-49D4-872C-B8EE85AFBF69}"/>
            </ac:grpSpMkLst>
          </pc:grpChg>
        </pc:sldLayoutChg>
      </pc:sldMasterChg>
    </pc:docChg>
  </pc:docChgLst>
  <pc:docChgLst>
    <pc:chgData name="Michael Pyrcz" userId="0efd8a38-3f8e-46fd-9886-7800c0196e80" providerId="ADAL" clId="{50ABD6A5-AA6C-4CA2-99FF-4D216F9F76AC}"/>
    <pc:docChg chg="modSld">
      <pc:chgData name="Michael Pyrcz" userId="0efd8a38-3f8e-46fd-9886-7800c0196e80" providerId="ADAL" clId="{50ABD6A5-AA6C-4CA2-99FF-4D216F9F76AC}" dt="2019-05-05T23:41:19.884" v="0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5533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0587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731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09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A8FE3-852F-4C39-9E53-5C7B48216A84}"/>
              </a:ext>
            </a:extLst>
          </p:cNvPr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3C149C-4371-47F1-9615-42E2E622337B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3F07D9C-53FA-4E92-B0EE-DD2783D95DA7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D360A1-4D07-4874-B589-B70F292DE88C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AF8410-79F0-4A15-B183-DBB5F192355E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D5FCE57-C8AD-4D44-951A-E0B09D892305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BD82D12-7DB4-4DC4-8F05-282EFCC36D33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D91C969-7BAE-4EED-BD24-01020CF45318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8" r:id="rId2"/>
    <p:sldLayoutId id="2147483699" r:id="rId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64008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Networks</a:t>
            </a:r>
          </a:p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 Example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BC29D27-9AF3-49AB-8654-F7AB7F226ADA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Artificial Neural Networks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AE4B-3453-406D-9FCC-CA6AE962DBE9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461306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Now let’s walk through our neural network, let’s visit a single node in our hidden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ker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en-US" sz="20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en-US" sz="2000" kern="0"/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Node result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/>
                  <a:t>, as a function of a linear combination of the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en-US" sz="2000" b="0" ker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105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en-US" sz="2000" b="0" kern="0"/>
                  <a:t> 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b="0" kern="0"/>
                  <a:t> is a bias term that are fit with training data.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461306" cy="1828800"/>
              </a:xfrm>
              <a:prstGeom prst="rect">
                <a:avLst/>
              </a:prstGeom>
              <a:blipFill>
                <a:blip r:embed="rId2"/>
                <a:stretch>
                  <a:fillRect l="-720" t="-3333" b="-6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066800" y="45871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3549" y="42940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4294041"/>
                <a:ext cx="51962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1066800" y="51967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3549" y="49036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4903641"/>
                <a:ext cx="51962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 bwMode="auto">
          <a:xfrm>
            <a:off x="1066800" y="65683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3549" y="6275241"/>
                <a:ext cx="534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6275241"/>
                <a:ext cx="53405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 flipV="1">
            <a:off x="1143000" y="5566105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2667000" y="4891973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3749" y="4598841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4598841"/>
                <a:ext cx="5052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2667000" y="5489905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3749" y="5196773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5196773"/>
                <a:ext cx="50520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2667000" y="6187373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63749" y="5894241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5894241"/>
                <a:ext cx="559704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1314613" y="4714125"/>
            <a:ext cx="1145954" cy="205624"/>
          </a:xfrm>
          <a:prstGeom prst="line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1350636" y="4986251"/>
            <a:ext cx="1068368" cy="277793"/>
          </a:xfrm>
          <a:prstGeom prst="line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300188" y="5019502"/>
            <a:ext cx="1185317" cy="1625071"/>
          </a:xfrm>
          <a:prstGeom prst="line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05482" y="4972473"/>
                <a:ext cx="1659620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82" y="4972473"/>
                <a:ext cx="1659620" cy="901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91200" y="4950455"/>
                <a:ext cx="2569934" cy="1221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/>
                  <a:t>a linear combination of </a:t>
                </a:r>
              </a:p>
              <a:p>
                <a:r>
                  <a:rPr lang="en-US" b="0"/>
                  <a:t>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  <a:p>
                <a:r>
                  <a:rPr lang="en-US" b="0"/>
                  <a:t>hidden layer node 1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950455"/>
                <a:ext cx="2569934" cy="1221745"/>
              </a:xfrm>
              <a:prstGeom prst="rect">
                <a:avLst/>
              </a:prstGeom>
              <a:blipFill>
                <a:blip r:embed="rId10"/>
                <a:stretch>
                  <a:fillRect l="-1896" t="-2488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352800" y="472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Bias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3021" y="4488432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810000" y="5098032"/>
            <a:ext cx="214779" cy="251141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5043021" y="4857764"/>
            <a:ext cx="443379" cy="491409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2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Now let’s track through our neural network, let’s visit a single node in our hidden 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ker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en-US" sz="20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en-US" sz="2000" kern="0"/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/>
                  <a:t>, is the result of the activation function,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sz="2000" b="0" kern="0"/>
                  <a:t>, applied to the linear combination of the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12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en-US" sz="2000" b="0" ker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110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Where</a:t>
                </a:r>
                <a14:m>
                  <m:oMath xmlns:m="http://schemas.openxmlformats.org/officeDocument/2006/math">
                    <m:r>
                      <a:rPr lang="en-US" altLang="en-US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/>
                  <a:t>is a user defined activation function.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5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066800" y="45871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3549" y="42940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4294041"/>
                <a:ext cx="51962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1066800" y="51967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3549" y="4903641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4903641"/>
                <a:ext cx="51962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 bwMode="auto">
          <a:xfrm>
            <a:off x="1066800" y="6568373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3549" y="6275241"/>
                <a:ext cx="534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9" y="6275241"/>
                <a:ext cx="53405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 flipV="1">
            <a:off x="1143000" y="5566105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2667000" y="4891973"/>
            <a:ext cx="152400" cy="152400"/>
          </a:xfrm>
          <a:prstGeom prst="ellipse">
            <a:avLst/>
          </a:prstGeom>
          <a:solidFill>
            <a:srgbClr val="FF0000">
              <a:alpha val="60000"/>
            </a:srgbClr>
          </a:solidFill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3749" y="4598841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4598841"/>
                <a:ext cx="50520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2667000" y="5489905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3749" y="5196773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5196773"/>
                <a:ext cx="50520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2667000" y="6187373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63749" y="5894241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49" y="5894241"/>
                <a:ext cx="559704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1314613" y="4714125"/>
            <a:ext cx="1145954" cy="205624"/>
          </a:xfrm>
          <a:prstGeom prst="line">
            <a:avLst/>
          </a:pr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1350636" y="4986251"/>
            <a:ext cx="1068368" cy="277793"/>
          </a:xfrm>
          <a:prstGeom prst="line">
            <a:avLst/>
          </a:pr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300188" y="5019502"/>
            <a:ext cx="1185317" cy="1625071"/>
          </a:xfrm>
          <a:prstGeom prst="line">
            <a:avLst/>
          </a:pr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7627" y="4783507"/>
                <a:ext cx="2501326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7" y="4783507"/>
                <a:ext cx="2501326" cy="8917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25249" y="4597256"/>
                <a:ext cx="2685351" cy="149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/>
                  <a:t>nonlinear transform of a </a:t>
                </a:r>
              </a:p>
              <a:p>
                <a:r>
                  <a:rPr lang="en-US" b="0"/>
                  <a:t>linear combination of </a:t>
                </a:r>
              </a:p>
              <a:p>
                <a:r>
                  <a:rPr lang="en-US" b="0"/>
                  <a:t>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  <a:p>
                <a:r>
                  <a:rPr lang="en-US" b="0"/>
                  <a:t>hidden layer node 1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49" y="4597256"/>
                <a:ext cx="2685351" cy="1498744"/>
              </a:xfrm>
              <a:prstGeom prst="rect">
                <a:avLst/>
              </a:prstGeom>
              <a:blipFill>
                <a:blip r:embed="rId10"/>
                <a:stretch>
                  <a:fillRect l="-2041" t="-2033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3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Now let’s track through our neural network, let’s continue to the output layer.</a:t>
                </a:r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The result from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b="0" kern="0"/>
                  <a:t>, is then passed to the next layer.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921905" y="4179332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18654" y="3886200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54" y="3886200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 bwMode="auto">
          <a:xfrm>
            <a:off x="2921905" y="4777264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18654" y="4484132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54" y="4484132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 bwMode="auto">
          <a:xfrm>
            <a:off x="2921905" y="54747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8654" y="5181600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54" y="5181600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 bwMode="auto">
          <a:xfrm flipH="1" flipV="1">
            <a:off x="3000793" y="5050784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Oval 32"/>
          <p:cNvSpPr/>
          <p:nvPr/>
        </p:nvSpPr>
        <p:spPr bwMode="auto">
          <a:xfrm>
            <a:off x="4343401" y="4505716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40150" y="4212584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50" y="4212584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 bwMode="auto">
          <a:xfrm>
            <a:off x="4343401" y="5246132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4422289" y="4822184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3126503" y="4262351"/>
            <a:ext cx="1140595" cy="318763"/>
          </a:xfrm>
          <a:prstGeom prst="line">
            <a:avLst/>
          </a:prstGeom>
          <a:noFill/>
          <a:ln w="9525">
            <a:solidFill>
              <a:srgbClr val="FF0000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endCxn id="46" idx="2"/>
          </p:cNvCxnSpPr>
          <p:nvPr/>
        </p:nvCxnSpPr>
        <p:spPr bwMode="auto">
          <a:xfrm>
            <a:off x="3136567" y="4265230"/>
            <a:ext cx="1093810" cy="1055819"/>
          </a:xfrm>
          <a:prstGeom prst="line">
            <a:avLst/>
          </a:prstGeom>
          <a:noFill/>
          <a:ln w="9525">
            <a:solidFill>
              <a:srgbClr val="FF0000"/>
            </a:solidFill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582815" y="4576958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 rot="5400000">
            <a:off x="5602516" y="480463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72001" y="5322332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63348" y="4936457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48" y="4936457"/>
                <a:ext cx="534057" cy="384592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15121" y="436399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21" y="4363998"/>
                <a:ext cx="50520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14598" y="5105400"/>
                <a:ext cx="53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598" y="5105400"/>
                <a:ext cx="534056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0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Now let’s track through our neural network, let’s focus on a single node in the output layer,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en-US" sz="2000" kern="0"/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At the output layer node,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en-US" sz="2000" b="0" kern="0"/>
                  <a:t>, the outputs from the hidden layer nodes are linearly weighted and transformed by ouput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 b="0" kern="0"/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r="-1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317651" y="4748618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445548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55486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 bwMode="auto">
          <a:xfrm>
            <a:off x="1317651" y="534655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" y="505341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53418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 bwMode="auto">
          <a:xfrm>
            <a:off x="1317651" y="6044018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14400" y="5750886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750886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 bwMode="auto">
          <a:xfrm flipH="1" flipV="1">
            <a:off x="1396539" y="5620070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Oval 48"/>
          <p:cNvSpPr/>
          <p:nvPr/>
        </p:nvSpPr>
        <p:spPr bwMode="auto">
          <a:xfrm>
            <a:off x="2739147" y="5075002"/>
            <a:ext cx="152400" cy="152400"/>
          </a:xfrm>
          <a:prstGeom prst="ellipse">
            <a:avLst/>
          </a:prstGeom>
          <a:solidFill>
            <a:srgbClr val="FF0000">
              <a:alpha val="60000"/>
            </a:srgbClr>
          </a:solidFill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335896" y="4781870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96" y="4781870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 bwMode="auto">
          <a:xfrm>
            <a:off x="1522249" y="4831637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1532313" y="5150400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1532313" y="5158714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2978561" y="5146244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 rot="5400000">
            <a:off x="3998262" y="537391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910867" y="4933284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867" y="4933284"/>
                <a:ext cx="5052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191002" y="3398162"/>
                <a:ext cx="2884186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  <m:r>
                        <a:rPr lang="en-US" altLang="en-US" b="0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02" y="3398162"/>
                <a:ext cx="2884186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873094" y="35052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77894" y="4114800"/>
                <a:ext cx="1277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94" y="4114800"/>
                <a:ext cx="12778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195444" y="5040868"/>
                <a:ext cx="1890453" cy="716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en-US" b="0" i="1" ker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en-US" b="0" i="1" kern="0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en-US" b="0" i="1" ker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b="0" i="1" ker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altLang="en-US" b="0" i="1" kern="0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𝜄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444" y="5040868"/>
                <a:ext cx="1890453" cy="7161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873094" y="458366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classification: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894" y="5955268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forces positive and sum to one</a:t>
            </a:r>
          </a:p>
        </p:txBody>
      </p:sp>
    </p:spTree>
    <p:extLst>
      <p:ext uri="{BB962C8B-B14F-4D97-AF65-F5344CB8AC3E}">
        <p14:creationId xmlns:p14="http://schemas.microsoft.com/office/powerpoint/2010/main" val="235258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Now let’s track through our neural network, now we have a result!</a:t>
                </a:r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The output at the output layer node,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en-US" sz="2000" b="0" kern="0"/>
                  <a:t>, is back transformed to the original units of the response feature,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r="-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765451" y="43317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4038600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038600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 bwMode="auto">
          <a:xfrm>
            <a:off x="2765451" y="4929664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200" y="4636532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636532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 bwMode="auto">
          <a:xfrm>
            <a:off x="2765451" y="56271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62200" y="5334000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34000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 bwMode="auto">
          <a:xfrm flipH="1" flipV="1">
            <a:off x="2844339" y="5203184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83696" y="4364984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696" y="4364984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 bwMode="auto">
          <a:xfrm>
            <a:off x="2970049" y="4414751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2980113" y="4733514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2980113" y="4741828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4426361" y="4729358"/>
            <a:ext cx="979786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 rot="5400000">
            <a:off x="5446062" y="4957030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58667" y="451639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67" y="4516398"/>
                <a:ext cx="505203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 bwMode="auto">
          <a:xfrm>
            <a:off x="4199313" y="4651621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5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The Parameters Trained in the Neural Network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For every connection there is a weight:</a:t>
                </a:r>
                <a:endParaRPr lang="en-US" altLang="en-US" sz="2000" b="0" i="1" ker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2000" b="0" i="1" ker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b="0" kern="0"/>
                  <a:t> - hidden layer</a:t>
                </a:r>
                <a:endParaRPr lang="en-US" altLang="en-US" sz="2000" b="0" i="1" ker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 b="0" kern="0"/>
                  <a:t> - output layer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with full connectivity the number of weights is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b="0" kern="0"/>
                  <a:t> and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b="0" kern="0"/>
                  <a:t>!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At each node there is a bias term (the constant)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 algn="ctr">
                  <a:buNone/>
                  <a:defRPr/>
                </a:pPr>
                <a:r>
                  <a:rPr lang="en-US" altLang="en-US" sz="2000" b="0" ker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b="0" ker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 b="0" kern="0"/>
                  <a:t> 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 one at each hidden layer node and output layer node.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16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Parameters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559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The Activation Function </a:t>
            </a:r>
            <a:r>
              <a:rPr lang="en-US" altLang="en-US" sz="2000" b="0" kern="0"/>
              <a:t>is a nonlinear transform of the linear combination of the inputs to a node.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introduce non-linear properties to the network</a:t>
            </a:r>
          </a:p>
          <a:p>
            <a:pPr>
              <a:defRPr/>
            </a:pPr>
            <a:r>
              <a:rPr lang="en-US" altLang="en-US" sz="2000" b="0" kern="0"/>
              <a:t>without the activation function we would have linear regression</a:t>
            </a:r>
          </a:p>
          <a:p>
            <a:pPr>
              <a:defRPr/>
            </a:pPr>
            <a:r>
              <a:rPr lang="en-US" altLang="en-US" sz="2000" b="0" kern="0"/>
              <a:t>increases the power to learn complicate patterns</a:t>
            </a:r>
          </a:p>
          <a:p>
            <a:pPr marL="0" indent="0">
              <a:buNone/>
              <a:defRPr/>
            </a:pPr>
            <a:endParaRPr lang="en-US" altLang="en-US" sz="2000" b="0" i="1" ker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en-US" sz="2000" b="0" kern="0"/>
              <a:t>Universal Function Approximator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ability to learn any possible function.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52657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Activitation Functions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355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Here’s some examples of activation functions:</a:t>
                </a:r>
              </a:p>
              <a:p>
                <a:pPr>
                  <a:defRPr/>
                </a:pPr>
                <a:r>
                  <a:rPr lang="en-US" altLang="en-US" sz="2000" b="0" kern="0"/>
                  <a:t>Sigmoid or Logistic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en-US" sz="2000" b="0" i="0" kern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000" b="0" kern="0"/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Tanh – hyperbolic tangent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en-US" sz="2000" b="0" i="0" kern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⁡(−2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en-US" sz="2000" b="0" ker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000" b="0" kern="0"/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ReLu – rectified linear units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b="0" i="0" kern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16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52657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Activitation Functions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34" y="228600"/>
            <a:ext cx="2133994" cy="2154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341925"/>
            <a:ext cx="2051228" cy="2097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078" y="4496600"/>
            <a:ext cx="2023406" cy="21099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5600" y="6504801"/>
            <a:ext cx="3649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/>
              <a:t>Images from http://uc-r.github.io/ann_fundamentals</a:t>
            </a:r>
          </a:p>
        </p:txBody>
      </p:sp>
    </p:spTree>
    <p:extLst>
      <p:ext uri="{BB962C8B-B14F-4D97-AF65-F5344CB8AC3E}">
        <p14:creationId xmlns:p14="http://schemas.microsoft.com/office/powerpoint/2010/main" val="225031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How Do We Train the Neural Net?</a:t>
                </a:r>
              </a:p>
              <a:p>
                <a:pPr>
                  <a:defRPr/>
                </a:pPr>
                <a:r>
                  <a:rPr lang="en-US" altLang="en-US" sz="2000" b="0" kern="0"/>
                  <a:t>Recall the parameters are the connection weights and the node biases.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en-US" sz="2000" b="0" kern="0"/>
                  <a:t>Set the neural net parameters to random values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altLang="en-US" sz="2000" b="0" kern="0"/>
                  <a:t>Forward Pass – run our neural net with the training data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en-US" sz="2000" b="0" kern="0"/>
                            <m:t> </m:t>
                          </m:r>
                        </m:e>
                      </m:acc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b="0" kern="0"/>
                  <a:t>is the other assumptions like activation functions and number of nodes and layers, we have assume identity function for output layer, </a:t>
                </a:r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11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33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Define a Performance or Loss function, e.g. L</a:t>
                </a:r>
                <a:r>
                  <a:rPr lang="en-US" altLang="en-US" sz="2000" kern="0" baseline="-25000"/>
                  <a:t>2</a:t>
                </a:r>
                <a:r>
                  <a:rPr lang="en-US" altLang="en-US" sz="2000" kern="0"/>
                  <a:t> Loss</a:t>
                </a:r>
              </a:p>
              <a:p>
                <a:pPr>
                  <a:defRPr/>
                </a:pPr>
                <a:r>
                  <a:rPr lang="en-US" altLang="en-US" sz="2000" b="0" kern="0"/>
                  <a:t>We could consider the sum of the square error over the training data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=1,..,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nor/>
                                        </m:rPr>
                                        <a:rPr lang="en-US" altLang="en-US" sz="2000" b="0" kern="0"/>
                                        <m:t> </m:t>
                                      </m:r>
                                    </m:e>
                                  </m:acc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en-US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/>
              </a:p>
              <a:p>
                <a:pPr marL="0" indent="0">
                  <a:buNone/>
                  <a:defRPr/>
                </a:pPr>
                <a:endParaRPr lang="en-US" altLang="en-US" b="0" kern="0"/>
              </a:p>
              <a:p>
                <a:pPr>
                  <a:defRPr/>
                </a:pPr>
                <a:r>
                  <a:rPr lang="en-US" altLang="en-US" sz="2000" b="0" kern="0"/>
                  <a:t>We could also consider the average square error over the training data</a:t>
                </a:r>
                <a:endParaRPr lang="en-US" altLang="en-US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000" b="0" i="1" kern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=1,..,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2000" b="0" i="1" ker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nor/>
                                        </m:rPr>
                                        <a:rPr lang="en-US" altLang="en-US" sz="2000" b="0" kern="0"/>
                                        <m:t> </m:t>
                                      </m:r>
                                    </m:e>
                                  </m:acc>
                                  <m:r>
                                    <a:rPr lang="en-US" altLang="en-US" sz="2000" b="0" i="1" ker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ker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r="-598" b="-1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21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64008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BC29D27-9AF3-49AB-8654-F7AB7F226ADA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Artificial Neural Networks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AE4B-3453-406D-9FCC-CA6AE962DBE9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515462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Calculate the Partial Derivatives for the Performance Given Each Weight.</a:t>
                </a:r>
              </a:p>
              <a:p>
                <a:pPr marL="0" indent="0">
                  <a:buNone/>
                  <a:defRPr/>
                </a:pPr>
                <a:endParaRPr lang="en-US" altLang="en-US" sz="160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kern="0"/>
              </a:p>
              <a:p>
                <a:pPr marL="0" indent="0">
                  <a:buNone/>
                  <a:defRPr/>
                </a:pPr>
                <a:endParaRPr lang="en-US" altLang="en-US" sz="16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for all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000" b="0" kern="0"/>
                  <a:t>, over all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 b="0" kern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sz="2000" b="0" kern="0"/>
                  <a:t> 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2000" b="0" kern="0"/>
                  <a:t> connections. </a:t>
                </a:r>
              </a:p>
              <a:p>
                <a:pPr marL="0" indent="0">
                  <a:buNone/>
                  <a:defRPr/>
                </a:pPr>
                <a:endParaRPr lang="en-US" altLang="en-US" sz="2000" kern="0"/>
              </a:p>
              <a:p>
                <a:pPr marL="0" indent="0">
                  <a:buNone/>
                  <a:defRPr/>
                </a:pPr>
                <a:r>
                  <a:rPr lang="en-US" altLang="en-US" sz="2000" b="0" kern="0"/>
                  <a:t>We now have a gradient, the change to the individual weights is scaled by a learning rate, </a:t>
                </a: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 b="0" kern="0"/>
                  <a:t>.</a:t>
                </a:r>
              </a:p>
              <a:p>
                <a:pPr>
                  <a:defRPr/>
                </a:pPr>
                <a:endParaRPr lang="en-US" altLang="en-US" sz="11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>
                  <a:defRPr/>
                </a:pPr>
                <a:r>
                  <a:rPr lang="en-US" altLang="en-US" sz="2000" b="0" kern="0"/>
                  <a:t>This process of gradient calculation and weight updating is iterated.</a:t>
                </a:r>
              </a:p>
              <a:p>
                <a:pPr>
                  <a:defRPr/>
                </a:pPr>
                <a:r>
                  <a:rPr lang="en-US" altLang="en-US" sz="2000" b="0" kern="0"/>
                  <a:t>This is known as </a:t>
                </a:r>
                <a:r>
                  <a:rPr lang="en-US" altLang="en-US" sz="2000" kern="0"/>
                  <a:t>back-propogation</a:t>
                </a:r>
                <a:r>
                  <a:rPr lang="en-US" altLang="en-US" sz="2000" b="0" kern="0"/>
                  <a:t>.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r="-1495" b="-183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346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The Training is Iterative</a:t>
            </a:r>
          </a:p>
          <a:p>
            <a:pPr marL="0" indent="0">
              <a:buNone/>
              <a:defRPr/>
            </a:pPr>
            <a:endParaRPr lang="en-US" altLang="en-US" sz="1600" kern="0"/>
          </a:p>
          <a:p>
            <a:pPr marL="0" indent="0">
              <a:buNone/>
              <a:defRPr/>
            </a:pPr>
            <a:r>
              <a:rPr lang="en-US" altLang="en-US" sz="2000" kern="0"/>
              <a:t>Epochs</a:t>
            </a:r>
            <a:r>
              <a:rPr lang="en-US" altLang="en-US" sz="2000" b="0" kern="0"/>
              <a:t>: each forward pass – back-propogation, training cycle, is known as an Epoch.  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kern="0"/>
              <a:t>Batch</a:t>
            </a:r>
            <a:r>
              <a:rPr lang="en-US" altLang="en-US" sz="2000" b="0" kern="0"/>
              <a:t>: the number of training data considered in each epoch.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kern="0"/>
              <a:t>Comments: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b="0" kern="0"/>
              <a:t>Larger batches result in better estimates of the error, but slower epochs (more computational time)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b="0" kern="0"/>
              <a:t>Smaller batches result in noiser estimates of the error, but faster epochs</a:t>
            </a:r>
          </a:p>
          <a:p>
            <a:pPr>
              <a:defRPr/>
            </a:pPr>
            <a:r>
              <a:rPr lang="en-US" altLang="en-US" sz="2000" b="0" kern="0"/>
              <a:t>often results in faster learning and even possibly more robust models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273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Finding the Best Weights.  We Need to Avoid Local Minimums by Setting these Hyperparameters.</a:t>
                </a:r>
              </a:p>
              <a:p>
                <a:pPr marL="0" indent="0">
                  <a:buNone/>
                  <a:defRPr/>
                </a:pPr>
                <a:endParaRPr lang="en-US" altLang="en-US" sz="1600" kern="0"/>
              </a:p>
              <a:p>
                <a:pPr marL="0" indent="0">
                  <a:buNone/>
                  <a:defRPr/>
                </a:pPr>
                <a:r>
                  <a:rPr lang="en-US" altLang="en-US" sz="1800" kern="0"/>
                  <a:t>Learning Rate:</a:t>
                </a:r>
              </a:p>
              <a:p>
                <a:pPr marL="0" indent="0">
                  <a:buNone/>
                  <a:defRPr/>
                </a:pPr>
                <a:endParaRPr lang="en-US" altLang="en-US" sz="105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The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/>
                  <a:t> hyperparmeter that controls the rate of weight updating in response to the gradient of model fit relative to the weight.</a:t>
                </a:r>
                <a:endParaRPr lang="en-US" altLang="en-US" sz="1600" kern="0"/>
              </a:p>
              <a:p>
                <a:pPr marL="0" indent="0">
                  <a:buNone/>
                  <a:defRPr/>
                </a:pPr>
                <a:endParaRPr lang="en-US" altLang="en-US" sz="70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20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700" kern="0"/>
              </a:p>
              <a:p>
                <a:pPr marL="0" indent="0">
                  <a:buNone/>
                  <a:defRPr/>
                </a:pPr>
                <a:r>
                  <a:rPr lang="en-US" altLang="en-US" sz="800" b="0" kern="0"/>
                  <a:t> </a:t>
                </a:r>
                <a:endParaRPr lang="en-US" altLang="en-US" sz="800" kern="0"/>
              </a:p>
              <a:p>
                <a:pPr marL="0" indent="0">
                  <a:buNone/>
                  <a:defRPr/>
                </a:pPr>
                <a:r>
                  <a:rPr lang="en-US" altLang="en-US" sz="1800" kern="0"/>
                  <a:t>Mommentum:</a:t>
                </a:r>
              </a:p>
              <a:p>
                <a:pPr marL="0" indent="0">
                  <a:buNone/>
                  <a:defRPr/>
                </a:pPr>
                <a:endParaRPr lang="en-US" altLang="en-US" sz="160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The integration of memory from the previous update.  </a:t>
                </a:r>
              </a:p>
              <a:p>
                <a:pPr marL="0" indent="0">
                  <a:buNone/>
                  <a:defRPr/>
                </a:pPr>
                <a:endParaRPr lang="en-US" altLang="en-US" sz="100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000" b="1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en-US" sz="200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1600" kern="0"/>
              </a:p>
              <a:p>
                <a:pPr marL="0" indent="0">
                  <a:buNone/>
                  <a:defRPr/>
                </a:pPr>
                <a:endParaRPr lang="en-US" altLang="en-US" sz="110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b="0" kern="0"/>
                  <a:t> is the previous update vector,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1800" b="0" kern="0"/>
                  <a:t>, is the momentum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1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1800" b="0" kern="0"/>
                  <a:t>is the new update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1800" b="0" kern="0"/>
                  <a:t> is the new update vector.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r="-897" b="-190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Training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794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kern="0"/>
                  <a:t>Hyperparameters: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Learning Rate,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>
                    <a:ea typeface="Cambria Math" panose="02040503050406030204" pitchFamily="18" charset="0"/>
                  </a:rPr>
                  <a:t>, rate of weight adjustment in back propagation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en-US" sz="1800" b="0" kern="0">
                    <a:ea typeface="Cambria Math" panose="02040503050406030204" pitchFamily="18" charset="0"/>
                  </a:rPr>
                  <a:t>Mommentum, </a:t>
                </a:r>
                <a14:m>
                  <m:oMath xmlns:m="http://schemas.openxmlformats.org/officeDocument/2006/math">
                    <m:r>
                      <a:rPr lang="en-US" alt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en-US" sz="1800" b="0" kern="0"/>
                  <a:t>, memory in weight adjustment in back propagation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Performance metric,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 b="0" kern="0"/>
                  <a:t> – measure of goodness of the predictions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Width of the ANN – the number of nodes in each layer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Depth of the ANN – the number of hidden layers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Activation Functions – hidden layers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/>
              </a:p>
              <a:p>
                <a:pPr marL="0" indent="0">
                  <a:buNone/>
                  <a:defRPr/>
                </a:pPr>
                <a:r>
                  <a:rPr lang="en-US" altLang="en-US" sz="1800" b="0" kern="0"/>
                  <a:t>Output Function – output layer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179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Design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325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Limitations of Neural Nets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1800" kern="0"/>
              <a:t>No Free Lunch Theorem </a:t>
            </a:r>
            <a:r>
              <a:rPr lang="en-US" altLang="en-US" sz="1800" b="0" kern="0"/>
              <a:t>– cannot garauntee the model is always optimum for predicting new, unobserved cases.</a:t>
            </a:r>
          </a:p>
          <a:p>
            <a:pPr marL="0" indent="0">
              <a:buNone/>
              <a:defRPr/>
            </a:pPr>
            <a:endParaRPr lang="en-US" altLang="en-US" sz="1800" b="0" kern="0"/>
          </a:p>
          <a:p>
            <a:pPr marL="0" indent="0">
              <a:buNone/>
              <a:defRPr/>
            </a:pPr>
            <a:r>
              <a:rPr lang="en-US" altLang="en-US" sz="1800" kern="0"/>
              <a:t>Parameter Rich</a:t>
            </a:r>
            <a:r>
              <a:rPr lang="en-US" altLang="en-US" sz="1800" b="0" kern="0"/>
              <a:t> – requires a large number of training data.</a:t>
            </a:r>
          </a:p>
          <a:p>
            <a:pPr marL="0" indent="0">
              <a:buNone/>
              <a:defRPr/>
            </a:pPr>
            <a:endParaRPr lang="en-US" altLang="en-US" sz="1800" b="0" kern="0"/>
          </a:p>
          <a:p>
            <a:pPr marL="0" indent="0">
              <a:buNone/>
              <a:defRPr/>
            </a:pPr>
            <a:r>
              <a:rPr lang="en-US" altLang="en-US" sz="1800" kern="0"/>
              <a:t>Low Interpretability</a:t>
            </a:r>
            <a:r>
              <a:rPr lang="en-US" altLang="en-US" sz="1800" b="0" kern="0"/>
              <a:t> – generally difficult to interrogate the model, not compact.</a:t>
            </a:r>
          </a:p>
          <a:p>
            <a:pPr marL="0" indent="0">
              <a:buNone/>
              <a:defRPr/>
            </a:pPr>
            <a:endParaRPr lang="en-US" altLang="en-US" sz="1800" b="0" kern="0"/>
          </a:p>
          <a:p>
            <a:pPr marL="0" indent="0">
              <a:buNone/>
              <a:defRPr/>
            </a:pPr>
            <a:r>
              <a:rPr lang="en-US" altLang="en-US" sz="1800" kern="0"/>
              <a:t>High Complexity Model</a:t>
            </a:r>
            <a:r>
              <a:rPr lang="en-US" altLang="en-US" sz="1800" b="0" kern="0"/>
              <a:t> – resulting in high model variance and lower model bias.</a:t>
            </a:r>
          </a:p>
          <a:p>
            <a:pPr marL="0" indent="0">
              <a:buNone/>
              <a:defRPr/>
            </a:pPr>
            <a:endParaRPr lang="en-US" altLang="en-US" sz="1800" b="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Design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458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There are a variety of designs based on the single hidden layer, feed-forward design that we reviewed.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r>
              <a:rPr lang="en-US" altLang="en-US" sz="2000" kern="0"/>
              <a:t>Deep Learning</a:t>
            </a:r>
            <a:r>
              <a:rPr lang="en-US" altLang="en-US" sz="2000" b="0" kern="0"/>
              <a:t> – use of multiple hidden layers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r>
              <a:rPr lang="en-US" altLang="en-US" sz="2000" kern="0"/>
              <a:t>Recurrent Neural Networks</a:t>
            </a:r>
            <a:r>
              <a:rPr lang="en-US" altLang="en-US" sz="2000" b="0" kern="0"/>
              <a:t> – information can flow backwards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r>
              <a:rPr lang="en-US" altLang="en-US" sz="2000" kern="0"/>
              <a:t>Convolutional Neural Networks </a:t>
            </a:r>
            <a:r>
              <a:rPr lang="en-US" altLang="en-US" sz="2000" b="0" kern="0"/>
              <a:t>– accounts for 2D / 3D information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kern="0"/>
              <a:t>Auto Encoder </a:t>
            </a:r>
            <a:r>
              <a:rPr lang="en-US" altLang="en-US" sz="2000" b="0" kern="0"/>
              <a:t>– dimensionality reduction 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1800" b="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Variants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50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64008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 Example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BC29D27-9AF3-49AB-8654-F7AB7F226ADA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Artificial Neural Networks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AE4B-3453-406D-9FCC-CA6AE962DBE9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6795593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We will use a well and seismic data to build a neural net-based predictive model.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r>
              <a:rPr lang="en-US" altLang="en-US" sz="2000" b="0" kern="0"/>
              <a:t>Train with 80% of well data (144 wells) 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b="0" kern="0"/>
              <a:t>Test with 20% of well data.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r>
              <a:rPr lang="en-US" altLang="en-US" sz="2000" b="0" kern="0"/>
              <a:t>Application: Apply the model to predict porosity from a acoustic impedance map!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 algn="ctr">
              <a:buNone/>
              <a:defRPr/>
            </a:pPr>
            <a:r>
              <a:rPr lang="en-US" altLang="en-US" sz="2000" b="0" i="1" kern="0"/>
              <a:t>between well estimation of porosity in a single unit</a:t>
            </a:r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423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Normalize the variables to range from -1 to 1.</a:t>
            </a:r>
          </a:p>
          <a:p>
            <a:pPr>
              <a:defRPr/>
            </a:pPr>
            <a:r>
              <a:rPr lang="en-US" altLang="en-US" sz="2000" b="0" kern="0"/>
              <a:t>the relationship between acoustic impedance and porosity.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80211"/>
            <a:ext cx="44013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5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Design a Simple Neural Network</a:t>
            </a:r>
          </a:p>
          <a:p>
            <a:pPr>
              <a:defRPr/>
            </a:pPr>
            <a:r>
              <a:rPr lang="en-US" altLang="en-US" sz="2000" b="0" kern="0"/>
              <a:t>1 hidden layer, 3 nodes in hidden layer</a:t>
            </a:r>
          </a:p>
          <a:p>
            <a:pPr>
              <a:defRPr/>
            </a:pPr>
            <a:r>
              <a:rPr lang="en-US" altLang="en-US" sz="2000" b="0" kern="0"/>
              <a:t>1 node in input and output layer</a:t>
            </a:r>
          </a:p>
          <a:p>
            <a:pPr>
              <a:defRPr/>
            </a:pPr>
            <a:r>
              <a:rPr lang="en-US" altLang="en-US" sz="2000" b="0" kern="0"/>
              <a:t>ReLu activation functions on hidden layer nodes</a:t>
            </a:r>
          </a:p>
          <a:p>
            <a:pPr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74505" y="3962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1254" y="36692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54" y="3669268"/>
                <a:ext cx="505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 bwMode="auto">
          <a:xfrm>
            <a:off x="4674505" y="45603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1254" y="4267200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54" y="4267200"/>
                <a:ext cx="5052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4674505" y="5257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254" y="4964668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54" y="4964668"/>
                <a:ext cx="55970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 bwMode="auto">
          <a:xfrm>
            <a:off x="3074305" y="48768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3359625" y="4015048"/>
            <a:ext cx="1180407" cy="922712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359625" y="4663440"/>
            <a:ext cx="1221971" cy="27432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354837" y="4940531"/>
            <a:ext cx="1260010" cy="39624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Oval 31"/>
          <p:cNvSpPr/>
          <p:nvPr/>
        </p:nvSpPr>
        <p:spPr bwMode="auto">
          <a:xfrm>
            <a:off x="6096001" y="428741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92750" y="39956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50" y="3995652"/>
                <a:ext cx="532453" cy="385875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 bwMode="auto">
          <a:xfrm>
            <a:off x="4879103" y="4045419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889167" y="4364182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4889167" y="4372496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09239" y="425884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Acoustic Impedance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6335415" y="435865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016321" y="375302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Porosity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29766" y="45720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66" y="4572000"/>
                <a:ext cx="5196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53520" y="4572000"/>
                <a:ext cx="546880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20" y="4572000"/>
                <a:ext cx="546880" cy="385875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267721" y="414569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721" y="4145696"/>
                <a:ext cx="50520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 bwMode="auto">
          <a:xfrm>
            <a:off x="1728780" y="496864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207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/>
              <a:t>Looking to nature for inspiration to develop novel problem solving methods.</a:t>
            </a:r>
          </a:p>
          <a:p>
            <a:pPr>
              <a:defRPr/>
            </a:pPr>
            <a:r>
              <a:rPr lang="en-US" altLang="en-US" sz="2000" b="0" kern="0"/>
              <a:t>artificial neural networks are inspired by biological neural networks</a:t>
            </a:r>
          </a:p>
          <a:p>
            <a:pPr>
              <a:defRPr/>
            </a:pPr>
            <a:r>
              <a:rPr lang="en-US" altLang="en-US" sz="2000" b="0" kern="0"/>
              <a:t>the nodes in our model are artificial neurons  </a:t>
            </a:r>
          </a:p>
          <a:p>
            <a:pPr>
              <a:defRPr/>
            </a:pPr>
            <a:r>
              <a:rPr lang="en-US" altLang="en-US" sz="2000" b="0" kern="0"/>
              <a:t>the connections are artificial synapses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intelligence emmerges from many connected processors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Natural Computing 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276601"/>
            <a:ext cx="4108042" cy="2590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6553200"/>
            <a:ext cx="6781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/>
              <a:t>Image from https://commons.wikimedia.org/wiki/File:Blausen_0657_MultipolarNeuron.png</a:t>
            </a:r>
          </a:p>
        </p:txBody>
      </p:sp>
    </p:spTree>
    <p:extLst>
      <p:ext uri="{BB962C8B-B14F-4D97-AF65-F5344CB8AC3E}">
        <p14:creationId xmlns:p14="http://schemas.microsoft.com/office/powerpoint/2010/main" val="95550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Training a Simple Neural Network</a:t>
            </a:r>
          </a:p>
          <a:p>
            <a:pPr>
              <a:defRPr/>
            </a:pPr>
            <a:r>
              <a:rPr lang="en-US" altLang="en-US" sz="2000" b="0" kern="0"/>
              <a:t>300 epochs with batches of 5</a:t>
            </a:r>
          </a:p>
          <a:p>
            <a:pPr>
              <a:defRPr/>
            </a:pPr>
            <a:r>
              <a:rPr lang="en-US" altLang="en-US" sz="2000" b="0" kern="0"/>
              <a:t>train and test loss</a:t>
            </a:r>
          </a:p>
          <a:p>
            <a:pPr marL="0" indent="0">
              <a:buNone/>
              <a:defRPr/>
            </a:pPr>
            <a:endParaRPr lang="en-US" altLang="en-US" sz="2000" kern="0"/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71" y="3657600"/>
            <a:ext cx="6457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Model Preditions</a:t>
            </a:r>
          </a:p>
          <a:p>
            <a:pPr>
              <a:defRPr/>
            </a:pPr>
            <a:r>
              <a:rPr lang="en-US" altLang="en-US" sz="2000" b="0" kern="0"/>
              <a:t>the model predictions with all training and testing data</a:t>
            </a:r>
          </a:p>
          <a:p>
            <a:pPr>
              <a:defRPr/>
            </a:pPr>
            <a:r>
              <a:rPr lang="en-US" altLang="en-US" sz="2000" b="0" kern="0"/>
              <a:t>demonstrates the ability to fit non-linear data</a:t>
            </a:r>
            <a:endParaRPr lang="en-US" altLang="en-US" sz="2000" kern="0"/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5564154" cy="37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Model Preditions</a:t>
            </a:r>
          </a:p>
          <a:p>
            <a:pPr>
              <a:defRPr/>
            </a:pPr>
            <a:r>
              <a:rPr lang="en-US" altLang="en-US" sz="2000" b="0" kern="0"/>
              <a:t>prediction of porosity from acoustic impedance between well locations. </a:t>
            </a:r>
          </a:p>
          <a:p>
            <a:pPr marL="0" indent="0">
              <a:buNone/>
              <a:defRPr/>
            </a:pPr>
            <a:endParaRPr lang="en-US" altLang="en-US" sz="2000" ker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457991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Example in Python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" y="2819400"/>
            <a:ext cx="8763000" cy="34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Demonstration workflow </a:t>
            </a:r>
            <a:r>
              <a:rPr lang="en-US" altLang="en-US" sz="2000" b="0" kern="0"/>
              <a:t>with artificial neural network for supervised learning from training data.</a:t>
            </a:r>
            <a:endParaRPr lang="en-US" altLang="en-US" b="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F9764D-F1F9-4E9C-A791-B2F88CF76327}"/>
              </a:ext>
            </a:extLst>
          </p:cNvPr>
          <p:cNvSpPr txBox="1">
            <a:spLocks noChangeArrowheads="1"/>
          </p:cNvSpPr>
          <p:nvPr/>
        </p:nvSpPr>
        <p:spPr>
          <a:xfrm>
            <a:off x="-346859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Neural Net  </a:t>
            </a: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Demonstration</a:t>
            </a:r>
            <a:endParaRPr lang="en-US" kern="0" dirty="0"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00800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The workflow is Daytum_NeuralNet.ipynb.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79927-1226-4624-A979-A8FD748F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8368"/>
            <a:ext cx="4378718" cy="48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8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64008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Networks</a:t>
            </a:r>
          </a:p>
          <a:p>
            <a:pPr>
              <a:spcBef>
                <a:spcPct val="20000"/>
              </a:spcBef>
              <a:defRPr/>
            </a:pPr>
            <a:r>
              <a:rPr lang="en-US">
                <a:ea typeface="+mn-ea"/>
                <a:cs typeface="+mn-cs"/>
              </a:rPr>
              <a:t>Artificial Neural Network Example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DBC29D27-9AF3-49AB-8654-F7AB7F226ADA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Artificial Neural Networks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AE4B-3453-406D-9FCC-CA6AE962DBE9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0042425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/>
                  <a:t>We want a prediction system</a:t>
                </a:r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ker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Supervised learning – we will provide training data with predictor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000" b="0" kern="0"/>
                  <a:t> and response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000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en-US" sz="2000" b="0" kern="0"/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r>
                  <a:rPr lang="en-US" altLang="en-US" sz="2000" b="0" kern="0"/>
                  <a:t> Nonlinear - that can capture / predict with complicated features</a:t>
                </a:r>
              </a:p>
              <a:p>
                <a:pPr>
                  <a:defRPr/>
                </a:pPr>
                <a:endParaRPr lang="en-US" altLang="en-US" sz="2000" b="0" kern="0"/>
              </a:p>
              <a:p>
                <a:pPr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sz="2000" b="0" kern="0"/>
              </a:p>
              <a:p>
                <a:pPr marL="0" indent="0">
                  <a:buNone/>
                  <a:defRPr/>
                </a:pP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156505" cy="1828800"/>
              </a:xfrm>
              <a:prstGeom prst="rect">
                <a:avLst/>
              </a:prstGeom>
              <a:blipFill>
                <a:blip r:embed="rId2"/>
                <a:stretch>
                  <a:fillRect l="-747" t="-3333" b="-5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38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/>
              <a:t>Let’s build a neural net, </a:t>
            </a:r>
            <a:r>
              <a:rPr lang="en-US" altLang="en-US" sz="2000" kern="0"/>
              <a:t>single hidden layer, feed-forward neural network </a:t>
            </a:r>
            <a:r>
              <a:rPr lang="en-US" altLang="en-US" sz="2000" b="0" kern="0"/>
              <a:t>to accomplish this.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kern="0"/>
              <a:t>Feed-forward</a:t>
            </a:r>
            <a:r>
              <a:rPr lang="en-US" altLang="en-US" sz="2000" b="0" kern="0"/>
              <a:t> – all information flows from left to right.</a:t>
            </a:r>
          </a:p>
          <a:p>
            <a:pPr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998104" y="28956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4853" y="2602468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53" y="2602468"/>
                <a:ext cx="546881" cy="385875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2998104" y="35052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98104" y="54864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074304" y="4484132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598304" y="3200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053" y="29072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3" y="2907268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4598304" y="37983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5053" y="3505200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3" y="3505200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4598304" y="4495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5053" y="4202668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3" y="4202668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3245917" y="3022552"/>
            <a:ext cx="1220951" cy="22178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81940" y="3248891"/>
            <a:ext cx="1176433" cy="3235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5235" y="3252280"/>
            <a:ext cx="1243384" cy="22950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4677192" y="40718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3254413" y="3022552"/>
            <a:ext cx="1245440" cy="88089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3281940" y="3572469"/>
            <a:ext cx="1215142" cy="33728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250173" y="3020291"/>
            <a:ext cx="1295500" cy="155094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3291737" y="3577244"/>
            <a:ext cx="1255221" cy="98921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3225235" y="4574771"/>
            <a:ext cx="1321723" cy="97258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998104" y="41148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3283424" y="3253048"/>
            <a:ext cx="1180407" cy="922712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283424" y="3901440"/>
            <a:ext cx="1221971" cy="27432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3278636" y="4178531"/>
            <a:ext cx="1260010" cy="39624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223950" y="3909753"/>
            <a:ext cx="1273132" cy="163760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019800" y="352678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16549" y="32336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9" y="3233652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 bwMode="auto">
          <a:xfrm>
            <a:off x="6019800" y="4267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 flipV="1">
            <a:off x="6098688" y="38432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802902" y="3283419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812966" y="3602182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4812966" y="3610496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812966" y="3286298"/>
            <a:ext cx="1134687" cy="105710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4812966" y="3868189"/>
            <a:ext cx="1138843" cy="473826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4804653" y="4333702"/>
            <a:ext cx="1138844" cy="22444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 rot="5400000">
            <a:off x="154939" y="382018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Predictor Features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641765" y="279544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1652579" y="34290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1652579" y="403028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1659774" y="5375565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259214" y="359802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 rot="5400000">
            <a:off x="7278915" y="382569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6248400" y="43434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53565" y="25908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5" y="2590800"/>
                <a:ext cx="519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53565" y="32004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5" y="3200400"/>
                <a:ext cx="519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53565" y="5181600"/>
                <a:ext cx="52283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5" y="5181600"/>
                <a:ext cx="522835" cy="3942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153565" y="38100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5" y="3810000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577319" y="3200400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3200400"/>
                <a:ext cx="546881" cy="385875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77319" y="3810000"/>
                <a:ext cx="546881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3810000"/>
                <a:ext cx="546881" cy="387222"/>
              </a:xfrm>
              <a:prstGeom prst="rect">
                <a:avLst/>
              </a:prstGeom>
              <a:blipFill>
                <a:blip r:embed="rId1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577319" y="5181600"/>
                <a:ext cx="546881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5181600"/>
                <a:ext cx="546881" cy="384592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639747" y="3957525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47" y="3957525"/>
                <a:ext cx="534057" cy="38459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191520" y="338506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20" y="3385066"/>
                <a:ext cx="50520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190997" y="4126468"/>
                <a:ext cx="53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97" y="4126468"/>
                <a:ext cx="53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49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kern="0"/>
              <a:t>Connections</a:t>
            </a:r>
            <a:r>
              <a:rPr lang="en-US" altLang="en-US" sz="2000" b="0" kern="0"/>
              <a:t>: output from a node is passed to nodes in the next layer as inputs.</a:t>
            </a:r>
          </a:p>
          <a:p>
            <a:pPr marL="457200" lvl="1" indent="0">
              <a:buNone/>
              <a:defRPr/>
            </a:pPr>
            <a:endParaRPr lang="en-US" altLang="en-US" sz="18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998105" y="32004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4854" y="2907268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54" y="2907268"/>
                <a:ext cx="546881" cy="385875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2998105" y="38100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98105" y="57912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074305" y="4788932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598305" y="3505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054" y="32120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3212068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4598305" y="41031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5054" y="3810000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3810000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4598305" y="4800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5054" y="4507468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4507468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3245918" y="3327352"/>
            <a:ext cx="1220951" cy="221781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81941" y="3553691"/>
            <a:ext cx="1176433" cy="323580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5236" y="3557080"/>
            <a:ext cx="1243384" cy="2295080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4677193" y="4376652"/>
            <a:ext cx="2770" cy="323395"/>
          </a:xfrm>
          <a:prstGeom prst="straightConnector1">
            <a:avLst/>
          </a:prstGeom>
          <a:noFill/>
          <a:ln w="19050">
            <a:solidFill>
              <a:srgbClr val="FF0000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3254414" y="3327352"/>
            <a:ext cx="1245440" cy="880893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3281941" y="3877269"/>
            <a:ext cx="1215142" cy="337284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250174" y="3325091"/>
            <a:ext cx="1295500" cy="1550941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3291738" y="3882044"/>
            <a:ext cx="1255221" cy="989214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3225236" y="4879571"/>
            <a:ext cx="1321723" cy="972589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998105" y="44196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3283425" y="3557848"/>
            <a:ext cx="1180407" cy="922712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283425" y="4206240"/>
            <a:ext cx="1221971" cy="274321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3278637" y="4483331"/>
            <a:ext cx="1260010" cy="396240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223951" y="4214553"/>
            <a:ext cx="1273132" cy="1637609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019801" y="383158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16550" y="35384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50" y="3538452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 bwMode="auto">
          <a:xfrm>
            <a:off x="6019801" y="4572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 flipV="1">
            <a:off x="6098689" y="41480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802903" y="3588219"/>
            <a:ext cx="1140595" cy="318763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812967" y="3906982"/>
            <a:ext cx="1130531" cy="274320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4812967" y="3915296"/>
            <a:ext cx="1138843" cy="939337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812967" y="3591098"/>
            <a:ext cx="1134687" cy="1057103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4812967" y="4172989"/>
            <a:ext cx="1138843" cy="473826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4804654" y="4638502"/>
            <a:ext cx="1138844" cy="224443"/>
          </a:xfrm>
          <a:prstGeom prst="line">
            <a:avLst/>
          </a:prstGeom>
          <a:noFill/>
          <a:ln w="952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 rot="5400000">
            <a:off x="154940" y="412498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Predictor Features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259215" y="390282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 rot="5400000">
            <a:off x="7278916" y="413049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6248401" y="46482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53566" y="28956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2895600"/>
                <a:ext cx="519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53566" y="35052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3505200"/>
                <a:ext cx="519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53566" y="5486400"/>
                <a:ext cx="52283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5486400"/>
                <a:ext cx="522835" cy="3942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153566" y="41148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4114800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577320" y="3505200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3505200"/>
                <a:ext cx="546881" cy="385875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77320" y="4114800"/>
                <a:ext cx="546881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4114800"/>
                <a:ext cx="546881" cy="387222"/>
              </a:xfrm>
              <a:prstGeom prst="rect">
                <a:avLst/>
              </a:prstGeom>
              <a:blipFill>
                <a:blip r:embed="rId1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577320" y="5486400"/>
                <a:ext cx="546881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5486400"/>
                <a:ext cx="546881" cy="384592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639748" y="4262325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48" y="4262325"/>
                <a:ext cx="534057" cy="38459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191521" y="368986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21" y="3689866"/>
                <a:ext cx="50520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190998" y="4431268"/>
                <a:ext cx="53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98" y="4431268"/>
                <a:ext cx="53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092021" y="25338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Connections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1641766" y="32766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1652580" y="3910153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1652580" y="451144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1659775" y="5856718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23951" y="2895600"/>
            <a:ext cx="130839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452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49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Nodes</a:t>
            </a:r>
            <a:r>
              <a:rPr lang="en-US" altLang="en-US" sz="2000" b="0" kern="0"/>
              <a:t>: take </a:t>
            </a:r>
            <a:r>
              <a:rPr lang="en-US" altLang="en-US" sz="1800" b="0" kern="0"/>
              <a:t>linearly weighted combinations of inputs and then nonlinearly transform the result.</a:t>
            </a:r>
          </a:p>
          <a:p>
            <a:pPr>
              <a:defRPr/>
            </a:pPr>
            <a:r>
              <a:rPr lang="en-US" altLang="en-US" sz="1800" b="0" kern="0"/>
              <a:t>A very simple processor! </a:t>
            </a:r>
          </a:p>
          <a:p>
            <a:pPr>
              <a:defRPr/>
            </a:pPr>
            <a:r>
              <a:rPr lang="en-US" altLang="en-US" sz="1800" b="0" kern="0"/>
              <a:t>Through a large number of interconnected nodes we get emergent prediction of complicated patterns.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998105" y="35052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98105" y="41148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98105" y="60960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074305" y="5093732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598305" y="3810000"/>
            <a:ext cx="152400" cy="15240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054" y="35168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3516868"/>
                <a:ext cx="505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3245918" y="3632152"/>
            <a:ext cx="1220951" cy="22178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81941" y="3858491"/>
            <a:ext cx="1176433" cy="3235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5236" y="3861880"/>
            <a:ext cx="1243384" cy="22950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998105" y="47244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3283425" y="3862648"/>
            <a:ext cx="1180407" cy="922712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019801" y="413638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019801" y="4876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 flipV="1">
            <a:off x="6098689" y="44528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802903" y="3893019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812967" y="3895898"/>
            <a:ext cx="1134687" cy="105710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 rot="5400000">
            <a:off x="154940" y="442978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Predictor Features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259215" y="420762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 rot="5400000">
            <a:off x="7278916" y="443529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6248401" y="49530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1641766" y="35814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1652580" y="4214953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1652580" y="481624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1659775" y="6161518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4854" y="3212068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54" y="3212068"/>
                <a:ext cx="546881" cy="385875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77320" y="3810000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3810000"/>
                <a:ext cx="546881" cy="385875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77320" y="4419600"/>
                <a:ext cx="546881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4419600"/>
                <a:ext cx="546881" cy="387222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577320" y="5791200"/>
                <a:ext cx="546881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5791200"/>
                <a:ext cx="546881" cy="384592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616550" y="38432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50" y="3843252"/>
                <a:ext cx="532453" cy="385875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39748" y="4567125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48" y="4567125"/>
                <a:ext cx="534057" cy="384592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49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Layers</a:t>
            </a:r>
            <a:r>
              <a:rPr lang="en-US" altLang="en-US" sz="2000" b="0" kern="0"/>
              <a:t>: for our feed-forward design we organize the nodes into layers.</a:t>
            </a:r>
          </a:p>
          <a:p>
            <a:pPr>
              <a:defRPr/>
            </a:pPr>
            <a:r>
              <a:rPr lang="en-US" altLang="en-US" sz="2000" kern="0"/>
              <a:t>Deep Learning</a:t>
            </a:r>
            <a:r>
              <a:rPr lang="en-US" altLang="en-US" sz="2000" b="0" kern="0"/>
              <a:t> is the use of more than one hidden layer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998105" y="36576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4854" y="3364468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54" y="3364468"/>
                <a:ext cx="546881" cy="385875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2998105" y="42672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98105" y="62484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074305" y="5246132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598305" y="3962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054" y="36692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3669268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4598305" y="45603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5054" y="4267200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4267200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4598305" y="5257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5054" y="4964668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4964668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3245918" y="3784552"/>
            <a:ext cx="1220951" cy="22178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81941" y="4010891"/>
            <a:ext cx="1176433" cy="3235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5236" y="4014280"/>
            <a:ext cx="1243384" cy="22950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4677193" y="48338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3254414" y="3784552"/>
            <a:ext cx="1245440" cy="88089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3281941" y="4334469"/>
            <a:ext cx="1215142" cy="33728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250174" y="3782291"/>
            <a:ext cx="1295500" cy="155094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3291738" y="4339244"/>
            <a:ext cx="1255221" cy="98921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3225236" y="5336771"/>
            <a:ext cx="1321723" cy="97258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998105" y="48768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3283425" y="4015048"/>
            <a:ext cx="1180407" cy="922712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283425" y="4663440"/>
            <a:ext cx="1221971" cy="27432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3278637" y="4940531"/>
            <a:ext cx="1260010" cy="39624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223951" y="4671753"/>
            <a:ext cx="1273132" cy="163760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019801" y="428878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16550" y="39956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50" y="3995652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 bwMode="auto">
          <a:xfrm>
            <a:off x="6019801" y="5029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 flipV="1">
            <a:off x="6098689" y="46052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802903" y="4045419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812967" y="4364182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4812967" y="4372496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812967" y="4048298"/>
            <a:ext cx="1134687" cy="105710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4812967" y="4630189"/>
            <a:ext cx="1138843" cy="473826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4804654" y="5095702"/>
            <a:ext cx="1138844" cy="22444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 rot="5400000">
            <a:off x="154940" y="458218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Predictor Features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641766" y="355744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1652580" y="41910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1652580" y="479228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1659775" y="6137565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259215" y="436002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 rot="5400000">
            <a:off x="7278916" y="458769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6248401" y="51054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53566" y="33528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3352800"/>
                <a:ext cx="519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53566" y="39624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3962400"/>
                <a:ext cx="519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53566" y="5943600"/>
                <a:ext cx="52283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5943600"/>
                <a:ext cx="522835" cy="3942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153566" y="45720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4572000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577320" y="3962400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3962400"/>
                <a:ext cx="546881" cy="385875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77320" y="4572000"/>
                <a:ext cx="546881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4572000"/>
                <a:ext cx="546881" cy="387222"/>
              </a:xfrm>
              <a:prstGeom prst="rect">
                <a:avLst/>
              </a:prstGeom>
              <a:blipFill>
                <a:blip r:embed="rId1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577320" y="5943600"/>
                <a:ext cx="546881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5943600"/>
                <a:ext cx="546881" cy="384592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639748" y="4719525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48" y="4719525"/>
                <a:ext cx="534057" cy="38459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191521" y="414706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21" y="4147066"/>
                <a:ext cx="50520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190998" y="4888468"/>
                <a:ext cx="53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98" y="4888468"/>
                <a:ext cx="53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 bwMode="auto">
          <a:xfrm>
            <a:off x="2514600" y="3124200"/>
            <a:ext cx="851680" cy="3581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4384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Input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4177520" y="3557447"/>
            <a:ext cx="851680" cy="2157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14800" y="2782669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Hidden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Layer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5644442" y="3868590"/>
            <a:ext cx="851680" cy="15416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94546" y="3087469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Output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14576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85106" cy="49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/>
              <a:t>Normalization</a:t>
            </a:r>
            <a:r>
              <a:rPr lang="en-US" altLang="en-US" sz="2000" b="0" kern="0"/>
              <a:t>: transforming the features to a specific range                (commonly -1 ~ 1), centered on 0.0.</a:t>
            </a:r>
          </a:p>
          <a:p>
            <a:pPr>
              <a:defRPr/>
            </a:pPr>
            <a:r>
              <a:rPr lang="en-US" altLang="en-US" sz="2000" b="0" kern="0"/>
              <a:t>remove the influence of scale differences in predictor features</a:t>
            </a:r>
          </a:p>
          <a:p>
            <a:pPr>
              <a:defRPr/>
            </a:pPr>
            <a:r>
              <a:rPr lang="en-US" altLang="en-US" sz="2000" b="0" kern="0"/>
              <a:t>improve activation function sensitivity</a:t>
            </a:r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endParaRPr lang="en-US" altLang="en-US" sz="2000" b="0" kern="0"/>
          </a:p>
          <a:p>
            <a:pPr>
              <a:defRPr/>
            </a:pPr>
            <a:r>
              <a:rPr lang="en-US" altLang="en-US" sz="2000" b="0" kern="0"/>
              <a:t>predictions are in normalized response features, then backtransform.</a:t>
            </a:r>
          </a:p>
          <a:p>
            <a:pPr marL="0" indent="0">
              <a:buNone/>
              <a:defRPr/>
            </a:pPr>
            <a:endParaRPr lang="en-US" altLang="en-US" sz="2000" b="0" kern="0"/>
          </a:p>
          <a:p>
            <a:pPr marL="0" indent="0">
              <a:buNone/>
              <a:defRPr/>
            </a:pPr>
            <a:endParaRPr lang="en-US" altLang="en-US" b="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Neural Nets 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998105" y="36576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4854" y="3364468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54" y="3364468"/>
                <a:ext cx="546881" cy="385875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 bwMode="auto">
          <a:xfrm>
            <a:off x="2998105" y="42672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98105" y="62484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074305" y="5246132"/>
            <a:ext cx="0" cy="77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598305" y="3962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5054" y="36692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3669268"/>
                <a:ext cx="505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 bwMode="auto">
          <a:xfrm>
            <a:off x="4598305" y="4560332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95054" y="4267200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4267200"/>
                <a:ext cx="5052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 bwMode="auto">
          <a:xfrm>
            <a:off x="4598305" y="52578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95054" y="4964668"/>
                <a:ext cx="559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54" y="4964668"/>
                <a:ext cx="55970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 bwMode="auto">
          <a:xfrm>
            <a:off x="3245918" y="3784552"/>
            <a:ext cx="1220951" cy="22178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3281941" y="4010891"/>
            <a:ext cx="1176433" cy="3235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225236" y="4014280"/>
            <a:ext cx="1243384" cy="229508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4677193" y="48338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3254414" y="3784552"/>
            <a:ext cx="1245440" cy="88089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3281941" y="4334469"/>
            <a:ext cx="1215142" cy="33728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250174" y="3782291"/>
            <a:ext cx="1295500" cy="155094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3291738" y="4339244"/>
            <a:ext cx="1255221" cy="989214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3225236" y="5336771"/>
            <a:ext cx="1321723" cy="97258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2998105" y="4876800"/>
            <a:ext cx="152400" cy="1524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 flipV="1">
            <a:off x="3283425" y="4015048"/>
            <a:ext cx="1180407" cy="922712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3283425" y="4663440"/>
            <a:ext cx="1221971" cy="274321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3278637" y="4940531"/>
            <a:ext cx="1260010" cy="39624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223951" y="4671753"/>
            <a:ext cx="1273132" cy="1637609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Oval 73"/>
          <p:cNvSpPr/>
          <p:nvPr/>
        </p:nvSpPr>
        <p:spPr bwMode="auto">
          <a:xfrm>
            <a:off x="6019801" y="4288784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616550" y="3995652"/>
                <a:ext cx="532453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50" y="3995652"/>
                <a:ext cx="532453" cy="385875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 bwMode="auto">
          <a:xfrm>
            <a:off x="6019801" y="5029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 flipV="1">
            <a:off x="6098689" y="4605252"/>
            <a:ext cx="2770" cy="32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4802903" y="4045419"/>
            <a:ext cx="1140595" cy="31876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4812967" y="4364182"/>
            <a:ext cx="1130531" cy="274320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4812967" y="4372496"/>
            <a:ext cx="1138843" cy="939337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4812967" y="4048298"/>
            <a:ext cx="1134687" cy="105710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4812967" y="4630189"/>
            <a:ext cx="1138843" cy="473826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4804654" y="5095702"/>
            <a:ext cx="1138844" cy="224443"/>
          </a:xfrm>
          <a:prstGeom prst="line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 rot="5400000">
            <a:off x="154940" y="458218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Predictor Features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641766" y="355744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1652580" y="41910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1652580" y="4792287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1659775" y="6137565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259215" y="4360026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 rot="5400000">
            <a:off x="7278916" y="458769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/>
              <a:t>Response Features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6248401" y="5105400"/>
            <a:ext cx="97978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53566" y="33528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3352800"/>
                <a:ext cx="519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153566" y="39624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3962400"/>
                <a:ext cx="5196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53566" y="5943600"/>
                <a:ext cx="52283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5943600"/>
                <a:ext cx="522835" cy="3942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153566" y="4572000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66" y="4572000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577320" y="3962400"/>
                <a:ext cx="546881" cy="385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3962400"/>
                <a:ext cx="546881" cy="385875"/>
              </a:xfrm>
              <a:prstGeom prst="rect">
                <a:avLst/>
              </a:prstGeom>
              <a:blipFill>
                <a:blip r:embed="rId11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577320" y="4572000"/>
                <a:ext cx="546881" cy="387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4572000"/>
                <a:ext cx="546881" cy="387222"/>
              </a:xfrm>
              <a:prstGeom prst="rect">
                <a:avLst/>
              </a:prstGeom>
              <a:blipFill>
                <a:blip r:embed="rId1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577320" y="5943600"/>
                <a:ext cx="546881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20" y="5943600"/>
                <a:ext cx="546881" cy="384592"/>
              </a:xfrm>
              <a:prstGeom prst="rect">
                <a:avLst/>
              </a:prstGeom>
              <a:blipFill>
                <a:blip r:embed="rId1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639748" y="4719525"/>
                <a:ext cx="534057" cy="38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48" y="4719525"/>
                <a:ext cx="534057" cy="384592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191521" y="4147066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521" y="4147066"/>
                <a:ext cx="50520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190998" y="4888468"/>
                <a:ext cx="534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98" y="4888468"/>
                <a:ext cx="5340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37274" y="2889010"/>
            <a:ext cx="17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Normalization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33075" y="278266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Reverse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50406677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9050"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24659</TotalTime>
  <Pages>7</Pages>
  <Words>1709</Words>
  <Application>Microsoft Office PowerPoint</Application>
  <PresentationFormat>Letter Paper (8.5x11 in)</PresentationFormat>
  <Paragraphs>440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ＭＳ Ｐゴシック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Natural Computing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</vt:lpstr>
      <vt:lpstr>Neural Nets Parameters </vt:lpstr>
      <vt:lpstr>Neural Nets Activitation Functions</vt:lpstr>
      <vt:lpstr>Neural Nets Activitation Functions</vt:lpstr>
      <vt:lpstr>Neural Nets Training </vt:lpstr>
      <vt:lpstr>Neural Nets Training </vt:lpstr>
      <vt:lpstr>Neural Nets Training </vt:lpstr>
      <vt:lpstr>Neural Nets Training </vt:lpstr>
      <vt:lpstr>Neural Nets Training </vt:lpstr>
      <vt:lpstr>Neural Nets Design</vt:lpstr>
      <vt:lpstr>Neural Nets Design</vt:lpstr>
      <vt:lpstr>Neural Nets Variants</vt:lpstr>
      <vt:lpstr>PowerPoint Presentation</vt:lpstr>
      <vt:lpstr>Neural Nets Example in Python</vt:lpstr>
      <vt:lpstr>Neural Nets Example in Python</vt:lpstr>
      <vt:lpstr>Neural Nets Example in Python</vt:lpstr>
      <vt:lpstr>Neural Nets Example in Python</vt:lpstr>
      <vt:lpstr>Neural Nets Example in Python</vt:lpstr>
      <vt:lpstr>Neural Nets Example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321</cp:revision>
  <cp:lastPrinted>2000-01-19T16:18:49Z</cp:lastPrinted>
  <dcterms:created xsi:type="dcterms:W3CDTF">1998-02-20T08:56:31Z</dcterms:created>
  <dcterms:modified xsi:type="dcterms:W3CDTF">2019-06-18T18:05:30Z</dcterms:modified>
</cp:coreProperties>
</file>