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0" r:id="rId4"/>
    <p:sldId id="264" r:id="rId5"/>
    <p:sldId id="265" r:id="rId6"/>
    <p:sldId id="266" r:id="rId7"/>
    <p:sldId id="269" r:id="rId8"/>
    <p:sldId id="267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F38E-C606-4527-90B4-FC3054E74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57344-58A0-450C-A22D-65C011042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D57F-171F-4142-9F70-F752F74F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26255-EBA1-4C92-BEFA-9CC97FC8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32B9-A326-4706-A318-3F28A781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E472-8393-4C52-B654-B0B51FCE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42F5-104D-4744-8552-B95ED36D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AF33-4BDB-4BFD-ADFA-67241B84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E15E-876B-4537-975A-B299C5E1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0033-4A6D-4B90-A87A-B7833834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5DFBF-3E67-4348-A240-6B86C8388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EC8BD-D8A7-469A-9932-5106EA212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B3673-4A91-478C-8D5D-E0CD6480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5F6DC-0220-4A9A-A5D2-8E5EFB30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35D6-ED52-401B-8EF3-5CB5DEDA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1F2-60A0-4B9D-A55F-69979E8A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719D-F9ED-4120-B639-1B21C5B5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90C1-E535-4E84-9B35-87809C02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2B692-7A77-46AD-8C1E-94BA3ACC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C0F8-272E-4AC9-8AA2-47A61EBA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63E6-665C-4651-8AEB-793DE52B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1F683-036D-4802-BF4C-83F573F2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1C2F-4C0F-432E-B1E8-B1E8EAEF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1D5C-CF99-4B09-AB13-3524671F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BE9F-11D1-4D13-A9E5-89AEBAC6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DF90-A7F3-47F3-BAF5-A24B809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2A3C-8531-4B13-8BAE-CF7D54E08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C511-BE98-4A70-86E3-D36A8A64B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25A59-B393-43E8-9D7E-BAB9E379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D78B5-7C0D-4CF3-AA92-284830C2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ED7DA-C071-49B6-AFE7-904D63F5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F7E7-2AC8-4637-82E0-86B2624E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D6A61-B0DC-4D4E-951A-CEC4FE9F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E190B-3597-4070-ACDE-D4477223B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0A20C-24AA-4B73-837B-839DA3387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2F18-0A78-40A6-B4BA-CD8178C79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B3F4E-F766-44E2-B400-15E95BF2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8E930-1570-47E1-8705-1201488F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13B33-04E1-4C9A-B4EE-5111E477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E96F-58B4-401B-B1DD-7E5AC16A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B6496-FD8C-4D0E-BFBD-E7E4BB45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96DAC-DFBA-4058-A13F-EF597517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D7736-27C4-48EF-8E52-25317FA1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52F2B-EA64-4317-889C-9C64A43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920C8-8C6C-4D67-B3B5-6EAF8F0F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F2302-F863-4AB3-B40E-65E44692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7FB6-6B25-4192-B370-A40E2DF6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3D30-993A-41E4-915E-D8337969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0B55C-C8B0-4B96-A7F7-AB3EABC63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BFD71-BE53-479C-8678-9301E3D6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8295-192E-488B-9DF7-EF63E10F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640BB-0BEC-41DA-A306-6C214E5F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36ED-D2EC-41B8-9C71-451CE465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C232B-7406-422B-8FDB-0D59E107D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4D36F-731C-4476-93E5-DEA10903B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0A50-0564-42E8-A0A4-78841AAD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6F70D-6EE4-4B34-BC23-2E866AC6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819EA-AD1B-415E-972B-5907FF1F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7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D48D3-B96B-47E1-AA6F-D3874B17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2D8D9-8626-4010-BE89-F02153D5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93E1-4998-4BFD-B2FD-AE9367A3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192C2-1967-473F-AA52-B7ED4351EC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ED0E-0BAF-4A9B-9C8A-7E892EFE5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BE07-892E-4BA5-98DA-45B7D30D0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2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esmag.com/research/industry-forecast/15056-fe-s-forecast-2018-steady-as-the-foodservice-industry-grow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q.com/December-2018/The-2019-Pizza-Power-Report-A-State-of-the-Industry-Analysis/" TargetMode="External"/><Relationship Id="rId2" Type="http://schemas.openxmlformats.org/officeDocument/2006/relationships/hyperlink" Target="https://www.rewardsnetwork.com/industry-trends/2018-restaurant-trends-industry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ilwaukieoregon.gov/docu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431B-BF57-466F-9F86-7933A94A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51" y="2476870"/>
            <a:ext cx="9144000" cy="1147222"/>
          </a:xfrm>
        </p:spPr>
        <p:txBody>
          <a:bodyPr/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Pizza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FFBE7-0FC1-400F-B83A-9447F7033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159" y="3834013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field study to determine the best location to open a new Pizza Company in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Milwaukie,OR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“The Milwaukie Pizza Co.”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Coursera Applied Data Science Capstone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Chris Hanratty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D56390-F0EF-494D-BB29-7C69C196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2" y="419099"/>
            <a:ext cx="2466975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0565C-8E38-4206-9A13-03A459BF6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0" y="566737"/>
            <a:ext cx="3036093" cy="170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B3E11-A6FB-4543-9EC8-133212DFA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81" y="971142"/>
            <a:ext cx="4734838" cy="7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8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803D4-D2E5-4034-89ED-4D493413FC13}"/>
              </a:ext>
            </a:extLst>
          </p:cNvPr>
          <p:cNvSpPr txBox="1"/>
          <p:nvPr/>
        </p:nvSpPr>
        <p:spPr>
          <a:xfrm>
            <a:off x="1721434" y="1207892"/>
            <a:ext cx="8513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2017, global revenue for the entire restaurant industry was estimated at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$799 billion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At the end of 2018, United States pizza sales totaled 45.73 billion USD. </a:t>
            </a:r>
          </a:p>
          <a:p>
            <a:pPr algn="ctr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9ECAF-FD5F-4CCF-A720-D24471DCB11D}"/>
              </a:ext>
            </a:extLst>
          </p:cNvPr>
          <p:cNvSpPr txBox="1"/>
          <p:nvPr/>
        </p:nvSpPr>
        <p:spPr>
          <a:xfrm>
            <a:off x="949911" y="247650"/>
            <a:ext cx="9403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CB09A-EA57-4479-9C58-817F45F0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99" y="2105961"/>
            <a:ext cx="6120753" cy="40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That said, Pizza is quite profitable! Pizza places come in all different shapes and sizes, from corporate chains to tiny family establishments. I want to open a pizza place in my home town so that I can contribute to spreading the pizza love and sharing in that profit total.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Milwaukie,OR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my neighborhood and I am a pizza lover! 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my own personal experience, I feel like there is a serious lack of good pizza in town (within 5 miles, that is…). This experiment aims to quantify that feeling by utilizing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Foursquare’s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location data and more!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study will identify the best location to place my new pizza business based on information obtained by using the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Fourquare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API. The study will consider, distance from downtown Milwaukie, existing pizza places (i.e. competition), the rating of existing pizza places, and much more!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1352550" y="428625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Introduction, cont’d</a:t>
            </a:r>
          </a:p>
        </p:txBody>
      </p:sp>
    </p:spTree>
    <p:extLst>
      <p:ext uri="{BB962C8B-B14F-4D97-AF65-F5344CB8AC3E}">
        <p14:creationId xmlns:p14="http://schemas.microsoft.com/office/powerpoint/2010/main" val="23718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Foursquare Location Data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 the main source of data for this project.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Foursquare Location Data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Search Query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Categorical data used to isolate pizza establishments.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Explore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Venue data used to calculate distance, ID, rating, etc.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Additional Data Used: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Yelp rating data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 Cities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LatLong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data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Milwaukie.gov zoning data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</a:t>
            </a:r>
            <a:r>
              <a:rPr lang="en-US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dataframe</a:t>
            </a: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consisting of Foursquare location data and Yelp rating data</a:t>
            </a:r>
          </a:p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was generated to visualize proximity to local competition and its social media score (SMS).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1290406" y="544035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Acquisition and Cleaning</a:t>
            </a:r>
          </a:p>
        </p:txBody>
      </p:sp>
    </p:spTree>
    <p:extLst>
      <p:ext uri="{BB962C8B-B14F-4D97-AF65-F5344CB8AC3E}">
        <p14:creationId xmlns:p14="http://schemas.microsoft.com/office/powerpoint/2010/main" val="115676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876300" y="32374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A0E1A-64CB-41D6-BC6D-2A3C7BB6325A}"/>
              </a:ext>
            </a:extLst>
          </p:cNvPr>
          <p:cNvSpPr txBox="1"/>
          <p:nvPr/>
        </p:nvSpPr>
        <p:spPr>
          <a:xfrm>
            <a:off x="876300" y="1287262"/>
            <a:ext cx="9507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two most important factors in determining where to place the Milwaukie Pizza Co. were: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1: How far away is the competition?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How do customers rate the competition?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Social Media Score (SMS):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Foursquare Data + Yelp Rating data = Average Pizza Place rating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Used to determine what makes those places successful.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Exploratory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Statistics of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Regression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Folium Maps with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Marker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4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670918" y="42605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Rating Results: Foursquare vs. Yelp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ADBE2E-F9EE-42E3-911E-AE9F4B1F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8" y="1404134"/>
            <a:ext cx="4804649" cy="3235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BB731-9790-41DE-BA03-F6F17B01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98" y="1404135"/>
            <a:ext cx="4878755" cy="3235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AB841-20D2-4C5E-A6F6-14045CFFD78C}"/>
              </a:ext>
            </a:extLst>
          </p:cNvPr>
          <p:cNvSpPr txBox="1"/>
          <p:nvPr/>
        </p:nvSpPr>
        <p:spPr>
          <a:xfrm>
            <a:off x="674933" y="5358615"/>
            <a:ext cx="8087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There is no linear correlation between distance from downtown Milwaukie and rating. However, on average, Foursquare users tend to rate higher than Yelp users.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68194-98B5-4F54-9E29-B79DB901B34C}"/>
              </a:ext>
            </a:extLst>
          </p:cNvPr>
          <p:cNvSpPr txBox="1"/>
          <p:nvPr/>
        </p:nvSpPr>
        <p:spPr>
          <a:xfrm>
            <a:off x="1352550" y="4732459"/>
            <a:ext cx="36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Foursquare </a:t>
            </a:r>
            <a:r>
              <a:rPr lang="en-US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Rating:Mean</a:t>
            </a: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6.9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F7479-9502-4BEA-AD31-04E5A788FB75}"/>
              </a:ext>
            </a:extLst>
          </p:cNvPr>
          <p:cNvSpPr txBox="1"/>
          <p:nvPr/>
        </p:nvSpPr>
        <p:spPr>
          <a:xfrm>
            <a:off x="6627488" y="4732459"/>
            <a:ext cx="291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Yelp </a:t>
            </a:r>
            <a:r>
              <a:rPr lang="en-US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Rating:Mean</a:t>
            </a: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6.6</a:t>
            </a:r>
          </a:p>
        </p:txBody>
      </p:sp>
    </p:spTree>
    <p:extLst>
      <p:ext uri="{BB962C8B-B14F-4D97-AF65-F5344CB8AC3E}">
        <p14:creationId xmlns:p14="http://schemas.microsoft.com/office/powerpoint/2010/main" val="375034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670918" y="42605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SMS Score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3F9DC-4BA7-4FF0-B281-3B68CEB9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8" y="1266123"/>
            <a:ext cx="7996832" cy="38636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C087F2-68C4-4B62-8756-E15D90FF29A7}"/>
              </a:ext>
            </a:extLst>
          </p:cNvPr>
          <p:cNvSpPr txBox="1"/>
          <p:nvPr/>
        </p:nvSpPr>
        <p:spPr>
          <a:xfrm>
            <a:off x="790575" y="5448300"/>
            <a:ext cx="965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Notice that social media users rate non-corporate pizza places higher!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I’ll be opening up an independent restaurant so no problem there!</a:t>
            </a:r>
          </a:p>
        </p:txBody>
      </p:sp>
    </p:spTree>
    <p:extLst>
      <p:ext uri="{BB962C8B-B14F-4D97-AF65-F5344CB8AC3E}">
        <p14:creationId xmlns:p14="http://schemas.microsoft.com/office/powerpoint/2010/main" val="183371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1085850" y="50321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Takeaway points: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BF0C8-9F0F-4EF6-AA93-C2044046D173}"/>
              </a:ext>
            </a:extLst>
          </p:cNvPr>
          <p:cNvSpPr txBox="1"/>
          <p:nvPr/>
        </p:nvSpPr>
        <p:spPr>
          <a:xfrm>
            <a:off x="1085850" y="1479292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Foursquare location data is incredibly useful!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Foursquare Users rate pizza places higher than Yelp users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highest rated pizza places are &gt;5 km away from downtown.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highest rated pizza places are non-national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Zoning data indicates that the downtown area is the most ideal for location as residential areas surround that location.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I’ll be opening a non-chain restaurant right in downtown Milwaukie!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2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BD011-2617-4670-9B5F-BEE75C90FEA6}"/>
              </a:ext>
            </a:extLst>
          </p:cNvPr>
          <p:cNvSpPr txBox="1"/>
          <p:nvPr/>
        </p:nvSpPr>
        <p:spPr>
          <a:xfrm>
            <a:off x="816746" y="1624614"/>
            <a:ext cx="100850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https://www.rewardsnetwork.com/industry-trends/2018-restaurant-trends-industry/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3"/>
              </a:rPr>
              <a:t>http://www.pmq.com/December-2018/The-2019-Pizza-Power-Report-A-State-of-the-Industry-Analysis/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4"/>
              </a:rPr>
              <a:t>https://www.milwaukieoregon.gov/documents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EEA5B-BA5D-4521-B879-E59AC02A75C9}"/>
              </a:ext>
            </a:extLst>
          </p:cNvPr>
          <p:cNvSpPr txBox="1"/>
          <p:nvPr/>
        </p:nvSpPr>
        <p:spPr>
          <a:xfrm>
            <a:off x="816746" y="390617"/>
            <a:ext cx="939257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Sources: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Office Theme</vt:lpstr>
      <vt:lpstr>Pizza Time!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hanratty</dc:creator>
  <cp:lastModifiedBy>megan hanratty</cp:lastModifiedBy>
  <cp:revision>28</cp:revision>
  <dcterms:created xsi:type="dcterms:W3CDTF">2019-03-28T00:26:15Z</dcterms:created>
  <dcterms:modified xsi:type="dcterms:W3CDTF">2019-04-02T02:45:07Z</dcterms:modified>
</cp:coreProperties>
</file>