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72" r:id="rId2"/>
  </p:sldMasterIdLst>
  <p:notesMasterIdLst>
    <p:notesMasterId r:id="rId17"/>
  </p:notesMasterIdLst>
  <p:sldIdLst>
    <p:sldId id="256" r:id="rId3"/>
    <p:sldId id="674" r:id="rId4"/>
    <p:sldId id="696" r:id="rId5"/>
    <p:sldId id="716" r:id="rId6"/>
    <p:sldId id="717" r:id="rId7"/>
    <p:sldId id="718" r:id="rId8"/>
    <p:sldId id="719" r:id="rId9"/>
    <p:sldId id="705" r:id="rId10"/>
    <p:sldId id="720" r:id="rId11"/>
    <p:sldId id="722" r:id="rId12"/>
    <p:sldId id="723" r:id="rId13"/>
    <p:sldId id="724" r:id="rId14"/>
    <p:sldId id="725" r:id="rId15"/>
    <p:sldId id="671" r:id="rId1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5A2283D-CC59-4B6A-9B5D-66B821826FCA}">
          <p14:sldIdLst>
            <p14:sldId id="256"/>
            <p14:sldId id="674"/>
            <p14:sldId id="696"/>
            <p14:sldId id="716"/>
            <p14:sldId id="717"/>
            <p14:sldId id="718"/>
            <p14:sldId id="719"/>
            <p14:sldId id="705"/>
            <p14:sldId id="720"/>
            <p14:sldId id="722"/>
            <p14:sldId id="723"/>
            <p14:sldId id="724"/>
            <p14:sldId id="725"/>
            <p14:sldId id="671"/>
          </p14:sldIdLst>
        </p14:section>
        <p14:section name="Anhang" id="{34E9EC2E-01A4-42C4-A617-1D6957C6DD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8B"/>
    <a:srgbClr val="C00000"/>
    <a:srgbClr val="FF3300"/>
    <a:srgbClr val="CC00CC"/>
    <a:srgbClr val="00CC98"/>
    <a:srgbClr val="B3AA69"/>
    <a:srgbClr val="8C7BD9"/>
    <a:srgbClr val="FF8F50"/>
    <a:srgbClr val="A6332A"/>
    <a:srgbClr val="BFB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9" autoAdjust="0"/>
    <p:restoredTop sz="90263" autoAdjust="0"/>
  </p:normalViewPr>
  <p:slideViewPr>
    <p:cSldViewPr>
      <p:cViewPr>
        <p:scale>
          <a:sx n="66" d="100"/>
          <a:sy n="66" d="100"/>
        </p:scale>
        <p:origin x="149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EFEDAD-9416-4B9A-85D5-18F2374F451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Zielzeit 10-15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4799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Geometrie ist </a:t>
            </a:r>
            <a:r>
              <a:rPr lang="de-DE" dirty="0" err="1"/>
              <a:t>optinal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3200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Hier:</a:t>
            </a:r>
          </a:p>
          <a:p>
            <a:r>
              <a:rPr lang="de-DE" dirty="0"/>
              <a:t>Erläutern was der Computer verstehen muss: Was ist eine Bohrung, wann sie ausgeführt wurde, wie die Geometrie definiert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27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09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83DC-F166-92B0-A2B3-E12441B2B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CB6AE2-6E6B-A71F-D52C-2632A1FDF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28F104-89B0-02B2-5835-8A2325D3B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Unterstrichen ist, was in der nächsten Seite genutzt wird.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98521-3207-9846-7F42-97CBC0B11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133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DC217-35C5-1933-37C4-9518DC87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70455F-AA5D-E54C-1200-61BD79656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986C92-29EC-06CA-9980-5659E387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F776C4-9890-34F7-F28F-5E6CE8715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045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D07D1-2984-6AD1-061A-2B2A7B0B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C5ABA6-503B-E952-D848-336D08779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466B8D-D797-DA2B-2FDE-A4155D0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51758-8728-30FB-427F-47A91A5B1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140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0B5C6-A47E-BDBB-D6BD-D4D74388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8CBE13-4D93-F397-5D0A-23FDB59E3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D81D0F6-EE7B-F840-9CA2-BC0675420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56F7BF-40B1-F7CA-8A39-836CF6C8D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EDAD-9416-4B9A-85D5-18F2374F4514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85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10363200" cy="914400"/>
          </a:xfrm>
        </p:spPr>
        <p:txBody>
          <a:bodyPr/>
          <a:lstStyle>
            <a:lvl1pPr>
              <a:defRPr>
                <a:solidFill>
                  <a:srgbClr val="A5003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10363200" cy="26670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/>
              <a:t>Stand: 12.08.2019	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A50034"/>
                </a:solidFill>
              </a:defRPr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50034"/>
                </a:solidFill>
              </a:defRPr>
            </a:lvl1pPr>
          </a:lstStyle>
          <a:p>
            <a:fld id="{D7026626-98EB-4BEE-941E-A734A2B1E25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D5117-A571-47A4-B8EE-6B9172C3C1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11950"/>
            <a:ext cx="1838536" cy="1320988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377F42-8D51-482A-A0F5-998BD420B51F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1453489" cy="0"/>
          </a:xfrm>
          <a:prstGeom prst="line">
            <a:avLst/>
          </a:prstGeom>
          <a:ln w="38100">
            <a:gradFill flip="none" rotWithShape="1">
              <a:gsLst>
                <a:gs pos="53000">
                  <a:srgbClr val="C50042"/>
                </a:gs>
                <a:gs pos="0">
                  <a:srgbClr val="A50034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46EA7-FBA9-49F1-8898-4783D8FD441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9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334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3340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0F931-3ACE-4688-BB78-7B86349C5A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358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10363200" cy="914400"/>
          </a:xfrm>
        </p:spPr>
        <p:txBody>
          <a:bodyPr/>
          <a:lstStyle>
            <a:lvl1pPr>
              <a:defRPr>
                <a:solidFill>
                  <a:srgbClr val="A5003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10363200" cy="26670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/>
              <a:t>Stand: 12.08.2019	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A50034"/>
                </a:solidFill>
              </a:defRPr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0034"/>
                </a:solidFill>
              </a:defRPr>
            </a:lvl1pPr>
          </a:lstStyle>
          <a:p>
            <a:fld id="{D7026626-98EB-4BEE-941E-A734A2B1E25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D5117-A571-47A4-B8EE-6B9172C3C1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11950"/>
            <a:ext cx="1838536" cy="1320988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377F42-8D51-482A-A0F5-998BD420B51F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1453489" cy="0"/>
          </a:xfrm>
          <a:prstGeom prst="line">
            <a:avLst/>
          </a:prstGeom>
          <a:ln w="38100">
            <a:gradFill flip="none" rotWithShape="1">
              <a:gsLst>
                <a:gs pos="53000">
                  <a:srgbClr val="C50042"/>
                </a:gs>
                <a:gs pos="0">
                  <a:srgbClr val="A50034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2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AFE7DF4-671E-4EEB-8927-88895602E1D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925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A388DE-613B-49E8-95D2-A60FD59F3EFC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072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9A0F907-BFE7-465A-8304-0F3F1FC92B0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635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1FE3699-ADA6-4409-B141-FFF53CEE89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019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FE5D95B-02DD-4012-A4AF-2D15FEA4AF9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6280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5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458175E-1D53-4E9E-86CA-51DD6451A9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28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368" y="342900"/>
            <a:ext cx="103632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368" y="1981200"/>
            <a:ext cx="11305256" cy="39624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E7DF4-671E-4EEB-8927-88895602E1D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1055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D8B6B7-1BB5-43E1-877A-EEA796A3D1F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18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2946EA7-FBA9-49F1-8898-4783D8FD441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5272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334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3340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5333" y="6324600"/>
            <a:ext cx="4470400" cy="457200"/>
          </a:xfrm>
          <a:prstGeom prst="rect">
            <a:avLst/>
          </a:prstGeom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2C0F931-3ACE-4688-BB78-7B86349C5A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97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388DE-613B-49E8-95D2-A60FD59F3EFC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773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0F907-BFE7-465A-8304-0F3F1FC92B0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902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E3699-ADA6-4409-B141-FFF53CEE89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2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5D95B-02DD-4012-A4AF-2D15FEA4AF9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1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1A5C8-D19E-437D-B334-2BE889A3DE0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27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8175E-1D53-4E9E-86CA-51DD6451A9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14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607733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Stand: 12.08.2019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8B6B7-1BB5-43E1-877A-EEA796A3D1F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7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5333" y="6324600"/>
            <a:ext cx="447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rgbClr val="A500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Professur für Geotechnik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3167" y="6324600"/>
            <a:ext cx="29421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A500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26626-98EB-4BEE-941E-A734A2B1E25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30282B5-EB56-4F8E-82AB-1811AFC4440C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1453489" cy="0"/>
          </a:xfrm>
          <a:prstGeom prst="line">
            <a:avLst/>
          </a:prstGeom>
          <a:ln w="38100">
            <a:gradFill flip="none" rotWithShape="1">
              <a:gsLst>
                <a:gs pos="53000">
                  <a:srgbClr val="C50042"/>
                </a:gs>
                <a:gs pos="0">
                  <a:srgbClr val="A50034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50034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ct val="0"/>
        </a:spcAft>
        <a:buClr>
          <a:srgbClr val="C5004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63588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400"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826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1788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39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50034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3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5004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ct val="0"/>
        </a:spcAft>
        <a:buClr>
          <a:srgbClr val="C5004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63588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400"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826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1788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6706BF6-6CDD-4D93-A6D2-E42348039173}"/>
              </a:ext>
            </a:extLst>
          </p:cNvPr>
          <p:cNvSpPr txBox="1">
            <a:spLocks/>
          </p:cNvSpPr>
          <p:nvPr/>
        </p:nvSpPr>
        <p:spPr bwMode="auto">
          <a:xfrm>
            <a:off x="2839037" y="6395933"/>
            <a:ext cx="6513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 smtClean="0">
                <a:solidFill>
                  <a:srgbClr val="A500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Fachsektionstage Geotechnik – Interdisziplinäres Forum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80928"/>
            <a:ext cx="10150152" cy="914400"/>
          </a:xfrm>
        </p:spPr>
        <p:txBody>
          <a:bodyPr/>
          <a:lstStyle/>
          <a:p>
            <a:pPr algn="ctr"/>
            <a:r>
              <a:rPr lang="de-DE" altLang="de-DE" sz="3600" dirty="0"/>
              <a:t>Automatisierte Qualitätssicherung des Fachmodells Baugrund</a:t>
            </a:r>
            <a:endParaRPr lang="de-DE" altLang="de-DE" sz="28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77706"/>
            <a:ext cx="10363200" cy="1656184"/>
          </a:xfrm>
        </p:spPr>
        <p:txBody>
          <a:bodyPr/>
          <a:lstStyle/>
          <a:p>
            <a:pPr algn="ctr"/>
            <a:r>
              <a:rPr lang="en-US" altLang="de-DE" sz="2000" dirty="0"/>
              <a:t>M.Eng. Johannes Beck</a:t>
            </a:r>
          </a:p>
          <a:p>
            <a:pPr algn="ctr"/>
            <a:r>
              <a:rPr lang="de-DE" altLang="de-DE" sz="2000" dirty="0"/>
              <a:t>Prof. Dr.-Ing. habil. Sascha Henke</a:t>
            </a:r>
          </a:p>
          <a:p>
            <a:endParaRPr lang="de-DE" b="0" dirty="0"/>
          </a:p>
          <a:p>
            <a:pPr algn="ctr"/>
            <a:r>
              <a:rPr lang="en-US" b="0" i="1" dirty="0"/>
              <a:t>Helmut-Schmidt-Universität / Universität der Bundeswehr Hamburg</a:t>
            </a:r>
            <a:endParaRPr lang="de-DE" altLang="de-DE" sz="2000" b="0" i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24FC1D-C0F4-4360-88CE-A7522C894C8C}"/>
              </a:ext>
            </a:extLst>
          </p:cNvPr>
          <p:cNvSpPr txBox="1">
            <a:spLocks/>
          </p:cNvSpPr>
          <p:nvPr/>
        </p:nvSpPr>
        <p:spPr bwMode="auto">
          <a:xfrm>
            <a:off x="162508" y="6354490"/>
            <a:ext cx="1503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 smtClean="0">
                <a:solidFill>
                  <a:srgbClr val="A500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07.-08.10.2025, Würzburg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CE4389-7824-47E7-95FC-57FED2C5A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726099"/>
            <a:ext cx="1944216" cy="934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08A3-6946-0486-44C1-E7F8AA4E0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B5944-7DFC-29AB-2A25-9BD5A83B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Prüfen von Anforderungen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mithilfe von Information </a:t>
            </a:r>
            <a:r>
              <a:rPr lang="de-DE" sz="3200" dirty="0" err="1">
                <a:solidFill>
                  <a:schemeClr val="bg1">
                    <a:lumMod val="50000"/>
                  </a:schemeClr>
                </a:solidFill>
              </a:rPr>
              <a:t>Delivery</a:t>
            </a: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3200" dirty="0" err="1">
                <a:solidFill>
                  <a:schemeClr val="bg1">
                    <a:lumMod val="50000"/>
                  </a:schemeClr>
                </a:solidFill>
              </a:rPr>
              <a:t>Specification</a:t>
            </a: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 (IDS)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4D0B5-F975-F51D-0E48-8D8C7C5C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76FB13-F2B4-94D4-1D0C-CD007208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060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E2C1A5-5F0F-B3AC-35E6-225FB7559E85}"/>
              </a:ext>
            </a:extLst>
          </p:cNvPr>
          <p:cNvSpPr txBox="1"/>
          <p:nvPr/>
        </p:nvSpPr>
        <p:spPr>
          <a:xfrm>
            <a:off x="551384" y="2644170"/>
            <a:ext cx="9793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Junger, offener Building Smart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Zur Prüfung alphanumerischer Informationen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Projektübergreifend verwendbar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Funktioniert am besten zusammen mit IFC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Adressiert </a:t>
            </a:r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Entität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Klassifikation, Material, Eigenschaft, </a:t>
            </a:r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Teil von </a:t>
            </a:r>
          </a:p>
        </p:txBody>
      </p:sp>
    </p:spTree>
    <p:extLst>
      <p:ext uri="{BB962C8B-B14F-4D97-AF65-F5344CB8AC3E}">
        <p14:creationId xmlns:p14="http://schemas.microsoft.com/office/powerpoint/2010/main" val="101373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0E82B-5CF8-59EA-D6B2-222F6B0C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1456B-39E9-503D-8AD3-D5AF030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Prüfen von Anforderungen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mithilfe von IDS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06B9A-0C81-4E28-8B8B-F4D85378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72B57-C5AF-174C-355A-543A5EBF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060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B4946F58-BB6B-CD68-3634-A2FA0FD0D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789084"/>
              </p:ext>
            </p:extLst>
          </p:nvPr>
        </p:nvGraphicFramePr>
        <p:xfrm>
          <a:off x="47328" y="1470080"/>
          <a:ext cx="4669928" cy="53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1150" imgH="5972254" progId="Word.OpenDocumentText.12">
                  <p:embed/>
                </p:oleObj>
              </mc:Choice>
              <mc:Fallback>
                <p:oleObj name="Document" r:id="rId3" imgW="5761150" imgH="5972254" progId="Word.OpenDocumentText.12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FF6B45AC-80A5-B3D7-FA92-B0E106026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" y="1470080"/>
                        <a:ext cx="4669928" cy="53376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AC7094B-1332-DB2B-5C11-674E2AAA0CCD}"/>
              </a:ext>
            </a:extLst>
          </p:cNvPr>
          <p:cNvCxnSpPr>
            <a:cxnSpLocks/>
          </p:cNvCxnSpPr>
          <p:nvPr/>
        </p:nvCxnSpPr>
        <p:spPr>
          <a:xfrm flipV="1">
            <a:off x="4717256" y="1412776"/>
            <a:ext cx="2530872" cy="73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654CE72-84AD-F9E8-53A8-FADCFC0B1B57}"/>
              </a:ext>
            </a:extLst>
          </p:cNvPr>
          <p:cNvSpPr txBox="1"/>
          <p:nvPr/>
        </p:nvSpPr>
        <p:spPr>
          <a:xfrm>
            <a:off x="7248128" y="1173209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-Format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BF4EC940-850E-2FB4-8C61-4966C0547DE8}"/>
              </a:ext>
            </a:extLst>
          </p:cNvPr>
          <p:cNvSpPr/>
          <p:nvPr/>
        </p:nvSpPr>
        <p:spPr>
          <a:xfrm>
            <a:off x="4799856" y="1556792"/>
            <a:ext cx="288032" cy="1296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C3A060-CD7E-FF40-EEED-6F4764800D2A}"/>
              </a:ext>
            </a:extLst>
          </p:cNvPr>
          <p:cNvSpPr txBox="1"/>
          <p:nvPr/>
        </p:nvSpPr>
        <p:spPr>
          <a:xfrm>
            <a:off x="5112246" y="197077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Beschreibung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7E4769FC-5678-23AE-5BB6-035D674A00D1}"/>
              </a:ext>
            </a:extLst>
          </p:cNvPr>
          <p:cNvSpPr/>
          <p:nvPr/>
        </p:nvSpPr>
        <p:spPr>
          <a:xfrm>
            <a:off x="4824214" y="2885578"/>
            <a:ext cx="288032" cy="2271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8519566-03F1-4791-C000-32A6C3771463}"/>
              </a:ext>
            </a:extLst>
          </p:cNvPr>
          <p:cNvSpPr txBox="1"/>
          <p:nvPr/>
        </p:nvSpPr>
        <p:spPr>
          <a:xfrm>
            <a:off x="5117578" y="3834107"/>
            <a:ext cx="3930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Filtern des Anwendungsbereichs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6787764F-69C9-5D5F-0B6A-455D577A48EB}"/>
              </a:ext>
            </a:extLst>
          </p:cNvPr>
          <p:cNvSpPr/>
          <p:nvPr/>
        </p:nvSpPr>
        <p:spPr>
          <a:xfrm>
            <a:off x="4824214" y="5188323"/>
            <a:ext cx="288032" cy="14810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4952AF-6436-4E2A-9153-D441A0657BC5}"/>
              </a:ext>
            </a:extLst>
          </p:cNvPr>
          <p:cNvSpPr txBox="1"/>
          <p:nvPr/>
        </p:nvSpPr>
        <p:spPr>
          <a:xfrm>
            <a:off x="5211961" y="5728786"/>
            <a:ext cx="470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Anforderung an die gefilterten Elemente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188000-7943-E7A8-7C92-C8DE83D6F772}"/>
              </a:ext>
            </a:extLst>
          </p:cNvPr>
          <p:cNvSpPr txBox="1"/>
          <p:nvPr/>
        </p:nvSpPr>
        <p:spPr>
          <a:xfrm>
            <a:off x="7586897" y="1699411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„Hallo lieber Computer, validiere meine IFC-Datei an dieser IDS-Datei. Die Ergebnisse will ich als BCF in folgender Datei abgelegt wissen:…“</a:t>
            </a:r>
          </a:p>
        </p:txBody>
      </p:sp>
    </p:spTree>
    <p:extLst>
      <p:ext uri="{BB962C8B-B14F-4D97-AF65-F5344CB8AC3E}">
        <p14:creationId xmlns:p14="http://schemas.microsoft.com/office/powerpoint/2010/main" val="274974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0F07-38D7-0AA5-C0CB-5A544224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7582B-4339-31DE-A1F0-B874BFA9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Prüfen von Anforderungen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mithilfe von individuell programmierten Lösungen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69069-5B86-0D21-3DB5-45F55988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A9E06-43AE-82B2-B730-633C4039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060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5080C3-79F1-D813-8F73-4373401AD402}"/>
              </a:ext>
            </a:extLst>
          </p:cNvPr>
          <p:cNvSpPr txBox="1"/>
          <p:nvPr/>
        </p:nvSpPr>
        <p:spPr>
          <a:xfrm>
            <a:off x="551383" y="1618486"/>
            <a:ext cx="979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Flexibel, beliebig ausgestaltbar (auch Geometrien, externe Datenquellen,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Erfordern entsprechende Kompetenzen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 Beitrag: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Umsetzung mit Python (und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ifcopenshell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Nutzung des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Exemplarische, automatische Korrekturen im Modell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738E139-40AC-EFB9-C2E1-18DCCAA7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3" y="5166483"/>
            <a:ext cx="128767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8319B002-1432-B0FD-332B-5DDE3E2F4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70384"/>
              </p:ext>
            </p:extLst>
          </p:nvPr>
        </p:nvGraphicFramePr>
        <p:xfrm>
          <a:off x="231433" y="4286821"/>
          <a:ext cx="8600871" cy="175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81203" imgH="977795" progId="Word.OpenDocumentText.12">
                  <p:embed/>
                </p:oleObj>
              </mc:Choice>
              <mc:Fallback>
                <p:oleObj name="Document" r:id="rId3" imgW="6481203" imgH="977795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33" y="4286821"/>
                        <a:ext cx="8600871" cy="1759324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FD142B4D-7AA3-A6D8-8C7F-D34195BC8107}"/>
              </a:ext>
            </a:extLst>
          </p:cNvPr>
          <p:cNvSpPr/>
          <p:nvPr/>
        </p:nvSpPr>
        <p:spPr>
          <a:xfrm>
            <a:off x="9021038" y="4762079"/>
            <a:ext cx="288032" cy="240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B0B0E4A-1CFC-B9D0-114E-59E0F8108638}"/>
              </a:ext>
            </a:extLst>
          </p:cNvPr>
          <p:cNvSpPr txBox="1"/>
          <p:nvPr/>
        </p:nvSpPr>
        <p:spPr>
          <a:xfrm>
            <a:off x="9356302" y="468150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Beschreibung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6A87DE-9634-A85A-EE88-05B9D3703CA1}"/>
              </a:ext>
            </a:extLst>
          </p:cNvPr>
          <p:cNvSpPr txBox="1"/>
          <p:nvPr/>
        </p:nvSpPr>
        <p:spPr>
          <a:xfrm>
            <a:off x="9311210" y="4957542"/>
            <a:ext cx="3930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Filtern des An-</a:t>
            </a:r>
          </a:p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wendungsbereichs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F31FF130-0D1D-71DA-A9EE-EEA46630194C}"/>
              </a:ext>
            </a:extLst>
          </p:cNvPr>
          <p:cNvSpPr/>
          <p:nvPr/>
        </p:nvSpPr>
        <p:spPr>
          <a:xfrm>
            <a:off x="9021038" y="5771361"/>
            <a:ext cx="288032" cy="261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59FABC-BEF9-10C1-F7BA-744A73FE76AB}"/>
              </a:ext>
            </a:extLst>
          </p:cNvPr>
          <p:cNvSpPr txBox="1"/>
          <p:nvPr/>
        </p:nvSpPr>
        <p:spPr>
          <a:xfrm>
            <a:off x="9311210" y="5661639"/>
            <a:ext cx="256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Anforderung an die 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gefilterten Elemente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9053733C-E544-CFBC-5E31-E394544AA71C}"/>
              </a:ext>
            </a:extLst>
          </p:cNvPr>
          <p:cNvSpPr/>
          <p:nvPr/>
        </p:nvSpPr>
        <p:spPr>
          <a:xfrm>
            <a:off x="9045724" y="5053480"/>
            <a:ext cx="288032" cy="240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A17F3-E379-F392-9904-A885AF850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3CF6A-0934-48C7-8BCF-C26052E7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Abschließende Kommentare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DD038-8E17-076B-4B65-8FD9AECA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13</a:t>
            </a:fld>
            <a:endParaRPr lang="de-DE" alt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88189-2237-8BC1-4598-665844A6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060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711B60-6187-11EE-06C3-5C449D5E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3" y="5166483"/>
            <a:ext cx="128767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E7B984-DA79-E739-AA25-E103A24456AD}"/>
              </a:ext>
            </a:extLst>
          </p:cNvPr>
          <p:cNvSpPr txBox="1"/>
          <p:nvPr/>
        </p:nvSpPr>
        <p:spPr>
          <a:xfrm>
            <a:off x="551383" y="1834125"/>
            <a:ext cx="9793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 IDS können die meisten Anforderungen aus der Praxis abgebildet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Für den Rest gibt es dezidierte regelbasierte Prüftools und/oder individuell programmierte Lösungen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IFC-Dateien können automatisch mit beiden vorgestellten Optionen geprüft werden</a:t>
            </a: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Tipp: Interne, projektübergreifende Anforderungen an die Modelle 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Tipp: Qualitätsprüfung nach Möglichkeit in der Autorensoftware beginnen</a:t>
            </a:r>
          </a:p>
        </p:txBody>
      </p:sp>
    </p:spTree>
    <p:extLst>
      <p:ext uri="{BB962C8B-B14F-4D97-AF65-F5344CB8AC3E}">
        <p14:creationId xmlns:p14="http://schemas.microsoft.com/office/powerpoint/2010/main" val="345838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9F4E-BA18-4E32-9F40-30A71F32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CFCFC66-FB0B-4A73-A3D2-ED60A15C6264}"/>
              </a:ext>
            </a:extLst>
          </p:cNvPr>
          <p:cNvSpPr/>
          <p:nvPr/>
        </p:nvSpPr>
        <p:spPr>
          <a:xfrm>
            <a:off x="-96688" y="-55306"/>
            <a:ext cx="12457384" cy="6913306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4943CE-FF0E-4496-A9ED-53CCEACB8D2C}"/>
              </a:ext>
            </a:extLst>
          </p:cNvPr>
          <p:cNvSpPr/>
          <p:nvPr/>
        </p:nvSpPr>
        <p:spPr>
          <a:xfrm>
            <a:off x="-96688" y="-55306"/>
            <a:ext cx="12457384" cy="69133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8000"/>
                </a:schemeClr>
              </a:gs>
              <a:gs pos="50000">
                <a:srgbClr val="A50034">
                  <a:shade val="67500"/>
                  <a:satMod val="115000"/>
                </a:srgbClr>
              </a:gs>
              <a:gs pos="100000">
                <a:srgbClr val="A500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DF0BCF-1C4C-7E9B-BBB2-737EA25A8F2F}"/>
              </a:ext>
            </a:extLst>
          </p:cNvPr>
          <p:cNvSpPr txBox="1"/>
          <p:nvPr/>
        </p:nvSpPr>
        <p:spPr>
          <a:xfrm>
            <a:off x="7176120" y="605343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Vielen Dank für die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2144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04CFBFC9-DB6F-4709-9081-67120201F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4BC2BC-3F23-4A23-95D3-65044CAE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Das Fachmodell Baugrund</a:t>
            </a:r>
          </a:p>
          <a:p>
            <a:r>
              <a:rPr lang="de-DE" b="0" dirty="0"/>
              <a:t>Die Bedeutung der Modellqualität</a:t>
            </a:r>
          </a:p>
          <a:p>
            <a:r>
              <a:rPr lang="de-DE" b="0" dirty="0"/>
              <a:t>Ausgewählte Anforderungen</a:t>
            </a:r>
          </a:p>
          <a:p>
            <a:r>
              <a:rPr lang="de-DE" b="0" dirty="0"/>
              <a:t>Prüfen von Anforderungen</a:t>
            </a:r>
          </a:p>
          <a:p>
            <a:r>
              <a:rPr lang="de-DE" b="0" dirty="0"/>
              <a:t>Abschließende Kommentare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58273-5BFD-4BD6-8087-3629A804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A093C69-8C4C-717B-CBD0-589CF46DA132}"/>
              </a:ext>
            </a:extLst>
          </p:cNvPr>
          <p:cNvSpPr/>
          <p:nvPr/>
        </p:nvSpPr>
        <p:spPr>
          <a:xfrm>
            <a:off x="7464152" y="3429000"/>
            <a:ext cx="3816424" cy="2304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 ZUM REPOSITORY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2C8CCD-B261-2B33-64A5-A84E059F7C2C}"/>
              </a:ext>
            </a:extLst>
          </p:cNvPr>
          <p:cNvSpPr txBox="1"/>
          <p:nvPr/>
        </p:nvSpPr>
        <p:spPr>
          <a:xfrm>
            <a:off x="7442178" y="2043381"/>
            <a:ext cx="4561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Erstellung eines Fachmodells Baugrunds, nativ in IFC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 der Modellqualität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Beides mit quelloffener Software</a:t>
            </a:r>
          </a:p>
        </p:txBody>
      </p:sp>
    </p:spTree>
    <p:extLst>
      <p:ext uri="{BB962C8B-B14F-4D97-AF65-F5344CB8AC3E}">
        <p14:creationId xmlns:p14="http://schemas.microsoft.com/office/powerpoint/2010/main" val="287274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FB0AF-ED67-0CC2-AD50-EBA45CF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Fachmodell Baugrund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Fachmodellbasierter Ansatz (Austausch IFC-SPF)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Grafik 20" descr="Ein Bild, das Design, Zelt, Würfel enthält.&#10;&#10;Automatisch generierte Beschreibung">
            <a:extLst>
              <a:ext uri="{FF2B5EF4-FFF2-40B4-BE49-F238E27FC236}">
                <a16:creationId xmlns:a16="http://schemas.microsoft.com/office/drawing/2014/main" id="{6E48C64B-3DE0-7630-70E2-C99F672D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4" y="2394982"/>
            <a:ext cx="4751788" cy="319906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9563BDE5-B1B1-3C2D-C1A6-DB45B619A7AC}"/>
              </a:ext>
            </a:extLst>
          </p:cNvPr>
          <p:cNvSpPr txBox="1"/>
          <p:nvPr/>
        </p:nvSpPr>
        <p:spPr>
          <a:xfrm>
            <a:off x="5375920" y="2394982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 (Industry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Classes)</a:t>
            </a:r>
          </a:p>
          <a:p>
            <a:pPr marL="342900" indent="-34290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Herstellerneutraler Standard (ISO 16739)</a:t>
            </a:r>
          </a:p>
          <a:p>
            <a:pPr marL="342900" indent="-34290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Verwendung als Austauschformat</a:t>
            </a:r>
          </a:p>
          <a:p>
            <a:pPr marL="342900" indent="-34290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Zur Klassifizierung von Objekten</a:t>
            </a:r>
          </a:p>
          <a:p>
            <a:pPr marL="342900" indent="-342900">
              <a:buFontTx/>
              <a:buChar char="-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 zudem Angaben zu Personen, Kosten, Geometrien, Attribute, Eigenschaften und Beziehungen von Bauteilen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uvm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abbilden</a:t>
            </a:r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023733A0-D02B-C1D5-49F1-D3C128DC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</p:spPr>
        <p:txBody>
          <a:bodyPr/>
          <a:lstStyle/>
          <a:p>
            <a:fld id="{5AFE7DF4-671E-4EEB-8927-88895602E1DA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9300C73-B23B-CB84-3ACB-985CEE33CBC2}"/>
              </a:ext>
            </a:extLst>
          </p:cNvPr>
          <p:cNvSpPr txBox="1"/>
          <p:nvPr/>
        </p:nvSpPr>
        <p:spPr>
          <a:xfrm>
            <a:off x="5375920" y="1485900"/>
            <a:ext cx="14617624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ISO-10303-21;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FILE_DESCRIPTION(('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ViewDefinition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CoordinationView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]'),'2;1');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FILE_NAME('','2024-11-19T12:30:23',(),(),'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IfcOpenShell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0.8.0','IfcOpenShell 0.8.0','');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FILE_SCHEMA(('IFC4X3_ADD2'));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ENDSEC;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#1=IFCPROJECT('2_iySxZyDFKwk6TYsOoQPF',$,'Projekt_Fachsektionstage2025','Ein akademisches Projekt, das Teil des Beitrags von Johannes Beck zu den Fachsektionstagen Geotechnik 2025 in W\X2\00FC\X0\</a:t>
            </a:r>
            <a:r>
              <a:rPr lang="de-D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rzburg</a:t>
            </a:r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ist',$,$,$,(#24),#19);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#2=IFCSIUNIT(*,.LENGTHUNIT.,$,.METRE.);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#3=IFCSIUNIT(*,.AREAUNIT.,$,.SQUARE_METRE.);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#4=IFCMONETARYUNIT('EUR');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#5=IFCSIUNIT(*,.MASSUNIT.,.KILO.,.GRAM.);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#6=IFCSIUNIT(*,.PLANEANGLEUNIT.,$,.RADIAN.);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#7=IFCMEASUREWITHUNIT(IFCPLANEANGLEMEASURE(0.0174532925199433),#6);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#8=IFCDIMENSIONALEXPONENTS(0,0,0,0,0,0,0);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#9=IFCCONVERSIONBASEDUNIT(#8,.PLANEANGLEUNIT.,'DEGREE',#7);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#10=IFCDERIVEDUNITELEMENT(#5,1);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#11=IFCDERIVEDUNITELEMENT(#2,-3);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#12=IFCDERIVEDUNIT((#10,#11),.MASSDENSITYUNIT.,$,'kg_per_m3');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#13=IFCMEASUREWITHUNIT(IFCMASSMEASURE(0.001),#5);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#14=IFCDIMENSIONALEXPONENTS(0,1,0,0,0,0,0);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#15=IFCCONVERSIONBASEDUNIT(#14,.MASSUNIT.,'GRAMM',#13);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#16=IFCDERIVEDUNITELEMENT(#15,1);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#17=IFCDERIVEDUNITELEMENT(#2,-3);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#18=IFCDERIVEDUNIT((#16,#17),.MASSDENSITYUNIT.,$,'g_per_m3');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#19=IFCUNITASSIGNMENT((#9,#4,#12,#18,#2,#3));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#20=IFCCARTESIANPOINT((0.,0.,0.));</a:t>
            </a:r>
          </a:p>
          <a:p>
            <a:r>
              <a:rPr lang="de-D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#21=IFCDIRECTION((0.,0.,1.));</a:t>
            </a:r>
          </a:p>
        </p:txBody>
      </p:sp>
    </p:spTree>
    <p:extLst>
      <p:ext uri="{BB962C8B-B14F-4D97-AF65-F5344CB8AC3E}">
        <p14:creationId xmlns:p14="http://schemas.microsoft.com/office/powerpoint/2010/main" val="190160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26D2-EFBA-B9DF-17BB-8BC734F2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271AF-81C5-31FC-F8CC-9403FD0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Fachmodell Baugrund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Fachmodellbasierter Ansatz (Austausch IFC-SPF)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Grafik 20" descr="Ein Bild, das Design, Zelt, Würfel enthält.&#10;&#10;Automatisch generierte Beschreibung">
            <a:extLst>
              <a:ext uri="{FF2B5EF4-FFF2-40B4-BE49-F238E27FC236}">
                <a16:creationId xmlns:a16="http://schemas.microsoft.com/office/drawing/2014/main" id="{EA3C3466-9772-98F1-A19C-B24FAFD8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4" y="2394982"/>
            <a:ext cx="4751788" cy="3199060"/>
          </a:xfrm>
          <a:prstGeom prst="rect">
            <a:avLst/>
          </a:prstGeom>
        </p:spPr>
      </p:pic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A58B180A-D763-D235-3552-AFD80009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</p:spPr>
        <p:txBody>
          <a:bodyPr/>
          <a:lstStyle/>
          <a:p>
            <a:fld id="{5AFE7DF4-671E-4EEB-8927-88895602E1DA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4" name="Grafik 3" descr="Ein Bild, das Zylinder enthält.&#10;&#10;Automatisch generierte Beschreibung">
            <a:extLst>
              <a:ext uri="{FF2B5EF4-FFF2-40B4-BE49-F238E27FC236}">
                <a16:creationId xmlns:a16="http://schemas.microsoft.com/office/drawing/2014/main" id="{7AD9F214-44A7-D81C-BAF6-B1AF3162A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23" y="1947106"/>
            <a:ext cx="620875" cy="391628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3A783DF-3076-DDCF-5238-B017E544FB0E}"/>
              </a:ext>
            </a:extLst>
          </p:cNvPr>
          <p:cNvCxnSpPr>
            <a:stCxn id="4" idx="1"/>
          </p:cNvCxnSpPr>
          <p:nvPr/>
        </p:nvCxnSpPr>
        <p:spPr>
          <a:xfrm flipH="1">
            <a:off x="5087888" y="3905250"/>
            <a:ext cx="1352435" cy="603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EE45DBC-F8E6-931B-373B-4AF1D941300F}"/>
              </a:ext>
            </a:extLst>
          </p:cNvPr>
          <p:cNvSpPr txBox="1"/>
          <p:nvPr/>
        </p:nvSpPr>
        <p:spPr>
          <a:xfrm>
            <a:off x="7176120" y="1939106"/>
            <a:ext cx="4032447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IfcBorehole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D525C8-E62E-162C-80C8-79E4BDE05FA7}"/>
              </a:ext>
            </a:extLst>
          </p:cNvPr>
          <p:cNvSpPr txBox="1"/>
          <p:nvPr/>
        </p:nvSpPr>
        <p:spPr>
          <a:xfrm>
            <a:off x="7968135" y="2454077"/>
            <a:ext cx="3096344" cy="461665"/>
          </a:xfrm>
          <a:prstGeom prst="rect">
            <a:avLst/>
          </a:prstGeom>
          <a:noFill/>
          <a:ln>
            <a:solidFill>
              <a:srgbClr val="FF8F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8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AF2B17-94C6-C7BC-78EE-06F04EB1BF8E}"/>
              </a:ext>
            </a:extLst>
          </p:cNvPr>
          <p:cNvSpPr txBox="1"/>
          <p:nvPr/>
        </p:nvSpPr>
        <p:spPr>
          <a:xfrm>
            <a:off x="7968135" y="2995495"/>
            <a:ext cx="3096344" cy="461665"/>
          </a:xfrm>
          <a:prstGeom prst="rect">
            <a:avLst/>
          </a:prstGeom>
          <a:noFill/>
          <a:ln>
            <a:solidFill>
              <a:srgbClr val="FF8F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8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A59E46-74B0-BB0B-18FE-D46402974D15}"/>
              </a:ext>
            </a:extLst>
          </p:cNvPr>
          <p:cNvSpPr txBox="1"/>
          <p:nvPr/>
        </p:nvSpPr>
        <p:spPr>
          <a:xfrm>
            <a:off x="7968135" y="3532847"/>
            <a:ext cx="3096344" cy="461665"/>
          </a:xfrm>
          <a:prstGeom prst="rect">
            <a:avLst/>
          </a:prstGeom>
          <a:noFill/>
          <a:ln>
            <a:solidFill>
              <a:srgbClr val="8C7BD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7BD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5D6697-40E6-2C7D-3707-88E33FE549E5}"/>
              </a:ext>
            </a:extLst>
          </p:cNvPr>
          <p:cNvSpPr txBox="1"/>
          <p:nvPr/>
        </p:nvSpPr>
        <p:spPr>
          <a:xfrm>
            <a:off x="7968135" y="4074265"/>
            <a:ext cx="3096344" cy="461665"/>
          </a:xfrm>
          <a:prstGeom prst="rect">
            <a:avLst/>
          </a:prstGeom>
          <a:noFill/>
          <a:ln>
            <a:solidFill>
              <a:srgbClr val="B3AA6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B3AA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9E2442-75EF-CC12-0006-6722CD5E42C2}"/>
              </a:ext>
            </a:extLst>
          </p:cNvPr>
          <p:cNvSpPr txBox="1"/>
          <p:nvPr/>
        </p:nvSpPr>
        <p:spPr>
          <a:xfrm>
            <a:off x="10230665" y="1511599"/>
            <a:ext cx="111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IFC4x3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BA7EC60-0E13-7366-559E-1AC6A2A2E712}"/>
              </a:ext>
            </a:extLst>
          </p:cNvPr>
          <p:cNvCxnSpPr/>
          <p:nvPr/>
        </p:nvCxnSpPr>
        <p:spPr>
          <a:xfrm>
            <a:off x="7824192" y="2276872"/>
            <a:ext cx="0" cy="202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3A900E-EA89-69D8-99ED-F31A1644B24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824047" y="2684909"/>
            <a:ext cx="144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F1EE9E5-5BBF-2982-F07D-F3C7C23E0EAE}"/>
              </a:ext>
            </a:extLst>
          </p:cNvPr>
          <p:cNvCxnSpPr>
            <a:cxnSpLocks/>
          </p:cNvCxnSpPr>
          <p:nvPr/>
        </p:nvCxnSpPr>
        <p:spPr>
          <a:xfrm flipH="1">
            <a:off x="7824047" y="3226327"/>
            <a:ext cx="14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03775BC-1596-1D98-F085-B9AC5DBB23FE}"/>
              </a:ext>
            </a:extLst>
          </p:cNvPr>
          <p:cNvCxnSpPr>
            <a:cxnSpLocks/>
          </p:cNvCxnSpPr>
          <p:nvPr/>
        </p:nvCxnSpPr>
        <p:spPr>
          <a:xfrm flipH="1">
            <a:off x="7833438" y="3764206"/>
            <a:ext cx="14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6D8FB37-40AB-FB60-C85B-A3533C72D0B8}"/>
              </a:ext>
            </a:extLst>
          </p:cNvPr>
          <p:cNvCxnSpPr>
            <a:cxnSpLocks/>
          </p:cNvCxnSpPr>
          <p:nvPr/>
        </p:nvCxnSpPr>
        <p:spPr>
          <a:xfrm flipH="1">
            <a:off x="7824047" y="4305097"/>
            <a:ext cx="144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85646B-71C5-4CFF-9529-C0C72485AB5D}"/>
              </a:ext>
            </a:extLst>
          </p:cNvPr>
          <p:cNvSpPr txBox="1"/>
          <p:nvPr/>
        </p:nvSpPr>
        <p:spPr>
          <a:xfrm rot="16200000">
            <a:off x="6449732" y="3198167"/>
            <a:ext cx="233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CC9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IfcRelAggregates</a:t>
            </a:r>
          </a:p>
        </p:txBody>
      </p:sp>
    </p:spTree>
    <p:extLst>
      <p:ext uri="{BB962C8B-B14F-4D97-AF65-F5344CB8AC3E}">
        <p14:creationId xmlns:p14="http://schemas.microsoft.com/office/powerpoint/2010/main" val="428492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8C2F-35BF-7489-4FDA-D90B0890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02894-48FA-5E57-3991-D06EF80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Fachmodell Baugrund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Fachmodellbasierter Ansatz (Austausch IFC-SPF)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F2A2F09E-A39F-8572-D806-08BABCC6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3167" y="6324600"/>
            <a:ext cx="2942167" cy="457200"/>
          </a:xfrm>
        </p:spPr>
        <p:txBody>
          <a:bodyPr/>
          <a:lstStyle/>
          <a:p>
            <a:fld id="{5AFE7DF4-671E-4EEB-8927-88895602E1DA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4" name="Grafik 3" descr="Ein Bild, das Zylinder enthält.&#10;&#10;Automatisch generierte Beschreibung">
            <a:extLst>
              <a:ext uri="{FF2B5EF4-FFF2-40B4-BE49-F238E27FC236}">
                <a16:creationId xmlns:a16="http://schemas.microsoft.com/office/drawing/2014/main" id="{3C8F32AE-D5D2-129E-4DA6-85F75AB3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1" y="1805535"/>
            <a:ext cx="620875" cy="39162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BDBD1A4-680D-A28C-1C9D-FBAD090F87ED}"/>
              </a:ext>
            </a:extLst>
          </p:cNvPr>
          <p:cNvSpPr txBox="1"/>
          <p:nvPr/>
        </p:nvSpPr>
        <p:spPr>
          <a:xfrm>
            <a:off x="1055440" y="1771379"/>
            <a:ext cx="4032447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IfcBorehole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DA7CD85-07E2-7823-2832-2566361A935D}"/>
              </a:ext>
            </a:extLst>
          </p:cNvPr>
          <p:cNvSpPr txBox="1"/>
          <p:nvPr/>
        </p:nvSpPr>
        <p:spPr>
          <a:xfrm>
            <a:off x="1847455" y="2286350"/>
            <a:ext cx="309634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FE5BFBC-B76C-03D6-E2DB-C817B73C6FAB}"/>
              </a:ext>
            </a:extLst>
          </p:cNvPr>
          <p:cNvSpPr txBox="1"/>
          <p:nvPr/>
        </p:nvSpPr>
        <p:spPr>
          <a:xfrm>
            <a:off x="1847455" y="2827768"/>
            <a:ext cx="309634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6F8279-430A-4699-1529-BC744E3FDC5F}"/>
              </a:ext>
            </a:extLst>
          </p:cNvPr>
          <p:cNvSpPr txBox="1"/>
          <p:nvPr/>
        </p:nvSpPr>
        <p:spPr>
          <a:xfrm>
            <a:off x="1847455" y="3365120"/>
            <a:ext cx="309634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85131E-51C6-C1BC-FF53-CF25F1C82F0E}"/>
              </a:ext>
            </a:extLst>
          </p:cNvPr>
          <p:cNvSpPr txBox="1"/>
          <p:nvPr/>
        </p:nvSpPr>
        <p:spPr>
          <a:xfrm>
            <a:off x="1847455" y="3906538"/>
            <a:ext cx="3096344" cy="461665"/>
          </a:xfrm>
          <a:prstGeom prst="rect">
            <a:avLst/>
          </a:prstGeom>
          <a:noFill/>
          <a:ln>
            <a:solidFill>
              <a:srgbClr val="B3AA69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B3AA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IfcGeotechnicalStratum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58A302-C2C9-4ECE-D949-80B6D8F6D14F}"/>
              </a:ext>
            </a:extLst>
          </p:cNvPr>
          <p:cNvCxnSpPr/>
          <p:nvPr/>
        </p:nvCxnSpPr>
        <p:spPr>
          <a:xfrm>
            <a:off x="1703512" y="2109145"/>
            <a:ext cx="0" cy="20282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793BC86-D3F9-5D89-86B8-997877F38DD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703367" y="2517182"/>
            <a:ext cx="14408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E5A3895-CDE9-9F2E-E537-F7DB1791EE67}"/>
              </a:ext>
            </a:extLst>
          </p:cNvPr>
          <p:cNvCxnSpPr>
            <a:cxnSpLocks/>
          </p:cNvCxnSpPr>
          <p:nvPr/>
        </p:nvCxnSpPr>
        <p:spPr>
          <a:xfrm flipH="1">
            <a:off x="1703367" y="3058600"/>
            <a:ext cx="1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6B525B4-0DA9-9844-A542-2DFA99B5CEAD}"/>
              </a:ext>
            </a:extLst>
          </p:cNvPr>
          <p:cNvCxnSpPr>
            <a:cxnSpLocks/>
          </p:cNvCxnSpPr>
          <p:nvPr/>
        </p:nvCxnSpPr>
        <p:spPr>
          <a:xfrm flipH="1">
            <a:off x="1712758" y="3596479"/>
            <a:ext cx="1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2F7A84C-5EE2-5F08-6B11-9DE935B93A3A}"/>
              </a:ext>
            </a:extLst>
          </p:cNvPr>
          <p:cNvCxnSpPr>
            <a:cxnSpLocks/>
          </p:cNvCxnSpPr>
          <p:nvPr/>
        </p:nvCxnSpPr>
        <p:spPr>
          <a:xfrm flipH="1">
            <a:off x="1703367" y="4137370"/>
            <a:ext cx="1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3845EC1-BFCC-3802-66CE-5B2B69F22208}"/>
              </a:ext>
            </a:extLst>
          </p:cNvPr>
          <p:cNvSpPr txBox="1"/>
          <p:nvPr/>
        </p:nvSpPr>
        <p:spPr>
          <a:xfrm rot="16200000">
            <a:off x="303491" y="3030440"/>
            <a:ext cx="2338376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IfcRelAggregates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591259B-6DB8-9D97-5E03-D7A22B2F692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943799" y="2556209"/>
            <a:ext cx="3505548" cy="158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8C3C0E2-A191-4775-E768-39EAD7C2BEBB}"/>
              </a:ext>
            </a:extLst>
          </p:cNvPr>
          <p:cNvSpPr txBox="1"/>
          <p:nvPr/>
        </p:nvSpPr>
        <p:spPr>
          <a:xfrm rot="20161203">
            <a:off x="4984937" y="2892424"/>
            <a:ext cx="3464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IfcRelDefinesByProperties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fik 15" descr="Ein Bild, das Zylinder enthält.&#10;&#10;Automatisch generierte Beschreibung">
            <a:extLst>
              <a:ext uri="{FF2B5EF4-FFF2-40B4-BE49-F238E27FC236}">
                <a16:creationId xmlns:a16="http://schemas.microsoft.com/office/drawing/2014/main" id="{A4001D45-DDFD-4FDC-A115-7E8E358B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71"/>
          <a:stretch/>
        </p:blipFill>
        <p:spPr>
          <a:xfrm>
            <a:off x="220953" y="1805535"/>
            <a:ext cx="620875" cy="2495821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CEF247F-E9F9-DA14-5858-228412029B03}"/>
              </a:ext>
            </a:extLst>
          </p:cNvPr>
          <p:cNvSpPr txBox="1"/>
          <p:nvPr/>
        </p:nvSpPr>
        <p:spPr>
          <a:xfrm>
            <a:off x="8449347" y="1771379"/>
            <a:ext cx="3546926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IfcPropertySet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94C2AA1-88A0-FCB0-4482-0443A4058AB0}"/>
              </a:ext>
            </a:extLst>
          </p:cNvPr>
          <p:cNvSpPr txBox="1"/>
          <p:nvPr/>
        </p:nvSpPr>
        <p:spPr>
          <a:xfrm>
            <a:off x="8655585" y="2209957"/>
            <a:ext cx="3161102" cy="461665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IfcPropertySingleValue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14F80B-E983-4CAA-BF7E-D90A1966EC48}"/>
              </a:ext>
            </a:extLst>
          </p:cNvPr>
          <p:cNvSpPr txBox="1"/>
          <p:nvPr/>
        </p:nvSpPr>
        <p:spPr>
          <a:xfrm>
            <a:off x="8655585" y="2760424"/>
            <a:ext cx="3161102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IfcPropertySingleValue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954FDE-2AED-ECA3-7194-22DAB986FA86}"/>
              </a:ext>
            </a:extLst>
          </p:cNvPr>
          <p:cNvSpPr txBox="1"/>
          <p:nvPr/>
        </p:nvSpPr>
        <p:spPr>
          <a:xfrm>
            <a:off x="1631502" y="4432854"/>
            <a:ext cx="11578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Geometrie (abgekürzt, jeweils mit Attributen)</a:t>
            </a:r>
          </a:p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IfcProductDefinitionShape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IfcShapeRepresenation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IfcExtrudedAreaSolid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IfcCircleProfileDef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AE09F43-90F8-E6DD-708F-9580368A6608}"/>
              </a:ext>
            </a:extLst>
          </p:cNvPr>
          <p:cNvCxnSpPr>
            <a:cxnSpLocks/>
          </p:cNvCxnSpPr>
          <p:nvPr/>
        </p:nvCxnSpPr>
        <p:spPr>
          <a:xfrm flipH="1">
            <a:off x="1466151" y="6096813"/>
            <a:ext cx="23359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E2860D-DDCE-E8BD-D16C-E4D0BEAFEAAF}"/>
              </a:ext>
            </a:extLst>
          </p:cNvPr>
          <p:cNvCxnSpPr>
            <a:cxnSpLocks/>
          </p:cNvCxnSpPr>
          <p:nvPr/>
        </p:nvCxnSpPr>
        <p:spPr>
          <a:xfrm flipV="1">
            <a:off x="1466151" y="5808781"/>
            <a:ext cx="6528" cy="28803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BBEDC6B-04A3-8752-9D7C-B6E724BD7B10}"/>
              </a:ext>
            </a:extLst>
          </p:cNvPr>
          <p:cNvCxnSpPr/>
          <p:nvPr/>
        </p:nvCxnSpPr>
        <p:spPr>
          <a:xfrm>
            <a:off x="1472679" y="5808781"/>
            <a:ext cx="240079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5EE995F8-2049-A3C3-4B0D-D6E77F275B68}"/>
              </a:ext>
            </a:extLst>
          </p:cNvPr>
          <p:cNvCxnSpPr>
            <a:cxnSpLocks/>
          </p:cNvCxnSpPr>
          <p:nvPr/>
        </p:nvCxnSpPr>
        <p:spPr>
          <a:xfrm flipH="1">
            <a:off x="1464231" y="5737897"/>
            <a:ext cx="23359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EA211E7-FBEF-DF7D-D358-29426A9698ED}"/>
              </a:ext>
            </a:extLst>
          </p:cNvPr>
          <p:cNvCxnSpPr>
            <a:cxnSpLocks/>
          </p:cNvCxnSpPr>
          <p:nvPr/>
        </p:nvCxnSpPr>
        <p:spPr>
          <a:xfrm flipV="1">
            <a:off x="1464231" y="5449865"/>
            <a:ext cx="6528" cy="28803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B47AFB4-E162-4753-7C83-A202796FA3A5}"/>
              </a:ext>
            </a:extLst>
          </p:cNvPr>
          <p:cNvCxnSpPr/>
          <p:nvPr/>
        </p:nvCxnSpPr>
        <p:spPr>
          <a:xfrm>
            <a:off x="1470759" y="5449865"/>
            <a:ext cx="240079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D71E2E5-D0B3-C15A-3D47-C54436FBAE85}"/>
              </a:ext>
            </a:extLst>
          </p:cNvPr>
          <p:cNvCxnSpPr>
            <a:cxnSpLocks/>
          </p:cNvCxnSpPr>
          <p:nvPr/>
        </p:nvCxnSpPr>
        <p:spPr>
          <a:xfrm flipH="1">
            <a:off x="1460256" y="5378981"/>
            <a:ext cx="23359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0E83199D-0CAF-E005-1149-2F61FBB6BAAC}"/>
              </a:ext>
            </a:extLst>
          </p:cNvPr>
          <p:cNvCxnSpPr>
            <a:cxnSpLocks/>
          </p:cNvCxnSpPr>
          <p:nvPr/>
        </p:nvCxnSpPr>
        <p:spPr>
          <a:xfrm flipV="1">
            <a:off x="1460256" y="5090949"/>
            <a:ext cx="6528" cy="288032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B0E04A2-1073-4556-4172-FECA36A36779}"/>
              </a:ext>
            </a:extLst>
          </p:cNvPr>
          <p:cNvCxnSpPr/>
          <p:nvPr/>
        </p:nvCxnSpPr>
        <p:spPr>
          <a:xfrm>
            <a:off x="1466784" y="5090949"/>
            <a:ext cx="240079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E415E0A-18F0-37A4-AD76-906E4B1C60E3}"/>
              </a:ext>
            </a:extLst>
          </p:cNvPr>
          <p:cNvSpPr/>
          <p:nvPr/>
        </p:nvSpPr>
        <p:spPr>
          <a:xfrm>
            <a:off x="1343472" y="4505801"/>
            <a:ext cx="6192688" cy="1731511"/>
          </a:xfrm>
          <a:prstGeom prst="rect">
            <a:avLst/>
          </a:prstGeom>
          <a:noFill/>
          <a:ln w="9525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6800886-F2C1-D405-8F9E-DDE3AB98901B}"/>
              </a:ext>
            </a:extLst>
          </p:cNvPr>
          <p:cNvCxnSpPr>
            <a:cxnSpLocks/>
          </p:cNvCxnSpPr>
          <p:nvPr/>
        </p:nvCxnSpPr>
        <p:spPr>
          <a:xfrm flipH="1">
            <a:off x="1442461" y="5020066"/>
            <a:ext cx="23359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344D81A-F24D-5E3F-1823-789B12975BAD}"/>
              </a:ext>
            </a:extLst>
          </p:cNvPr>
          <p:cNvCxnSpPr>
            <a:cxnSpLocks/>
          </p:cNvCxnSpPr>
          <p:nvPr/>
        </p:nvCxnSpPr>
        <p:spPr>
          <a:xfrm flipV="1">
            <a:off x="1442461" y="4321887"/>
            <a:ext cx="404994" cy="698179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0" grpId="0" animBg="1"/>
      <p:bldP spid="22" grpId="0" animBg="1"/>
      <p:bldP spid="27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61126-32BF-E785-3F62-92ED722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Bedeutung der Modellqualität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Was versteht man unter Modellqualität?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1FE7A-EAD4-5348-3117-E1970877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981200"/>
            <a:ext cx="11305256" cy="1447800"/>
          </a:xfrm>
        </p:spPr>
        <p:txBody>
          <a:bodyPr/>
          <a:lstStyle/>
          <a:p>
            <a:pPr marL="0" indent="0">
              <a:buNone/>
            </a:pPr>
            <a:r>
              <a:rPr lang="de-DE" b="0" dirty="0">
                <a:ea typeface="Calibri" panose="020F0502020204030204" pitchFamily="34" charset="0"/>
              </a:rPr>
              <a:t>Qualität nach DIN EN ISO 9000:</a:t>
            </a:r>
          </a:p>
          <a:p>
            <a:pPr marL="0" indent="0" algn="ctr">
              <a:buNone/>
            </a:pPr>
            <a:r>
              <a:rPr lang="de-DE" b="0" dirty="0">
                <a:effectLst/>
                <a:ea typeface="Calibri" panose="020F0502020204030204" pitchFamily="34" charset="0"/>
              </a:rPr>
              <a:t>„Grad, in dem ein Satz inhärenter Merkmale eines Objekts Anforderungen erfüllt“ </a:t>
            </a:r>
            <a:endParaRPr lang="de-DE" b="0" dirty="0">
              <a:ea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CC020C-C94C-E7D5-D26F-29696060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F367AA-4F91-B988-C1C3-319056681FA9}"/>
              </a:ext>
            </a:extLst>
          </p:cNvPr>
          <p:cNvSpPr txBox="1"/>
          <p:nvPr/>
        </p:nvSpPr>
        <p:spPr>
          <a:xfrm>
            <a:off x="5588968" y="308275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Fachmodell Baugrund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D13EFF53-FE2D-D1F9-271D-45174247272A}"/>
              </a:ext>
            </a:extLst>
          </p:cNvPr>
          <p:cNvSpPr/>
          <p:nvPr/>
        </p:nvSpPr>
        <p:spPr>
          <a:xfrm rot="16200000">
            <a:off x="7705800" y="2437206"/>
            <a:ext cx="230832" cy="1060257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8181B2-99F8-F664-BCF4-B6E9D67DF1BA}"/>
              </a:ext>
            </a:extLst>
          </p:cNvPr>
          <p:cNvSpPr txBox="1"/>
          <p:nvPr/>
        </p:nvSpPr>
        <p:spPr>
          <a:xfrm>
            <a:off x="263352" y="4329336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Aspekte:</a:t>
            </a:r>
          </a:p>
          <a:p>
            <a:pPr algn="ctr"/>
            <a:r>
              <a:rPr lang="de-DE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 FM Baugrund muss Spaß bringen.</a:t>
            </a:r>
            <a:endParaRPr lang="de-DE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1CD4E2E-874B-EE9C-1D08-8EDAE840FC84}"/>
              </a:ext>
            </a:extLst>
          </p:cNvPr>
          <p:cNvCxnSpPr/>
          <p:nvPr/>
        </p:nvCxnSpPr>
        <p:spPr>
          <a:xfrm flipH="1">
            <a:off x="2783632" y="3654574"/>
            <a:ext cx="2805336" cy="633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67BC767-D0AC-1BD7-82C8-213D2D4F0171}"/>
              </a:ext>
            </a:extLst>
          </p:cNvPr>
          <p:cNvSpPr txBox="1"/>
          <p:nvPr/>
        </p:nvSpPr>
        <p:spPr>
          <a:xfrm>
            <a:off x="5831065" y="4335958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 Aspekte:</a:t>
            </a:r>
          </a:p>
          <a:p>
            <a:pPr algn="ctr"/>
            <a:r>
              <a:rPr lang="de-DE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IFC-Datei darf die Dateigröße von 10 MB nicht überschreiten.</a:t>
            </a:r>
            <a:endParaRPr lang="de-DE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2C6ABE0-B4CC-4889-09DD-D6017A86F121}"/>
              </a:ext>
            </a:extLst>
          </p:cNvPr>
          <p:cNvCxnSpPr>
            <a:cxnSpLocks/>
          </p:cNvCxnSpPr>
          <p:nvPr/>
        </p:nvCxnSpPr>
        <p:spPr>
          <a:xfrm>
            <a:off x="5588968" y="3656013"/>
            <a:ext cx="2805336" cy="633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DCE5830-1C38-FA22-2859-B22C862EC0CF}"/>
              </a:ext>
            </a:extLst>
          </p:cNvPr>
          <p:cNvCxnSpPr>
            <a:cxnSpLocks/>
          </p:cNvCxnSpPr>
          <p:nvPr/>
        </p:nvCxnSpPr>
        <p:spPr>
          <a:xfrm flipV="1">
            <a:off x="5588968" y="2851918"/>
            <a:ext cx="0" cy="8026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AA43515B-AC78-F297-0808-DE927177A147}"/>
              </a:ext>
            </a:extLst>
          </p:cNvPr>
          <p:cNvSpPr/>
          <p:nvPr/>
        </p:nvSpPr>
        <p:spPr>
          <a:xfrm>
            <a:off x="263352" y="4287837"/>
            <a:ext cx="5040560" cy="124845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8577-EE4E-8340-0AD6-CFB892C9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2B0C-A6A5-0D01-AE6E-7374FDB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Bedeutung der Modellqualität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Wer stellt Anforderungen? / Wer sollte Anforderungen stellen?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17981-A7D3-E338-5337-92AC9640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981200"/>
            <a:ext cx="11305256" cy="1447800"/>
          </a:xfrm>
        </p:spPr>
        <p:txBody>
          <a:bodyPr/>
          <a:lstStyle/>
          <a:p>
            <a:pPr marL="0" indent="0" algn="ctr">
              <a:buNone/>
            </a:pP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rPr>
              <a:t>„Grad, in dem ein Satz inhärenter Merkmale eines Objekts </a:t>
            </a:r>
            <a:r>
              <a:rPr lang="de-DE" b="0" dirty="0">
                <a:effectLst/>
                <a:ea typeface="Calibri" panose="020F0502020204030204" pitchFamily="34" charset="0"/>
              </a:rPr>
              <a:t>Anforderungen 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rPr>
              <a:t>erfüllt“</a:t>
            </a:r>
            <a:r>
              <a:rPr lang="de-DE" b="0" dirty="0">
                <a:effectLst/>
                <a:ea typeface="Calibri" panose="020F0502020204030204" pitchFamily="34" charset="0"/>
              </a:rPr>
              <a:t> </a:t>
            </a:r>
            <a:endParaRPr lang="de-DE" b="0" dirty="0">
              <a:ea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96DD1D-0168-A2E4-C665-942F128A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10" name="Grafik 9" descr="Benutzer mit einfarbiger Füllung">
            <a:extLst>
              <a:ext uri="{FF2B5EF4-FFF2-40B4-BE49-F238E27FC236}">
                <a16:creationId xmlns:a16="http://schemas.microsoft.com/office/drawing/2014/main" id="{2EA117F5-0060-4860-BC96-A7F2DF0A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932" y="2492896"/>
            <a:ext cx="1152128" cy="1152128"/>
          </a:xfrm>
          <a:prstGeom prst="rect">
            <a:avLst/>
          </a:prstGeom>
        </p:spPr>
      </p:pic>
      <p:pic>
        <p:nvPicPr>
          <p:cNvPr id="11" name="Grafik 10" descr="Benutzer mit einfarbiger Füllung">
            <a:extLst>
              <a:ext uri="{FF2B5EF4-FFF2-40B4-BE49-F238E27FC236}">
                <a16:creationId xmlns:a16="http://schemas.microsoft.com/office/drawing/2014/main" id="{D32F33C4-2F9F-47C3-6BF3-1ADCD70A0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936" y="4809787"/>
            <a:ext cx="1152128" cy="115212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3068098-B185-2E2B-FAEF-C81EC62BBEF1}"/>
              </a:ext>
            </a:extLst>
          </p:cNvPr>
          <p:cNvSpPr txBox="1"/>
          <p:nvPr/>
        </p:nvSpPr>
        <p:spPr>
          <a:xfrm>
            <a:off x="4259796" y="343031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22228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Informationsbesteller (AG)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F5C681-3BEB-2887-CF5A-2EF170F22255}"/>
              </a:ext>
            </a:extLst>
          </p:cNvPr>
          <p:cNvSpPr txBox="1"/>
          <p:nvPr/>
        </p:nvSpPr>
        <p:spPr>
          <a:xfrm>
            <a:off x="4259796" y="58253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Fachplaner Baugrund</a:t>
            </a:r>
          </a:p>
        </p:txBody>
      </p:sp>
      <p:pic>
        <p:nvPicPr>
          <p:cNvPr id="18" name="Grafik 17" descr="Ein Bild, das Design, Zelt, Würfel enthält.&#10;&#10;Automatisch generierte Beschreibung">
            <a:extLst>
              <a:ext uri="{FF2B5EF4-FFF2-40B4-BE49-F238E27FC236}">
                <a16:creationId xmlns:a16="http://schemas.microsoft.com/office/drawing/2014/main" id="{A58DBB56-F972-59E1-EAD8-C0369A47F9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04" y="4159001"/>
            <a:ext cx="1054849" cy="710159"/>
          </a:xfrm>
          <a:prstGeom prst="rect">
            <a:avLst/>
          </a:prstGeom>
        </p:spPr>
      </p:pic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5FDDEA18-CD71-F450-B405-FB1A425D9038}"/>
              </a:ext>
            </a:extLst>
          </p:cNvPr>
          <p:cNvSpPr/>
          <p:nvPr/>
        </p:nvSpPr>
        <p:spPr>
          <a:xfrm>
            <a:off x="6721532" y="4294287"/>
            <a:ext cx="3752478" cy="1128799"/>
          </a:xfrm>
          <a:prstGeom prst="wedgeEllipseCallout">
            <a:avLst>
              <a:gd name="adj1" fmla="val -53361"/>
              <a:gd name="adj2" fmla="val 37029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C00000"/>
                </a:solidFill>
              </a:rPr>
              <a:t>Ich will immer über die abgeteuften Bohrmeter Bescheid wissen.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6BBF94D-8841-8604-EE1C-59AFFDCC7136}"/>
              </a:ext>
            </a:extLst>
          </p:cNvPr>
          <p:cNvCxnSpPr>
            <a:cxnSpLocks/>
          </p:cNvCxnSpPr>
          <p:nvPr/>
        </p:nvCxnSpPr>
        <p:spPr>
          <a:xfrm>
            <a:off x="6090408" y="3789080"/>
            <a:ext cx="829" cy="360000"/>
          </a:xfrm>
          <a:prstGeom prst="straightConnector1">
            <a:avLst/>
          </a:prstGeom>
          <a:ln>
            <a:solidFill>
              <a:srgbClr val="2222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ABDEF1D-B556-BEBA-F17B-314C15BD3E68}"/>
              </a:ext>
            </a:extLst>
          </p:cNvPr>
          <p:cNvCxnSpPr>
            <a:cxnSpLocks/>
          </p:cNvCxnSpPr>
          <p:nvPr/>
        </p:nvCxnSpPr>
        <p:spPr>
          <a:xfrm flipV="1">
            <a:off x="6085645" y="4697659"/>
            <a:ext cx="0" cy="360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rechblase: oval 23">
            <a:extLst>
              <a:ext uri="{FF2B5EF4-FFF2-40B4-BE49-F238E27FC236}">
                <a16:creationId xmlns:a16="http://schemas.microsoft.com/office/drawing/2014/main" id="{6F09D48D-09A0-E769-F001-8C5E9F032A4A}"/>
              </a:ext>
            </a:extLst>
          </p:cNvPr>
          <p:cNvSpPr/>
          <p:nvPr/>
        </p:nvSpPr>
        <p:spPr>
          <a:xfrm flipH="1">
            <a:off x="838583" y="4138055"/>
            <a:ext cx="4248473" cy="710159"/>
          </a:xfrm>
          <a:prstGeom prst="wedgeEllipseCallout">
            <a:avLst>
              <a:gd name="adj1" fmla="val -63005"/>
              <a:gd name="adj2" fmla="val 89453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C00000"/>
                </a:solidFill>
              </a:rPr>
              <a:t>Ich will möglichst wenig Aufwand beim Modellieren</a:t>
            </a:r>
          </a:p>
        </p:txBody>
      </p:sp>
      <p:sp>
        <p:nvSpPr>
          <p:cNvPr id="25" name="Sprechblase: oval 24">
            <a:extLst>
              <a:ext uri="{FF2B5EF4-FFF2-40B4-BE49-F238E27FC236}">
                <a16:creationId xmlns:a16="http://schemas.microsoft.com/office/drawing/2014/main" id="{750B3875-2D66-E65A-8673-8BA1D7337C7D}"/>
              </a:ext>
            </a:extLst>
          </p:cNvPr>
          <p:cNvSpPr/>
          <p:nvPr/>
        </p:nvSpPr>
        <p:spPr>
          <a:xfrm>
            <a:off x="6882136" y="2428602"/>
            <a:ext cx="4038400" cy="964171"/>
          </a:xfrm>
          <a:prstGeom prst="wedgeEllipseCallout">
            <a:avLst>
              <a:gd name="adj1" fmla="val -58750"/>
              <a:gd name="adj2" fmla="val -7426"/>
            </a:avLst>
          </a:prstGeom>
          <a:solidFill>
            <a:schemeClr val="bg1">
              <a:lumMod val="85000"/>
            </a:schemeClr>
          </a:solidFill>
          <a:ln>
            <a:solidFill>
              <a:srgbClr val="2222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2228B"/>
                </a:solidFill>
              </a:rPr>
              <a:t>Ich will, dass mein Projektkoordinatensystem verwendet wird.</a:t>
            </a:r>
          </a:p>
        </p:txBody>
      </p:sp>
      <p:sp>
        <p:nvSpPr>
          <p:cNvPr id="26" name="Sprechblase: oval 25">
            <a:extLst>
              <a:ext uri="{FF2B5EF4-FFF2-40B4-BE49-F238E27FC236}">
                <a16:creationId xmlns:a16="http://schemas.microsoft.com/office/drawing/2014/main" id="{AC8905FB-AF35-AFAE-2F43-4F7B31C424E3}"/>
              </a:ext>
            </a:extLst>
          </p:cNvPr>
          <p:cNvSpPr/>
          <p:nvPr/>
        </p:nvSpPr>
        <p:spPr>
          <a:xfrm>
            <a:off x="653444" y="2492896"/>
            <a:ext cx="4584412" cy="964171"/>
          </a:xfrm>
          <a:prstGeom prst="wedgeEllipseCallout">
            <a:avLst>
              <a:gd name="adj1" fmla="val 57676"/>
              <a:gd name="adj2" fmla="val -10390"/>
            </a:avLst>
          </a:prstGeom>
          <a:solidFill>
            <a:schemeClr val="bg1">
              <a:lumMod val="85000"/>
            </a:schemeClr>
          </a:solidFill>
          <a:ln>
            <a:solidFill>
              <a:srgbClr val="2222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2228B"/>
                </a:solidFill>
              </a:rPr>
              <a:t>Ich will, dass mein Bezeichnungssystem für Eigenschaften genutzt wird.</a:t>
            </a:r>
          </a:p>
        </p:txBody>
      </p:sp>
      <p:sp>
        <p:nvSpPr>
          <p:cNvPr id="27" name="Sprechblase: oval 26">
            <a:extLst>
              <a:ext uri="{FF2B5EF4-FFF2-40B4-BE49-F238E27FC236}">
                <a16:creationId xmlns:a16="http://schemas.microsoft.com/office/drawing/2014/main" id="{809A6D8E-9794-597E-BA39-D6F0B7DE2D99}"/>
              </a:ext>
            </a:extLst>
          </p:cNvPr>
          <p:cNvSpPr/>
          <p:nvPr/>
        </p:nvSpPr>
        <p:spPr>
          <a:xfrm flipH="1">
            <a:off x="119336" y="4996698"/>
            <a:ext cx="4248472" cy="1128799"/>
          </a:xfrm>
          <a:prstGeom prst="wedgeEllipseCallout">
            <a:avLst>
              <a:gd name="adj1" fmla="val -89681"/>
              <a:gd name="adj2" fmla="val -2630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C00000"/>
                </a:solidFill>
              </a:rPr>
              <a:t>Ich benötige Wichten, Volumina und Steifigkeiten zur Setzungsabschätzung</a:t>
            </a:r>
          </a:p>
        </p:txBody>
      </p:sp>
    </p:spTree>
    <p:extLst>
      <p:ext uri="{BB962C8B-B14F-4D97-AF65-F5344CB8AC3E}">
        <p14:creationId xmlns:p14="http://schemas.microsoft.com/office/powerpoint/2010/main" val="25927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F08D9-EED8-D0A2-E60C-78348F2A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Bedeutung der Modellqualität</a:t>
            </a:r>
            <a:br>
              <a:rPr lang="de-DE" dirty="0"/>
            </a:b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Aber warum?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B2320-514E-5F1F-3D50-4DE9117D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40E38B32-50FA-75B8-C7DC-0BE6A7F0089D}"/>
              </a:ext>
            </a:extLst>
          </p:cNvPr>
          <p:cNvSpPr/>
          <p:nvPr/>
        </p:nvSpPr>
        <p:spPr>
          <a:xfrm>
            <a:off x="1991544" y="1575502"/>
            <a:ext cx="3752478" cy="1128799"/>
          </a:xfrm>
          <a:prstGeom prst="wedgeEllipseCallout">
            <a:avLst>
              <a:gd name="adj1" fmla="val -69352"/>
              <a:gd name="adj2" fmla="val -9381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C00000"/>
                </a:solidFill>
              </a:rPr>
              <a:t>Ich will immer über die abgeteuften Bohrmeter Bescheid wissen.</a:t>
            </a:r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9E95A9B-269E-6029-CEF6-D0EFA8CF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84" y="178990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55D352-8DB6-BB92-1412-3895295E162F}"/>
              </a:ext>
            </a:extLst>
          </p:cNvPr>
          <p:cNvSpPr txBox="1"/>
          <p:nvPr/>
        </p:nvSpPr>
        <p:spPr>
          <a:xfrm>
            <a:off x="119336" y="2901615"/>
            <a:ext cx="47525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Schlechte Modellqualität: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messe bei jeder Bohrung nach, wie lang sie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klicke jedes Element an und lese ab, was bei Ausführungsdatum steht.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rufe auf der Baustelle an und frage, welche Bohrungen, bei denen ich kein Datum gefunden habe, schon fertig sind. Hoffentlich schicken Sie mir eine Skizze.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trage das alles in eine Excel-Liste ein.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D49FBC-87E9-5D39-A07B-2C1F9FF04E04}"/>
              </a:ext>
            </a:extLst>
          </p:cNvPr>
          <p:cNvSpPr txBox="1"/>
          <p:nvPr/>
        </p:nvSpPr>
        <p:spPr>
          <a:xfrm>
            <a:off x="6592806" y="2901615"/>
            <a:ext cx="47525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 Modellqualität: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„Hallo liebes Modell, heute ist der 07.10.2025 – Erstelle mir doch eine abrechnungsreife Übersicht über den Fortschritt der Bohrarbeiten“.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F33BA-17C2-83CC-86BB-B9E24F304077}"/>
              </a:ext>
            </a:extLst>
          </p:cNvPr>
          <p:cNvSpPr txBox="1"/>
          <p:nvPr/>
        </p:nvSpPr>
        <p:spPr>
          <a:xfrm>
            <a:off x="4871864" y="5130105"/>
            <a:ext cx="6480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nächsten Mal klicke ich wieder jede Bohrung an und schaue dann in meiner Liste, ob die Bohrung schon ausgeführt ist</a:t>
            </a:r>
          </a:p>
          <a:p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09BF796-35E6-DD43-5CC7-6CB979156FC6}"/>
              </a:ext>
            </a:extLst>
          </p:cNvPr>
          <p:cNvCxnSpPr>
            <a:cxnSpLocks/>
          </p:cNvCxnSpPr>
          <p:nvPr/>
        </p:nvCxnSpPr>
        <p:spPr>
          <a:xfrm>
            <a:off x="119336" y="2901615"/>
            <a:ext cx="0" cy="3311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C967C0A-1AD1-9E0D-2A94-158F8995E8E7}"/>
              </a:ext>
            </a:extLst>
          </p:cNvPr>
          <p:cNvCxnSpPr>
            <a:cxnSpLocks/>
          </p:cNvCxnSpPr>
          <p:nvPr/>
        </p:nvCxnSpPr>
        <p:spPr>
          <a:xfrm>
            <a:off x="119335" y="2901615"/>
            <a:ext cx="4968553" cy="136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E88EB90-7D68-6174-2689-77A89CD1B9B0}"/>
              </a:ext>
            </a:extLst>
          </p:cNvPr>
          <p:cNvCxnSpPr>
            <a:cxnSpLocks/>
          </p:cNvCxnSpPr>
          <p:nvPr/>
        </p:nvCxnSpPr>
        <p:spPr>
          <a:xfrm>
            <a:off x="5087888" y="2922619"/>
            <a:ext cx="0" cy="19964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9BCE1DD-ECD6-BBB7-46A1-4909997850B1}"/>
              </a:ext>
            </a:extLst>
          </p:cNvPr>
          <p:cNvCxnSpPr>
            <a:cxnSpLocks/>
          </p:cNvCxnSpPr>
          <p:nvPr/>
        </p:nvCxnSpPr>
        <p:spPr>
          <a:xfrm>
            <a:off x="5087888" y="4925954"/>
            <a:ext cx="67687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5DD0FB-3802-5FFB-DD22-64DCBED6C29A}"/>
              </a:ext>
            </a:extLst>
          </p:cNvPr>
          <p:cNvCxnSpPr>
            <a:cxnSpLocks/>
          </p:cNvCxnSpPr>
          <p:nvPr/>
        </p:nvCxnSpPr>
        <p:spPr>
          <a:xfrm>
            <a:off x="11856640" y="4919118"/>
            <a:ext cx="0" cy="1293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8CE4D08-F2B7-5416-7641-EF6468DBE0B4}"/>
              </a:ext>
            </a:extLst>
          </p:cNvPr>
          <p:cNvCxnSpPr>
            <a:cxnSpLocks/>
          </p:cNvCxnSpPr>
          <p:nvPr/>
        </p:nvCxnSpPr>
        <p:spPr>
          <a:xfrm flipV="1">
            <a:off x="119335" y="6212737"/>
            <a:ext cx="117373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E2FA53F0-D94B-A5DE-74B0-085681C64299}"/>
              </a:ext>
            </a:extLst>
          </p:cNvPr>
          <p:cNvSpPr/>
          <p:nvPr/>
        </p:nvSpPr>
        <p:spPr>
          <a:xfrm>
            <a:off x="6456040" y="2922619"/>
            <a:ext cx="4608505" cy="1700974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0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5363B-9B52-A3DB-343D-1FA5C64F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 Anforderungen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77D66-F0E2-2809-0985-917D97FC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7DF4-671E-4EEB-8927-88895602E1DA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4D603B-3185-ACEA-D49B-38EC10117A5C}"/>
              </a:ext>
            </a:extLst>
          </p:cNvPr>
          <p:cNvSpPr txBox="1"/>
          <p:nvPr/>
        </p:nvSpPr>
        <p:spPr>
          <a:xfrm>
            <a:off x="119336" y="1772816"/>
            <a:ext cx="48245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Jedes Objekt der Klasse IfcBorehole verfügt über das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PropertySet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IfcBoreholeCommon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Jedes IfcBorehole ist einer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IfcSite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zugeordnet.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Sämtliche Objekte der Klasse IfcGeotechnicalStratum mit dem benutzerdefinierten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ObjectType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„ANSPRACHEBEREICH” sind Teil eines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IfcBoreholes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Das Verhältnis Ganzes-Teil wird über IfcRelAggregates beschrieben.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Namen der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IfcBoreholes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entsprechen folgender Namenskonvention: Die ersten drei stellen sind „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_“ gefolgt von drei Ziffern.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Wird ein Reibungswinkel für ein Element mit dem Material „Sand“ angegeben, so liegt er zwischen 27,5° und 37,5°.</a:t>
            </a:r>
            <a:endParaRPr lang="de-DE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0CDF21A2-F9E3-72E7-E952-E35A28EAF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0846" y="1805980"/>
            <a:ext cx="914400" cy="914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957F9D3-F7CB-E9C0-40D3-E5EBDCAD1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2699792"/>
            <a:ext cx="1584176" cy="1369116"/>
          </a:xfrm>
          <a:prstGeom prst="rect">
            <a:avLst/>
          </a:prstGeom>
        </p:spPr>
      </p:pic>
      <p:sp>
        <p:nvSpPr>
          <p:cNvPr id="29" name="Sprechblase: oval 28">
            <a:extLst>
              <a:ext uri="{FF2B5EF4-FFF2-40B4-BE49-F238E27FC236}">
                <a16:creationId xmlns:a16="http://schemas.microsoft.com/office/drawing/2014/main" id="{E33BBE64-C80B-9C68-7FE1-5FBAC440AD25}"/>
              </a:ext>
            </a:extLst>
          </p:cNvPr>
          <p:cNvSpPr/>
          <p:nvPr/>
        </p:nvSpPr>
        <p:spPr>
          <a:xfrm>
            <a:off x="6785806" y="980728"/>
            <a:ext cx="5214850" cy="1743869"/>
          </a:xfrm>
          <a:prstGeom prst="wedgeEllipseCallout">
            <a:avLst>
              <a:gd name="adj1" fmla="val -66978"/>
              <a:gd name="adj2" fmla="val 14652"/>
            </a:avLst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C00000"/>
                </a:solidFill>
              </a:rPr>
              <a:t>Um meine Bohrmeter auch nach vorgefundener Bodenart aufzugliedern, braucht es eine geeignete Modellstruktur.</a:t>
            </a:r>
          </a:p>
        </p:txBody>
      </p:sp>
    </p:spTree>
    <p:extLst>
      <p:ext uri="{BB962C8B-B14F-4D97-AF65-F5344CB8AC3E}">
        <p14:creationId xmlns:p14="http://schemas.microsoft.com/office/powerpoint/2010/main" val="1487326975"/>
      </p:ext>
    </p:extLst>
  </p:cSld>
  <p:clrMapOvr>
    <a:masterClrMapping/>
  </p:clrMapOvr>
</p:sld>
</file>

<file path=ppt/theme/theme1.xml><?xml version="1.0" encoding="utf-8"?>
<a:theme xmlns:a="http://schemas.openxmlformats.org/drawingml/2006/main" name="HSU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SU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Mastervorlage</Template>
  <TotalTime>0</TotalTime>
  <Words>1104</Words>
  <Application>Microsoft Office PowerPoint</Application>
  <PresentationFormat>Breitbild</PresentationFormat>
  <Paragraphs>175</Paragraphs>
  <Slides>14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HSU</vt:lpstr>
      <vt:lpstr>1_HSU</vt:lpstr>
      <vt:lpstr>OpenDocument-Text</vt:lpstr>
      <vt:lpstr>Automatisierte Qualitätssicherung des Fachmodells Baugrund</vt:lpstr>
      <vt:lpstr>Inhalt</vt:lpstr>
      <vt:lpstr>Das Fachmodell Baugrund Fachmodellbasierter Ansatz (Austausch IFC-SPF)</vt:lpstr>
      <vt:lpstr>Das Fachmodell Baugrund Fachmodellbasierter Ansatz (Austausch IFC-SPF)</vt:lpstr>
      <vt:lpstr>Das Fachmodell Baugrund Fachmodellbasierter Ansatz (Austausch IFC-SPF)</vt:lpstr>
      <vt:lpstr>Die Bedeutung der Modellqualität Was versteht man unter Modellqualität?</vt:lpstr>
      <vt:lpstr>Die Bedeutung der Modellqualität Wer stellt Anforderungen? / Wer sollte Anforderungen stellen?</vt:lpstr>
      <vt:lpstr>Die Bedeutung der Modellqualität Aber warum?</vt:lpstr>
      <vt:lpstr>Ausgewählte Anforderungen </vt:lpstr>
      <vt:lpstr>Prüfen von Anforderungen mithilfe von Information Delivery Specification (IDS)</vt:lpstr>
      <vt:lpstr>Prüfen von Anforderungen mithilfe von IDS</vt:lpstr>
      <vt:lpstr>Prüfen von Anforderungen mithilfe von individuell programmierten Lösungen</vt:lpstr>
      <vt:lpstr>Abschließende Kommentare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Bodendynamik</dc:title>
  <dc:creator>S_Henke</dc:creator>
  <cp:lastModifiedBy>Johannes Beck</cp:lastModifiedBy>
  <cp:revision>481</cp:revision>
  <dcterms:created xsi:type="dcterms:W3CDTF">2019-04-11T11:48:11Z</dcterms:created>
  <dcterms:modified xsi:type="dcterms:W3CDTF">2024-11-20T20:19:40Z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d2079b-6d85-4185-8122-5cca51dad164_Enabled">
    <vt:lpwstr>true</vt:lpwstr>
  </property>
  <property fmtid="{D5CDD505-2E9C-101B-9397-08002B2CF9AE}" pid="3" name="MSIP_Label_8fd2079b-6d85-4185-8122-5cca51dad164_SetDate">
    <vt:lpwstr>2024-11-05T14:51:04Z</vt:lpwstr>
  </property>
  <property fmtid="{D5CDD505-2E9C-101B-9397-08002B2CF9AE}" pid="4" name="MSIP_Label_8fd2079b-6d85-4185-8122-5cca51dad164_Method">
    <vt:lpwstr>Standard</vt:lpwstr>
  </property>
  <property fmtid="{D5CDD505-2E9C-101B-9397-08002B2CF9AE}" pid="5" name="MSIP_Label_8fd2079b-6d85-4185-8122-5cca51dad164_Name">
    <vt:lpwstr>Öffentlich</vt:lpwstr>
  </property>
  <property fmtid="{D5CDD505-2E9C-101B-9397-08002B2CF9AE}" pid="6" name="MSIP_Label_8fd2079b-6d85-4185-8122-5cca51dad164_SiteId">
    <vt:lpwstr>5832f73f-b0fa-45a0-80d9-7e32bd7fa822</vt:lpwstr>
  </property>
  <property fmtid="{D5CDD505-2E9C-101B-9397-08002B2CF9AE}" pid="7" name="MSIP_Label_8fd2079b-6d85-4185-8122-5cca51dad164_ActionId">
    <vt:lpwstr>9be17d1e-00c9-44c0-adbd-1048d9cdfd19</vt:lpwstr>
  </property>
  <property fmtid="{D5CDD505-2E9C-101B-9397-08002B2CF9AE}" pid="8" name="MSIP_Label_8fd2079b-6d85-4185-8122-5cca51dad164_ContentBits">
    <vt:lpwstr>0</vt:lpwstr>
  </property>
</Properties>
</file>