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6" r:id="rId12"/>
    <p:sldId id="310" r:id="rId13"/>
    <p:sldId id="295" r:id="rId14"/>
    <p:sldId id="300" r:id="rId15"/>
    <p:sldId id="296" r:id="rId16"/>
    <p:sldId id="297" r:id="rId17"/>
    <p:sldId id="298" r:id="rId18"/>
    <p:sldId id="299" r:id="rId19"/>
    <p:sldId id="309" r:id="rId20"/>
    <p:sldId id="301" r:id="rId21"/>
    <p:sldId id="302" r:id="rId22"/>
    <p:sldId id="303" r:id="rId23"/>
    <p:sldId id="308" r:id="rId24"/>
    <p:sldId id="304" r:id="rId25"/>
    <p:sldId id="306" r:id="rId26"/>
    <p:sldId id="307" r:id="rId27"/>
    <p:sldId id="311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
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3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5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
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355976" y="6492875"/>
            <a:ext cx="3831704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</a:t>
            </a:r>
            <a:r>
              <a:rPr lang="pt-BR" dirty="0" err="1" smtClean="0"/>
              <a:t>nat</a:t>
            </a:r>
            <a:r>
              <a:rPr lang="pt-BR" dirty="0" smtClean="0"/>
              <a:t> . Daniel Duarte Abdala</a:t>
            </a:r>
            <a:endParaRPr lang="pt-BR" dirty="0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6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5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2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0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7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68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B38A-8DD5-4543-A672-BDEDBD9D7531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5F13-D8C9-4E5E-A249-B92327CED6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11: Revisão N2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3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50405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Forma-2: Complemento de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92896"/>
          </a:xfrm>
        </p:spPr>
        <p:txBody>
          <a:bodyPr>
            <a:normAutofit/>
          </a:bodyPr>
          <a:lstStyle/>
          <a:p>
            <a:r>
              <a:rPr lang="pt-BR" dirty="0" smtClean="0"/>
              <a:t>Inversão </a:t>
            </a:r>
            <a:r>
              <a:rPr lang="pt-BR" dirty="0"/>
              <a:t>de cada um dos bit do </a:t>
            </a:r>
            <a:r>
              <a:rPr lang="pt-BR" dirty="0" smtClean="0"/>
              <a:t>número</a:t>
            </a:r>
            <a:r>
              <a:rPr lang="pt-BR" dirty="0"/>
              <a:t>;</a:t>
            </a:r>
          </a:p>
          <a:p>
            <a:r>
              <a:rPr lang="pt-BR" dirty="0" smtClean="0"/>
              <a:t>Duas </a:t>
            </a:r>
            <a:r>
              <a:rPr lang="pt-BR" dirty="0" smtClean="0"/>
              <a:t>possíveis representações </a:t>
            </a:r>
            <a:r>
              <a:rPr lang="pt-BR" dirty="0"/>
              <a:t>par o número 0.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6763281"/>
              </p:ext>
            </p:extLst>
          </p:nvPr>
        </p:nvGraphicFramePr>
        <p:xfrm>
          <a:off x="4860032" y="188640"/>
          <a:ext cx="4038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Comp. 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857743" y="4695725"/>
            <a:ext cx="1296144" cy="584775"/>
            <a:chOff x="2987824" y="3573016"/>
            <a:chExt cx="1296144" cy="584775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0 0 1 0</a:t>
              </a:r>
              <a:endParaRPr lang="pt-BR" sz="3200" b="1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57743" y="5271789"/>
            <a:ext cx="1296144" cy="584775"/>
            <a:chOff x="2987824" y="3573016"/>
            <a:chExt cx="1296144" cy="584775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1 1 0 1</a:t>
              </a:r>
              <a:endParaRPr lang="pt-BR" sz="3200" b="1" dirty="0"/>
            </a:p>
          </p:txBody>
        </p:sp>
      </p:grpSp>
      <p:sp>
        <p:nvSpPr>
          <p:cNvPr id="13" name="Seta para a direita 12"/>
          <p:cNvSpPr/>
          <p:nvPr/>
        </p:nvSpPr>
        <p:spPr>
          <a:xfrm>
            <a:off x="2297903" y="481853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755351" y="4695725"/>
            <a:ext cx="105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+2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15" name="Seta para a direita 14"/>
          <p:cNvSpPr/>
          <p:nvPr/>
        </p:nvSpPr>
        <p:spPr>
          <a:xfrm>
            <a:off x="2297903" y="541580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801959" y="534379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1293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Operacional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Gerenciar a complexidade do computador</a:t>
            </a:r>
          </a:p>
          <a:p>
            <a:r>
              <a:rPr lang="pt-BR" dirty="0" smtClean="0"/>
              <a:t>Fornece uma interface de mais alto nível para os desenvolvedores de aplicação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60848"/>
            <a:ext cx="4038600" cy="2575425"/>
          </a:xfrm>
        </p:spPr>
      </p:pic>
    </p:spTree>
    <p:extLst>
      <p:ext uri="{BB962C8B-B14F-4D97-AF65-F5344CB8AC3E}">
        <p14:creationId xmlns:p14="http://schemas.microsoft.com/office/powerpoint/2010/main" val="6951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Processos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3394720" cy="4713387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 smtClean="0"/>
              <a:t>O que é um processo?</a:t>
            </a:r>
          </a:p>
          <a:p>
            <a:pPr marL="0" indent="0">
              <a:buNone/>
            </a:pPr>
            <a:r>
              <a:rPr lang="pt-BR" dirty="0" smtClean="0"/>
              <a:t>“Programa em execução”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3349648"/>
          <a:ext cx="4038600" cy="102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Image" r:id="rId3" imgW="8190476" imgH="2082540" progId="Photoshop.Image.6">
                  <p:embed/>
                </p:oleObj>
              </mc:Choice>
              <mc:Fallback>
                <p:oleObj name="Image" r:id="rId3" imgW="8190476" imgH="2082540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49648"/>
                        <a:ext cx="4038600" cy="102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8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745E-F3D8-4D15-A4DD-A2A31EB7FDF6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903605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x-none" sz="3600" dirty="0" err="1">
                <a:latin typeface="Arial" charset="0"/>
              </a:rPr>
              <a:t>Escalonamento</a:t>
            </a:r>
            <a:r>
              <a:rPr lang="en-US" altLang="x-none" sz="3600" dirty="0">
                <a:latin typeface="Arial" charset="0"/>
              </a:rPr>
              <a:t> </a:t>
            </a:r>
            <a:r>
              <a:rPr lang="en-US" altLang="x-none" sz="3600" dirty="0" smtClean="0">
                <a:latin typeface="Arial" charset="0"/>
              </a:rPr>
              <a:t>de </a:t>
            </a:r>
            <a:r>
              <a:rPr lang="en-US" altLang="x-none" sz="3600" dirty="0" err="1" smtClean="0">
                <a:latin typeface="Arial" charset="0"/>
              </a:rPr>
              <a:t>Processos</a:t>
            </a:r>
            <a:endParaRPr lang="en-US" altLang="x-none" sz="3600" dirty="0">
              <a:latin typeface="Arial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4337050"/>
            <a:ext cx="8813800" cy="9715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x-none" sz="2800" dirty="0" err="1" smtClean="0">
                <a:latin typeface="Arial" charset="0"/>
              </a:rPr>
              <a:t>Escalonamento</a:t>
            </a:r>
            <a:r>
              <a:rPr lang="en-US" altLang="x-none" sz="2800" dirty="0" smtClean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por</a:t>
            </a:r>
            <a:r>
              <a:rPr lang="en-US" altLang="x-none" sz="2800" dirty="0">
                <a:latin typeface="Arial" charset="0"/>
              </a:rPr>
              <a:t> </a:t>
            </a:r>
            <a:r>
              <a:rPr lang="en-US" altLang="x-none" sz="2800" dirty="0" err="1">
                <a:latin typeface="Arial" charset="0"/>
              </a:rPr>
              <a:t>alternância</a:t>
            </a:r>
            <a:r>
              <a:rPr lang="en-US" altLang="x-none" sz="2800" dirty="0">
                <a:latin typeface="Arial" charset="0"/>
              </a:rPr>
              <a:t> circular </a:t>
            </a:r>
            <a:r>
              <a:rPr lang="en-US" altLang="x-none" sz="2800" i="1" dirty="0">
                <a:latin typeface="Arial" charset="0"/>
              </a:rPr>
              <a:t>(round-robin</a:t>
            </a:r>
            <a:r>
              <a:rPr lang="en-US" altLang="x-none" sz="2800" i="1" dirty="0" smtClean="0">
                <a:latin typeface="Arial" charset="0"/>
              </a:rPr>
              <a:t>)</a:t>
            </a:r>
            <a:endParaRPr lang="en-US" altLang="x-none" sz="2000" i="1" dirty="0">
              <a:latin typeface="Arial" charset="0"/>
            </a:endParaRPr>
          </a:p>
        </p:txBody>
      </p:sp>
      <p:pic>
        <p:nvPicPr>
          <p:cNvPr id="55302" name="Picture 6" descr="C:\Documents and Settings\All Users\Documentos\CompanionSan\Tanenbaum\transparencias\traduzidas\figuras\2_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86075"/>
            <a:ext cx="8572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499F4-6C93-4829-AB54-4C9A14EC2318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>
                <a:latin typeface="Arial" charset="0"/>
              </a:rPr>
              <a:t>Comunicação Interprocesso</a:t>
            </a:r>
            <a:r>
              <a:rPr lang="en-US" altLang="x-none">
                <a:latin typeface="Arial" charset="0"/>
              </a:rPr>
              <a:t/>
            </a:r>
            <a:br>
              <a:rPr lang="en-US" altLang="x-none">
                <a:latin typeface="Arial" charset="0"/>
              </a:rPr>
            </a:br>
            <a:r>
              <a:rPr lang="en-US" altLang="x-none" sz="3200">
                <a:latin typeface="Arial" charset="0"/>
              </a:rPr>
              <a:t>Condições de Disputa</a:t>
            </a:r>
            <a:endParaRPr lang="en-US" altLang="x-none">
              <a:latin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38800"/>
            <a:ext cx="9144000" cy="685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x-none" sz="2400">
                <a:latin typeface="Arial" charset="0"/>
              </a:rPr>
              <a:t>Dois processos querem ter acesso simultaneamente à memória compartilhada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911350" y="1473200"/>
          <a:ext cx="53213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Image" r:id="rId3" imgW="5320635" imgH="3784127" progId="Photoshop.Image.6">
                  <p:embed/>
                </p:oleObj>
              </mc:Choice>
              <mc:Fallback>
                <p:oleObj name="Image" r:id="rId3" imgW="5320635" imgH="378412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73200"/>
                        <a:ext cx="53213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5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83A77-B278-4C9D-9327-DDCE2EB5A616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20955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 dirty="0" err="1" smtClean="0">
                <a:latin typeface="Arial" charset="0"/>
              </a:rPr>
              <a:t>Região</a:t>
            </a:r>
            <a:r>
              <a:rPr lang="en-US" altLang="x-none" sz="3600" dirty="0" smtClean="0">
                <a:latin typeface="Arial" charset="0"/>
              </a:rPr>
              <a:t> </a:t>
            </a:r>
            <a:r>
              <a:rPr lang="en-US" altLang="x-none" sz="3600" dirty="0" err="1" smtClean="0">
                <a:latin typeface="Arial" charset="0"/>
              </a:rPr>
              <a:t>Crítica</a:t>
            </a:r>
            <a:endParaRPr lang="en-US" altLang="x-none" sz="3600" dirty="0">
              <a:latin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95925"/>
            <a:ext cx="7772400" cy="6000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>
                <a:latin typeface="Arial" charset="0"/>
              </a:rPr>
              <a:t>Exclusão mútua usando regiões críticas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90600" y="1700213"/>
          <a:ext cx="71628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Image" r:id="rId3" imgW="9549206" imgH="4609524" progId="Photoshop.Image.6">
                  <p:embed/>
                </p:oleObj>
              </mc:Choice>
              <mc:Fallback>
                <p:oleObj name="Image" r:id="rId3" imgW="9549206" imgH="460952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00213"/>
                        <a:ext cx="71628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Impasse (</a:t>
            </a:r>
            <a:r>
              <a:rPr lang="pt-BR" dirty="0" err="1" smtClean="0"/>
              <a:t>Deadlock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9" y="2723446"/>
            <a:ext cx="2899541" cy="1830207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053260"/>
            <a:ext cx="3613640" cy="295759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AD04-152E-464E-AE7D-331935C15781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71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Impasse (</a:t>
            </a:r>
            <a:r>
              <a:rPr lang="pt-BR" dirty="0" err="1" smtClean="0"/>
              <a:t>Deadlock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39" y="2266950"/>
            <a:ext cx="5943236" cy="285494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AD04-152E-464E-AE7D-331935C15781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95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Memória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para a Base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 smtClean="0"/>
                  <a:t>Em qualquer base numérica, o valor do </a:t>
                </a:r>
                <a:r>
                  <a:rPr lang="pt-BR" b="1" dirty="0" smtClean="0"/>
                  <a:t>i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dígito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, da direita para a esquerda, na base decimal é:  </a:t>
                </a:r>
                <a14:m>
                  <m:oMath xmlns:m="http://schemas.openxmlformats.org/officeDocument/2006/math">
                    <m:r>
                      <a:rPr lang="pt-BR" sz="3600" b="1" i="1" smtClean="0">
                        <a:latin typeface="Cambria Math"/>
                      </a:rPr>
                      <m:t>𝒅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r>
                      <a:rPr lang="pt-BR" sz="3600" b="1" i="1" smtClean="0">
                        <a:latin typeface="Cambria Math"/>
                      </a:rPr>
                      <m:t>𝒙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1" i="1" smtClean="0">
                            <a:latin typeface="Cambria Math"/>
                          </a:rPr>
                          <m:t>𝒃𝒂𝒔𝒆</m:t>
                        </m:r>
                      </m:e>
                      <m:sup>
                        <m:r>
                          <a:rPr lang="pt-BR" sz="3600" b="1" i="1" smtClean="0"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4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x-none" smtClean="0"/>
              <a:t>Swapping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342900" y="1003300"/>
            <a:ext cx="8585200" cy="5511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pt-BR" altLang="x-none" dirty="0" smtClean="0"/>
              <a:t>Em consequência, manter todos os processos na memória o tempo inteiro exige um montante enorme de memória e é algo que não pode ser feito se ela for insuficiente. A estratégia mais simples, chamada de swapping (troca de processos), consiste em trazer cada processo em sua totalidade, executá-lo por um tempo e então colocá-lo de volta no disco. Processos ociosos estão armazena dos em disco em sua maior parte, portanto não ocupam qualquer memória quando não estão sendo executados.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/>
            <a:fld id="{370A6B00-A2B5-4500-A70D-BB121BBE9880}" type="slidenum">
              <a:rPr lang="en-US" altLang="x-none" smtClean="0">
                <a:latin typeface="Arial" charset="0"/>
              </a:rPr>
              <a:pPr eaLnBrk="1" hangingPunct="1"/>
              <a:t>20</a:t>
            </a:fld>
            <a:endParaRPr lang="en-US" altLang="x-none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x-none" sz="3600" dirty="0" err="1" smtClean="0">
                <a:latin typeface="Arial" charset="0"/>
              </a:rPr>
              <a:t>Memória</a:t>
            </a:r>
            <a:r>
              <a:rPr lang="en-US" altLang="x-none" sz="3600" dirty="0" smtClean="0">
                <a:latin typeface="Arial" charset="0"/>
              </a:rPr>
              <a:t> Virtual </a:t>
            </a:r>
            <a:r>
              <a:rPr lang="en-US" altLang="x-none" sz="3600" dirty="0" err="1" smtClean="0">
                <a:latin typeface="Arial" charset="0"/>
              </a:rPr>
              <a:t>Paginação</a:t>
            </a:r>
            <a:r>
              <a:rPr lang="en-US" altLang="x-none" sz="3600" dirty="0" smtClean="0">
                <a:latin typeface="Arial" charset="0"/>
              </a:rPr>
              <a:t>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784"/>
            <a:ext cx="8856984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altLang="x-none" dirty="0">
                <a:latin typeface="Arial" charset="0"/>
              </a:rPr>
              <a:t>A ideia básica é que cada programa tem seu próprio espaço de endereçamento, o qual é dividido em blocos chamados de páginas. Cada página é uma série contígua de endereços. Elas são mapeadas na memória física, mas nem todas precisam estar na memória física ao mesmo tempo para executar o programa.</a:t>
            </a:r>
            <a:endParaRPr lang="pt-BR" altLang="x-none" dirty="0" smtClean="0">
              <a:latin typeface="Arial" charset="0"/>
            </a:endParaRP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/>
            <a:fld id="{3FA8C0DF-3636-46C6-BA5F-4947642DD4C8}" type="slidenum">
              <a:rPr lang="en-US" altLang="x-none" smtClean="0">
                <a:latin typeface="Arial" charset="0"/>
              </a:rPr>
              <a:pPr eaLnBrk="1" hangingPunct="1"/>
              <a:t>21</a:t>
            </a:fld>
            <a:endParaRPr lang="en-US" altLang="x-none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/>
            <a:fld id="{D97F296A-97CD-4041-B835-9ED7ED278D71}" type="slidenum">
              <a:rPr lang="en-US" altLang="x-none" smtClean="0">
                <a:latin typeface="Arial" charset="0"/>
              </a:rPr>
              <a:pPr eaLnBrk="1" hangingPunct="1"/>
              <a:t>22</a:t>
            </a:fld>
            <a:endParaRPr lang="en-US" altLang="x-none" smtClean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3295"/>
            <a:ext cx="9144000" cy="62817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x-none" sz="2400" b="1" dirty="0" smtClean="0">
                <a:latin typeface="Arial" charset="0"/>
              </a:rPr>
              <a:t>	A </a:t>
            </a:r>
            <a:r>
              <a:rPr lang="en-US" altLang="x-none" sz="2400" b="1" dirty="0" err="1" smtClean="0">
                <a:latin typeface="Arial" charset="0"/>
              </a:rPr>
              <a:t>relação</a:t>
            </a:r>
            <a:r>
              <a:rPr lang="en-US" altLang="x-none" sz="2400" b="1" dirty="0" smtClean="0">
                <a:latin typeface="Arial" charset="0"/>
              </a:rPr>
              <a:t> entre </a:t>
            </a:r>
            <a:r>
              <a:rPr lang="en-US" altLang="x-none" sz="2400" b="1" dirty="0" err="1" smtClean="0">
                <a:latin typeface="Arial" charset="0"/>
              </a:rPr>
              <a:t>endereços</a:t>
            </a:r>
            <a:r>
              <a:rPr lang="en-US" altLang="x-none" sz="2400" b="1" dirty="0" smtClean="0">
                <a:latin typeface="Arial" charset="0"/>
              </a:rPr>
              <a:t> </a:t>
            </a:r>
            <a:r>
              <a:rPr lang="en-US" altLang="x-none" sz="2400" b="1" dirty="0" err="1" smtClean="0">
                <a:latin typeface="Arial" charset="0"/>
              </a:rPr>
              <a:t>virtuais</a:t>
            </a:r>
            <a:r>
              <a:rPr lang="en-US" altLang="x-none" sz="2400" b="1" dirty="0" smtClean="0">
                <a:latin typeface="Arial" charset="0"/>
              </a:rPr>
              <a:t> e </a:t>
            </a:r>
            <a:r>
              <a:rPr lang="en-US" altLang="x-none" sz="2400" b="1" dirty="0" err="1" smtClean="0">
                <a:latin typeface="Arial" charset="0"/>
              </a:rPr>
              <a:t>endereços</a:t>
            </a:r>
            <a:r>
              <a:rPr lang="en-US" altLang="x-none" sz="2400" b="1" dirty="0" smtClean="0">
                <a:latin typeface="Arial" charset="0"/>
              </a:rPr>
              <a:t> </a:t>
            </a:r>
            <a:r>
              <a:rPr lang="en-US" altLang="x-none" sz="2400" b="1" dirty="0" err="1" smtClean="0">
                <a:latin typeface="Arial" charset="0"/>
              </a:rPr>
              <a:t>físicos</a:t>
            </a:r>
            <a:r>
              <a:rPr lang="en-US" altLang="x-none" sz="2400" b="1" dirty="0" smtClean="0">
                <a:latin typeface="Arial" charset="0"/>
              </a:rPr>
              <a:t> de </a:t>
            </a:r>
            <a:r>
              <a:rPr lang="en-US" altLang="x-none" sz="2400" b="1" dirty="0" err="1" smtClean="0">
                <a:latin typeface="Arial" charset="0"/>
              </a:rPr>
              <a:t>memória</a:t>
            </a:r>
            <a:r>
              <a:rPr lang="en-US" altLang="x-none" sz="2400" b="1" dirty="0" smtClean="0">
                <a:latin typeface="Arial" charset="0"/>
              </a:rPr>
              <a:t> dada </a:t>
            </a:r>
            <a:r>
              <a:rPr lang="en-US" altLang="x-none" sz="2400" b="1" dirty="0" err="1" smtClean="0">
                <a:latin typeface="Arial" charset="0"/>
              </a:rPr>
              <a:t>pela</a:t>
            </a:r>
            <a:r>
              <a:rPr lang="en-US" altLang="x-none" sz="2400" b="1" dirty="0" smtClean="0">
                <a:latin typeface="Arial" charset="0"/>
              </a:rPr>
              <a:t> </a:t>
            </a:r>
            <a:r>
              <a:rPr lang="en-US" altLang="x-none" sz="2400" b="1" dirty="0" err="1" smtClean="0">
                <a:latin typeface="Arial" charset="0"/>
              </a:rPr>
              <a:t>tabela</a:t>
            </a:r>
            <a:r>
              <a:rPr lang="en-US" altLang="x-none" sz="2400" b="1" dirty="0" smtClean="0">
                <a:latin typeface="Arial" charset="0"/>
              </a:rPr>
              <a:t> de </a:t>
            </a:r>
            <a:r>
              <a:rPr lang="en-US" altLang="x-none" sz="2400" b="1" dirty="0" err="1" smtClean="0">
                <a:latin typeface="Arial" charset="0"/>
              </a:rPr>
              <a:t>páginas</a:t>
            </a:r>
            <a:r>
              <a:rPr lang="en-US" altLang="x-none" sz="2400" b="1" dirty="0" smtClean="0">
                <a:latin typeface="Arial" charset="0"/>
              </a:rPr>
              <a:t> 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161925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x-none" sz="3600" smtClean="0">
                <a:latin typeface="Arial" charset="0"/>
              </a:rPr>
              <a:t>Memória Virtual Paginação (2)</a:t>
            </a:r>
            <a:endParaRPr lang="pt-BR" altLang="x-none" sz="3600" smtClean="0">
              <a:latin typeface="Arial" charset="0"/>
            </a:endParaRPr>
          </a:p>
        </p:txBody>
      </p:sp>
      <p:pic>
        <p:nvPicPr>
          <p:cNvPr id="18437" name="Picture 9" descr="C:\Documents and Settings\All Users\Documentos\CompanionSan\Tanenbaum\transparencias\traduzidas\figuras\cap4\4_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741363"/>
            <a:ext cx="4457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7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Dispositivos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/>
            <a:fld id="{9F03C9A5-DBF9-49D0-B64F-B3FFED0ABFB5}" type="slidenum">
              <a:rPr lang="en-US" altLang="x-none" smtClean="0">
                <a:latin typeface="Arial" charset="0"/>
              </a:rPr>
              <a:pPr eaLnBrk="1" hangingPunct="1"/>
              <a:t>24</a:t>
            </a:fld>
            <a:endParaRPr lang="en-US" altLang="x-none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425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 smtClean="0">
                <a:latin typeface="Arial" charset="0"/>
              </a:rPr>
              <a:t>Camadas do Software de E/S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10175"/>
            <a:ext cx="7772400" cy="885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x-none" smtClean="0">
                <a:latin typeface="Arial" charset="0"/>
              </a:rPr>
              <a:t>Camadas do sistema de software de E/S</a:t>
            </a:r>
          </a:p>
        </p:txBody>
      </p:sp>
      <p:pic>
        <p:nvPicPr>
          <p:cNvPr id="47109" name="Picture 6" descr="C:\Documents and Settings\All Users\Documentos\CompanionSan\Tanenbaum\transparencias\traduzidas\figuras\cap5\5_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65375"/>
            <a:ext cx="74295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/>
            <a:fld id="{F238720A-F3B7-40C8-A066-25950376BCD3}" type="slidenum">
              <a:rPr lang="en-US" altLang="x-none" smtClean="0">
                <a:latin typeface="Arial" charset="0"/>
              </a:rPr>
              <a:pPr eaLnBrk="1" hangingPunct="1"/>
              <a:t>25</a:t>
            </a:fld>
            <a:endParaRPr lang="en-US" altLang="x-none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53975"/>
            <a:ext cx="793115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3600" smtClean="0">
                <a:latin typeface="Arial" charset="0"/>
              </a:rPr>
              <a:t>Drivers dos Dispositivos</a:t>
            </a:r>
          </a:p>
        </p:txBody>
      </p:sp>
      <p:pic>
        <p:nvPicPr>
          <p:cNvPr id="54277" name="Picture 10" descr="C:\Documents and Settings\All Users\Documentos\CompanionSan\Tanenbaum\transparencias\traduzidas\figuras\cap5\5_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706438"/>
            <a:ext cx="51435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/>
            <a:fld id="{CBEE640B-EEFD-4B88-857B-7DC381FA771E}" type="slidenum">
              <a:rPr lang="en-US" altLang="x-none" smtClean="0">
                <a:latin typeface="Arial" charset="0"/>
              </a:rPr>
              <a:pPr eaLnBrk="1" hangingPunct="1"/>
              <a:t>26</a:t>
            </a:fld>
            <a:endParaRPr lang="en-US" altLang="x-none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71450"/>
            <a:ext cx="86582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x-none" sz="3600" dirty="0" smtClean="0">
                <a:latin typeface="Arial" charset="0"/>
              </a:rPr>
              <a:t>Software de E/S </a:t>
            </a:r>
            <a:r>
              <a:rPr lang="en-US" altLang="x-none" sz="3600" dirty="0" err="1" smtClean="0">
                <a:latin typeface="Arial" charset="0"/>
              </a:rPr>
              <a:t>Independente</a:t>
            </a:r>
            <a:r>
              <a:rPr lang="en-US" altLang="x-none" sz="3600" dirty="0" smtClean="0">
                <a:latin typeface="Arial" charset="0"/>
              </a:rPr>
              <a:t> de </a:t>
            </a:r>
            <a:r>
              <a:rPr lang="en-US" altLang="x-none" sz="3600" dirty="0" err="1" smtClean="0">
                <a:latin typeface="Arial" charset="0"/>
              </a:rPr>
              <a:t>Dispositivo</a:t>
            </a:r>
            <a:endParaRPr lang="en-US" altLang="x-none" sz="3600" dirty="0" smtClean="0">
              <a:latin typeface="Arial" charset="0"/>
            </a:endParaRPr>
          </a:p>
        </p:txBody>
      </p:sp>
      <p:pic>
        <p:nvPicPr>
          <p:cNvPr id="56325" name="Picture 8" descr="C:\Documents and Settings\All Users\Documentos\CompanionSan\Tanenbaum\transparencias\traduzidas\figuras\cap5\5_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2788"/>
            <a:ext cx="6858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2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Aula 11: Exercício de Revisão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Pesquisar em uma fonte confiável e responder as seguintes perguntas: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Quais os três estados de um processo? Descreva cada um brevemente.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que é um driver de dispositivo?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Como aumentar a memoria virtual no Windows?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Como o Windows evita o </a:t>
            </a:r>
            <a:r>
              <a:rPr lang="pt-BR" dirty="0" err="1" smtClean="0"/>
              <a:t>Deadlock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Dica para prova: </a:t>
            </a:r>
          </a:p>
          <a:p>
            <a:r>
              <a:rPr lang="pt-BR" dirty="0" smtClean="0"/>
              <a:t>Saiba representar um número negativo em binário nas formas: magnitude de sinal e complemento de 1.</a:t>
            </a:r>
          </a:p>
          <a:p>
            <a:r>
              <a:rPr lang="pt-BR" dirty="0" smtClean="0"/>
              <a:t>Relação do programa e o processo.</a:t>
            </a:r>
          </a:p>
          <a:p>
            <a:r>
              <a:rPr lang="pt-BR" dirty="0" smtClean="0"/>
              <a:t>O que é a região crítica.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Observação:</a:t>
            </a:r>
          </a:p>
          <a:p>
            <a:r>
              <a:rPr lang="pt-BR" dirty="0" smtClean="0"/>
              <a:t>Não esquecer Nome e Data</a:t>
            </a:r>
          </a:p>
          <a:p>
            <a:r>
              <a:rPr lang="pt-BR" dirty="0" smtClean="0"/>
              <a:t>Formatação recomendada ABNT </a:t>
            </a:r>
            <a:r>
              <a:rPr lang="pt-BR" b="1" dirty="0" smtClean="0"/>
              <a:t>NBR 14724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Enviar no e-mail: braully@gmail.com 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DD7A-9A7F-4A01-9A21-6616D2F452E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7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Operacionais Modernos, </a:t>
            </a:r>
            <a:r>
              <a:rPr lang="pt-BR" dirty="0" err="1" smtClean="0"/>
              <a:t>Tanenbaum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para a Base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 smtClean="0"/>
                  <a:t>Em qualquer base numérica, o valor do </a:t>
                </a:r>
                <a:r>
                  <a:rPr lang="pt-BR" b="1" dirty="0" smtClean="0"/>
                  <a:t>i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dígito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, da direita para a esquerda, na base decimal é:  </a:t>
                </a:r>
                <a14:m>
                  <m:oMath xmlns:m="http://schemas.openxmlformats.org/officeDocument/2006/math">
                    <m:r>
                      <a:rPr lang="pt-BR" sz="3600" b="1" i="1" smtClean="0">
                        <a:latin typeface="Cambria Math"/>
                      </a:rPr>
                      <m:t>𝒅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r>
                      <a:rPr lang="pt-BR" sz="3600" b="1" i="1" smtClean="0">
                        <a:latin typeface="Cambria Math"/>
                      </a:rPr>
                      <m:t>𝒙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1" i="1" smtClean="0">
                            <a:latin typeface="Cambria Math"/>
                          </a:rPr>
                          <m:t>𝒃𝒂𝒔𝒆</m:t>
                        </m:r>
                      </m:e>
                      <m:sup>
                        <m:r>
                          <a:rPr lang="pt-BR" sz="3600" b="1" i="1" smtClean="0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pt-BR" sz="3600" b="1" i="1" smtClean="0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638052778"/>
                  </p:ext>
                </p:extLst>
              </p:nvPr>
            </p:nvGraphicFramePr>
            <p:xfrm>
              <a:off x="4648200" y="1600200"/>
              <a:ext cx="4038600" cy="3579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86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5 4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2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0 1 0 1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+0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+0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 smtClean="0"/>
                            <a:t>            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32 + 8 + 2 + 1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05567547"/>
                  </p:ext>
                </p:extLst>
              </p:nvPr>
            </p:nvGraphicFramePr>
            <p:xfrm>
              <a:off x="4648200" y="1600200"/>
              <a:ext cx="4038600" cy="3579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44"/>
                    <a:gridCol w="28186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5 4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2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0 1 0 1 1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64312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506" t="-263810" b="-2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32 + 8 + 2 + 1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044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Conversão da Base Decimal para outras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 smtClean="0"/>
              <a:t>Operação reversa a conversão para a decimal</a:t>
            </a:r>
          </a:p>
          <a:p>
            <a:r>
              <a:rPr lang="pt-BR" dirty="0"/>
              <a:t>Dividir o número decimal pela base sucessivas </a:t>
            </a:r>
            <a:r>
              <a:rPr lang="pt-BR" dirty="0" smtClean="0"/>
              <a:t>vezes, até zero.</a:t>
            </a:r>
          </a:p>
          <a:p>
            <a:r>
              <a:rPr lang="pt-BR" dirty="0" smtClean="0"/>
              <a:t>A sequência inversa dos restos é o valor convertido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1434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Conversão da Base Decimal para outras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42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8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42 para binário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403648" y="2348880"/>
            <a:ext cx="4248472" cy="3744416"/>
            <a:chOff x="467544" y="1700808"/>
            <a:chExt cx="4248472" cy="3744416"/>
          </a:xfrm>
        </p:grpSpPr>
        <p:cxnSp>
          <p:nvCxnSpPr>
            <p:cNvPr id="8" name="Conector reto 7"/>
            <p:cNvCxnSpPr/>
            <p:nvPr/>
          </p:nvCxnSpPr>
          <p:spPr>
            <a:xfrm>
              <a:off x="1259632" y="2204864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822996" y="2204864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835696" y="2708920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411760" y="2708920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411760" y="3212976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987824" y="3717032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987824" y="3212976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3563888" y="3717032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4139952" y="4221088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563888" y="4221088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139952" y="4725144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 flipV="1">
              <a:off x="467544" y="2636912"/>
              <a:ext cx="3168352" cy="2808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259632" y="1700808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539552" y="1700808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259632" y="1700808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907704" y="220486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483768" y="270892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059832" y="321297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635896" y="371703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211960" y="4221088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35696" y="3284984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5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1640" y="2780928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10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11560" y="227687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21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339752" y="3789040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987824" y="42930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1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419872" y="4797152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4932040" y="1700808"/>
            <a:ext cx="3960440" cy="2424466"/>
            <a:chOff x="4932040" y="1700808"/>
            <a:chExt cx="3960440" cy="2424466"/>
          </a:xfrm>
        </p:grpSpPr>
        <p:sp>
          <p:nvSpPr>
            <p:cNvPr id="35" name="CaixaDeTexto 34"/>
            <p:cNvSpPr txBox="1"/>
            <p:nvPr/>
          </p:nvSpPr>
          <p:spPr>
            <a:xfrm>
              <a:off x="5076056" y="1772816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1   0   1   0   1   0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32040" y="2247255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32040" y="2924945"/>
              <a:ext cx="38164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101010</a:t>
              </a:r>
              <a:r>
                <a:rPr lang="pt-BR" sz="2400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=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+2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+2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  <a:p>
              <a:r>
                <a:rPr lang="pt-BR" sz="24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          = 42</a:t>
              </a:r>
              <a:r>
                <a:rPr lang="pt-BR" sz="2400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10</a:t>
              </a:r>
            </a:p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8" name="Conector reto 37"/>
            <p:cNvCxnSpPr/>
            <p:nvPr/>
          </p:nvCxnSpPr>
          <p:spPr>
            <a:xfrm flipH="1">
              <a:off x="565212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673224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>
              <a:off x="781236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de cantos arredondados 41"/>
          <p:cNvSpPr/>
          <p:nvPr/>
        </p:nvSpPr>
        <p:spPr>
          <a:xfrm>
            <a:off x="6948264" y="3311110"/>
            <a:ext cx="864096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1259632" y="1772816"/>
            <a:ext cx="5302466" cy="1610302"/>
            <a:chOff x="1259632" y="1772816"/>
            <a:chExt cx="5302466" cy="1610302"/>
          </a:xfrm>
        </p:grpSpPr>
        <p:grpSp>
          <p:nvGrpSpPr>
            <p:cNvPr id="47" name="Grupo 46"/>
            <p:cNvGrpSpPr/>
            <p:nvPr/>
          </p:nvGrpSpPr>
          <p:grpSpPr>
            <a:xfrm>
              <a:off x="1259632" y="2132856"/>
              <a:ext cx="5302466" cy="1250262"/>
              <a:chOff x="1259632" y="2132856"/>
              <a:chExt cx="5302466" cy="1250262"/>
            </a:xfrm>
          </p:grpSpPr>
          <p:sp>
            <p:nvSpPr>
              <p:cNvPr id="41" name="Retângulo de cantos arredondados 40"/>
              <p:cNvSpPr/>
              <p:nvPr/>
            </p:nvSpPr>
            <p:spPr>
              <a:xfrm>
                <a:off x="4932040" y="2951070"/>
                <a:ext cx="1630058" cy="432048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de seta reta 43"/>
              <p:cNvCxnSpPr/>
              <p:nvPr/>
            </p:nvCxnSpPr>
            <p:spPr>
              <a:xfrm>
                <a:off x="3923928" y="2132856"/>
                <a:ext cx="1728192" cy="7920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59632" y="2132856"/>
                <a:ext cx="26642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ixaDeTexto 47"/>
            <p:cNvSpPr txBox="1"/>
            <p:nvPr/>
          </p:nvSpPr>
          <p:spPr>
            <a:xfrm>
              <a:off x="1259632" y="1772816"/>
              <a:ext cx="2566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>
                      <a:lumMod val="75000"/>
                    </a:schemeClr>
                  </a:solidFill>
                </a:rPr>
                <a:t>Notação: &lt;Número&gt;</a:t>
              </a:r>
              <a:r>
                <a:rPr lang="pt-BR" b="1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&lt;Base&gt;</a:t>
              </a:r>
              <a:endParaRPr lang="pt-BR" b="1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6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Computador: Como representar um número negativo em binário?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07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Forma-1: Bit de sinal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96255"/>
            <a:ext cx="7931224" cy="269289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Tamanho fixo de palavra;</a:t>
            </a:r>
          </a:p>
          <a:p>
            <a:r>
              <a:rPr lang="pt-BR" sz="2800" dirty="0" smtClean="0"/>
              <a:t>Geralmente o bit mais significativo </a:t>
            </a:r>
            <a:r>
              <a:rPr lang="pt-BR" sz="2800" dirty="0"/>
              <a:t>é</a:t>
            </a:r>
            <a:r>
              <a:rPr lang="pt-BR" sz="2800" dirty="0" smtClean="0"/>
              <a:t> reservado para o sinal do número;</a:t>
            </a:r>
            <a:endParaRPr lang="pt-BR" sz="2800" dirty="0"/>
          </a:p>
        </p:txBody>
      </p:sp>
      <p:grpSp>
        <p:nvGrpSpPr>
          <p:cNvPr id="5" name="Grupo 4"/>
          <p:cNvGrpSpPr/>
          <p:nvPr/>
        </p:nvGrpSpPr>
        <p:grpSpPr>
          <a:xfrm>
            <a:off x="3498784" y="4652363"/>
            <a:ext cx="3768069" cy="1499974"/>
            <a:chOff x="1524011" y="4149080"/>
            <a:chExt cx="3768069" cy="1499974"/>
          </a:xfrm>
        </p:grpSpPr>
        <p:sp>
          <p:nvSpPr>
            <p:cNvPr id="6" name="Retângulo 5"/>
            <p:cNvSpPr/>
            <p:nvPr/>
          </p:nvSpPr>
          <p:spPr>
            <a:xfrm>
              <a:off x="2267744" y="4878452"/>
              <a:ext cx="36004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2778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8782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4786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70790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06794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42798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802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267744" y="5310500"/>
              <a:ext cx="3024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7   6   5    4   3    2   1   0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619672" y="4869160"/>
              <a:ext cx="6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B050"/>
                  </a:solidFill>
                </a:rPr>
                <a:t>byte</a:t>
              </a:r>
              <a:endParaRPr lang="pt-BR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524011" y="4149080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MSB</a:t>
              </a:r>
              <a:endParaRPr lang="pt-BR" sz="1400" b="1" dirty="0"/>
            </a:p>
          </p:txBody>
        </p:sp>
        <p:cxnSp>
          <p:nvCxnSpPr>
            <p:cNvPr id="17" name="Conector de seta reta 16"/>
            <p:cNvCxnSpPr>
              <a:endCxn id="6" idx="0"/>
            </p:cNvCxnSpPr>
            <p:nvPr/>
          </p:nvCxnSpPr>
          <p:spPr>
            <a:xfrm>
              <a:off x="1979712" y="4437112"/>
              <a:ext cx="468052" cy="44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1619672" y="4437112"/>
              <a:ext cx="360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971600" y="3109031"/>
            <a:ext cx="6818979" cy="1624246"/>
            <a:chOff x="1641453" y="3100898"/>
            <a:chExt cx="6818979" cy="1624246"/>
          </a:xfrm>
        </p:grpSpPr>
        <p:sp>
          <p:nvSpPr>
            <p:cNvPr id="20" name="Chave direita 19"/>
            <p:cNvSpPr/>
            <p:nvPr/>
          </p:nvSpPr>
          <p:spPr>
            <a:xfrm rot="5400000">
              <a:off x="5256076" y="4041068"/>
              <a:ext cx="216024" cy="288032"/>
            </a:xfrm>
            <a:prstGeom prst="rightBrace">
              <a:avLst>
                <a:gd name="adj1" fmla="val 981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5148064" y="3645024"/>
              <a:ext cx="432048" cy="432048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5580112" y="3645024"/>
              <a:ext cx="2160240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have direita 22"/>
            <p:cNvSpPr/>
            <p:nvPr/>
          </p:nvSpPr>
          <p:spPr>
            <a:xfrm rot="5400000">
              <a:off x="6552220" y="3176972"/>
              <a:ext cx="216024" cy="2016224"/>
            </a:xfrm>
            <a:prstGeom prst="rightBrace">
              <a:avLst>
                <a:gd name="adj1" fmla="val 77823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6056" y="4325034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sinal</a:t>
              </a:r>
              <a:endParaRPr lang="pt-BR" sz="2000" b="1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940152" y="4293096"/>
              <a:ext cx="1405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quantidade</a:t>
              </a:r>
              <a:endParaRPr lang="pt-BR" sz="2000" b="1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148064" y="3573016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0  1 0 0 1 1 1 1 </a:t>
              </a:r>
              <a:endParaRPr lang="pt-BR" sz="3200" b="1" dirty="0"/>
            </a:p>
          </p:txBody>
        </p:sp>
        <p:cxnSp>
          <p:nvCxnSpPr>
            <p:cNvPr id="27" name="Conector de seta reta 26"/>
            <p:cNvCxnSpPr>
              <a:endCxn id="26" idx="1"/>
            </p:cNvCxnSpPr>
            <p:nvPr/>
          </p:nvCxnSpPr>
          <p:spPr>
            <a:xfrm>
              <a:off x="4499992" y="3429000"/>
              <a:ext cx="648072" cy="43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endCxn id="21" idx="1"/>
            </p:cNvCxnSpPr>
            <p:nvPr/>
          </p:nvCxnSpPr>
          <p:spPr>
            <a:xfrm flipV="1">
              <a:off x="4499992" y="3861048"/>
              <a:ext cx="648072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H="1">
              <a:off x="1691680" y="3429000"/>
              <a:ext cx="2808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>
              <a:off x="1691680" y="4221088"/>
              <a:ext cx="2808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1641453" y="3100898"/>
              <a:ext cx="21361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0 para 
números positivos</a:t>
              </a:r>
              <a:endParaRPr lang="pt-BR" sz="2000" b="1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44852" y="3892986"/>
              <a:ext cx="2204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1 para 
números negativos</a:t>
              </a:r>
              <a:endParaRPr lang="pt-B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71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483768" y="2250480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915816" y="2250480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483768" y="217847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1   0 0 0 0 0 0 1 </a:t>
            </a:r>
            <a:endParaRPr lang="pt-BR" sz="3200" b="1" dirty="0"/>
          </a:p>
        </p:txBody>
      </p:sp>
      <p:sp>
        <p:nvSpPr>
          <p:cNvPr id="54" name="Seta para a direita 53"/>
          <p:cNvSpPr/>
          <p:nvPr/>
        </p:nvSpPr>
        <p:spPr>
          <a:xfrm>
            <a:off x="5266680" y="230128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5724128" y="2178472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-1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483768" y="2889841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915816" y="2889841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483768" y="281783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1   0 0 0 1 0 1 0 </a:t>
            </a:r>
            <a:endParaRPr lang="pt-BR" sz="3200" b="1" dirty="0"/>
          </a:p>
        </p:txBody>
      </p:sp>
      <p:sp>
        <p:nvSpPr>
          <p:cNvPr id="59" name="Seta para a direita 58"/>
          <p:cNvSpPr/>
          <p:nvPr/>
        </p:nvSpPr>
        <p:spPr>
          <a:xfrm>
            <a:off x="5266680" y="294064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5724128" y="2817833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-10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483768" y="3546624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915816" y="3546624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2483768" y="347461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0   0 1 0 1 0 1 0 </a:t>
            </a:r>
            <a:endParaRPr lang="pt-BR" sz="3200" b="1" dirty="0"/>
          </a:p>
        </p:txBody>
      </p:sp>
      <p:sp>
        <p:nvSpPr>
          <p:cNvPr id="64" name="Seta para a direita 63"/>
          <p:cNvSpPr/>
          <p:nvPr/>
        </p:nvSpPr>
        <p:spPr>
          <a:xfrm>
            <a:off x="5266680" y="359742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652120" y="34746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+42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483768" y="4257993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2915816" y="4257993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483768" y="4185985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1   0 1 0 1 0 1 0 </a:t>
            </a:r>
            <a:endParaRPr lang="pt-BR" sz="3200" b="1" dirty="0"/>
          </a:p>
        </p:txBody>
      </p:sp>
      <p:sp>
        <p:nvSpPr>
          <p:cNvPr id="69" name="Seta para a direita 68"/>
          <p:cNvSpPr/>
          <p:nvPr/>
        </p:nvSpPr>
        <p:spPr>
          <a:xfrm>
            <a:off x="5266680" y="430879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5652120" y="4185985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 -42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279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758</Words>
  <Application>Microsoft Office PowerPoint</Application>
  <PresentationFormat>Apresentação na tela (4:3)</PresentationFormat>
  <Paragraphs>165</Paragraphs>
  <Slides>28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Verdana</vt:lpstr>
      <vt:lpstr>Tema do Office</vt:lpstr>
      <vt:lpstr>Image</vt:lpstr>
      <vt:lpstr>Aula 11: Revisão N2</vt:lpstr>
      <vt:lpstr>Conversão para a Base Decimal</vt:lpstr>
      <vt:lpstr>Conversão para a Base Decimal</vt:lpstr>
      <vt:lpstr>Conversão da Base Decimal para outras</vt:lpstr>
      <vt:lpstr>Conversão da Base Decimal para outras</vt:lpstr>
      <vt:lpstr>42 para binário</vt:lpstr>
      <vt:lpstr>Computador: Como representar um número negativo em binário?</vt:lpstr>
      <vt:lpstr>Forma-1: Bit de sinal</vt:lpstr>
      <vt:lpstr>Exemplos</vt:lpstr>
      <vt:lpstr>Forma-2: Complemento de 1</vt:lpstr>
      <vt:lpstr>Sistema Operacional</vt:lpstr>
      <vt:lpstr>Gerenciamento de Processos</vt:lpstr>
      <vt:lpstr>Processo</vt:lpstr>
      <vt:lpstr>Escalonamento de Processos</vt:lpstr>
      <vt:lpstr>Comunicação Interprocesso Condições de Disputa</vt:lpstr>
      <vt:lpstr>Região Crítica</vt:lpstr>
      <vt:lpstr>Impasse (Deadlock)</vt:lpstr>
      <vt:lpstr>Impasse (Deadlock)</vt:lpstr>
      <vt:lpstr>Gerenciamento de Memória</vt:lpstr>
      <vt:lpstr>Swapping</vt:lpstr>
      <vt:lpstr>Memória Virtual Paginação (1)</vt:lpstr>
      <vt:lpstr>Memória Virtual Paginação (2)</vt:lpstr>
      <vt:lpstr>Gerenciamento de Dispositivos</vt:lpstr>
      <vt:lpstr>Camadas do Software de E/S</vt:lpstr>
      <vt:lpstr>Drivers dos Dispositivos</vt:lpstr>
      <vt:lpstr>Software de E/S Independente de Dispositivo</vt:lpstr>
      <vt:lpstr>Aula 11: Exercício de Revisão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7: Introdução SO</dc:title>
  <dc:creator>braully</dc:creator>
  <cp:lastModifiedBy>Aluno</cp:lastModifiedBy>
  <cp:revision>105</cp:revision>
  <dcterms:created xsi:type="dcterms:W3CDTF">2019-04-15T19:39:34Z</dcterms:created>
  <dcterms:modified xsi:type="dcterms:W3CDTF">2019-05-07T00:22:34Z</dcterms:modified>
</cp:coreProperties>
</file>