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81" r:id="rId23"/>
    <p:sldId id="295" r:id="rId24"/>
    <p:sldId id="294" r:id="rId25"/>
    <p:sldId id="284" r:id="rId26"/>
    <p:sldId id="283" r:id="rId27"/>
    <p:sldId id="285" r:id="rId28"/>
    <p:sldId id="287" r:id="rId29"/>
    <p:sldId id="286" r:id="rId30"/>
    <p:sldId id="290" r:id="rId31"/>
    <p:sldId id="288" r:id="rId32"/>
    <p:sldId id="289" r:id="rId33"/>
    <p:sldId id="291" r:id="rId34"/>
    <p:sldId id="292" r:id="rId35"/>
    <p:sldId id="293" r:id="rId36"/>
    <p:sldId id="279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
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6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3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355976" y="6492875"/>
            <a:ext cx="3831704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</a:t>
            </a:r>
            <a:r>
              <a:rPr lang="pt-BR" dirty="0" err="1" smtClean="0"/>
              <a:t>nat</a:t>
            </a:r>
            <a:r>
              <a:rPr lang="pt-BR" dirty="0" smtClean="0"/>
              <a:t> . Daniel Duarte Abdala</a:t>
            </a:r>
            <a:endParaRPr lang="pt-BR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871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355976" y="6492875"/>
            <a:ext cx="3831704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</a:t>
            </a:r>
            <a:r>
              <a:rPr lang="pt-BR" dirty="0" err="1" smtClean="0"/>
              <a:t>nat</a:t>
            </a:r>
            <a:r>
              <a:rPr lang="pt-BR" dirty="0" smtClean="0"/>
              <a:t> . Daniel Duarte Abdala</a:t>
            </a:r>
            <a:endParaRPr lang="pt-BR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01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355976" y="6492875"/>
            <a:ext cx="3831704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</a:t>
            </a:r>
            <a:r>
              <a:rPr lang="pt-BR" dirty="0" err="1" smtClean="0"/>
              <a:t>nat</a:t>
            </a:r>
            <a:r>
              <a:rPr lang="pt-BR" dirty="0" smtClean="0"/>
              <a:t> . Daniel Duarte Abdala</a:t>
            </a:r>
            <a:endParaRPr lang="pt-BR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96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355976" y="6492875"/>
            <a:ext cx="3831704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</a:t>
            </a:r>
            <a:r>
              <a:rPr lang="pt-BR" dirty="0" err="1" smtClean="0"/>
              <a:t>nat</a:t>
            </a:r>
            <a:r>
              <a:rPr lang="pt-BR" dirty="0" smtClean="0"/>
              <a:t> . Daniel Duarte Abdala</a:t>
            </a:r>
            <a:endParaRPr lang="pt-BR" dirty="0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96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9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97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98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4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8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
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
ível</a:t>
            </a:r>
          </a:p>
          <a:p>
            <a:pPr lvl="2"/>
            <a:r>
              <a:rPr lang="pt-BR" smtClean="0"/>
              <a:t>Terceiro n
ível</a:t>
            </a:r>
          </a:p>
          <a:p>
            <a:pPr lvl="3"/>
            <a:r>
              <a:rPr lang="pt-BR" smtClean="0"/>
              <a:t>Quarto n
ível</a:t>
            </a:r>
          </a:p>
          <a:p>
            <a:pPr lvl="4"/>
            <a:r>
              <a:rPr lang="pt-BR" smtClean="0"/>
              <a:t>Quinto n
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2C18C-9F56-462B-9A25-5188D59DA249}" type="datetimeFigureOut">
              <a:rPr lang="pt-BR" smtClean="0"/>
              <a:t>8/4/2019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025D-BFAB-446E-B895-4D6246D89A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3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6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Numeração e Representação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81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3394720" cy="4525963"/>
              </a:xfrm>
            </p:spPr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pt-BR" sz="3600" b="1" i="1" smtClean="0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3394720" cy="4525963"/>
              </a:xfrm>
              <a:blipFill rotWithShape="1">
                <a:blip r:embed="rId2"/>
                <a:stretch>
                  <a:fillRect l="-3052" t="-1213" r="-3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859511185"/>
                  </p:ext>
                </p:extLst>
              </p:nvPr>
            </p:nvGraphicFramePr>
            <p:xfrm>
              <a:off x="3851920" y="1617358"/>
              <a:ext cx="5040560" cy="4296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8392"/>
                    <a:gridCol w="3632168"/>
                  </a:tblGrid>
                  <a:tr h="63674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Hexadecimal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909632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16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A 2 F</a:t>
                          </a:r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𝐴𝑥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𝐹𝑥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 smtClean="0"/>
                            <a:t>              </a:t>
                          </a:r>
                        </a:p>
                      </a:txBody>
                      <a:tcPr/>
                    </a:tc>
                  </a:tr>
                  <a:tr h="63674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1A2F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+10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+16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 smtClean="0"/>
                            <a:t>              </a:t>
                          </a:r>
                        </a:p>
                      </a:txBody>
                      <a:tcPr/>
                    </a:tc>
                  </a:tr>
                  <a:tr h="63674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1A2F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 × 4096 + 10 × 256 + 2 × 16 + 15 × 1</a:t>
                          </a:r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4096 + 2560 + 32 + 15</a:t>
                          </a:r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6703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859511185"/>
                  </p:ext>
                </p:extLst>
              </p:nvPr>
            </p:nvGraphicFramePr>
            <p:xfrm>
              <a:off x="3851920" y="1617358"/>
              <a:ext cx="5040560" cy="42962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8392"/>
                    <a:gridCol w="3632168"/>
                  </a:tblGrid>
                  <a:tr h="63674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Hexadecimal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16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A 2 F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926" t="-533333" b="-576667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1A2F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926" t="-361905" b="-22952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1A2F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 × 4096 + 10 × 256 + 2 × 16 + 15 × 1</a:t>
                          </a:r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4096 + 2560 + 32 + 15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366233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1A2F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6703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435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Conversão da Base Decimal para outras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 smtClean="0"/>
              <a:t>Operação reversa a conversão para a decimal</a:t>
            </a:r>
          </a:p>
          <a:p>
            <a:r>
              <a:rPr lang="pt-BR" dirty="0"/>
              <a:t>Dividir o número decimal pela base sucessivas </a:t>
            </a:r>
            <a:r>
              <a:rPr lang="pt-BR" dirty="0" smtClean="0"/>
              <a:t>vezes, até zero.</a:t>
            </a:r>
          </a:p>
          <a:p>
            <a:r>
              <a:rPr lang="pt-BR" dirty="0" smtClean="0"/>
              <a:t>A sequência inversa dos restos é o valor convertido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95106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Conversão da Base Decimal para outras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42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8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42 para binário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403648" y="2348880"/>
            <a:ext cx="4248472" cy="3744416"/>
            <a:chOff x="467544" y="1700808"/>
            <a:chExt cx="4248472" cy="3744416"/>
          </a:xfrm>
        </p:grpSpPr>
        <p:cxnSp>
          <p:nvCxnSpPr>
            <p:cNvPr id="8" name="Conector reto 7"/>
            <p:cNvCxnSpPr/>
            <p:nvPr/>
          </p:nvCxnSpPr>
          <p:spPr>
            <a:xfrm>
              <a:off x="1259632" y="2204864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1822996" y="2204864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1835696" y="2708920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411760" y="2708920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2411760" y="3212976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987824" y="3717032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2987824" y="3212976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563888" y="3717032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4139952" y="4221088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563888" y="4221088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4139952" y="4725144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 flipV="1">
              <a:off x="467544" y="2636912"/>
              <a:ext cx="3168352" cy="2808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259632" y="1700808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539552" y="1700808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259632" y="170080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907704" y="220486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483768" y="270892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059832" y="3212976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3635896" y="371703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211960" y="4221088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35696" y="3284984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5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1640" y="2780928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10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11560" y="2276872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21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339752" y="3789040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987824" y="42930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1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419872" y="4797152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4932040" y="1700808"/>
            <a:ext cx="3960440" cy="2424466"/>
            <a:chOff x="4932040" y="1700808"/>
            <a:chExt cx="3960440" cy="2424466"/>
          </a:xfrm>
        </p:grpSpPr>
        <p:sp>
          <p:nvSpPr>
            <p:cNvPr id="35" name="CaixaDeTexto 34"/>
            <p:cNvSpPr txBox="1"/>
            <p:nvPr/>
          </p:nvSpPr>
          <p:spPr>
            <a:xfrm>
              <a:off x="5076056" y="1772816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1   0   1   0   1   0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2247255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32040" y="2924945"/>
              <a:ext cx="38164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101010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= 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+2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+2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</a:p>
            <a:p>
              <a:r>
                <a:rPr lang="pt-BR" sz="24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          = 42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10</a:t>
              </a:r>
            </a:p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Conector reto 37"/>
            <p:cNvCxnSpPr/>
            <p:nvPr/>
          </p:nvCxnSpPr>
          <p:spPr>
            <a:xfrm flipH="1">
              <a:off x="565212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673224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>
              <a:off x="781236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de cantos arredondados 41"/>
          <p:cNvSpPr/>
          <p:nvPr/>
        </p:nvSpPr>
        <p:spPr>
          <a:xfrm>
            <a:off x="6948264" y="3311110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1259632" y="1772816"/>
            <a:ext cx="5302466" cy="1610302"/>
            <a:chOff x="1259632" y="1772816"/>
            <a:chExt cx="5302466" cy="1610302"/>
          </a:xfrm>
        </p:grpSpPr>
        <p:grpSp>
          <p:nvGrpSpPr>
            <p:cNvPr id="47" name="Grupo 46"/>
            <p:cNvGrpSpPr/>
            <p:nvPr/>
          </p:nvGrpSpPr>
          <p:grpSpPr>
            <a:xfrm>
              <a:off x="1259632" y="2132856"/>
              <a:ext cx="5302466" cy="1250262"/>
              <a:chOff x="1259632" y="2132856"/>
              <a:chExt cx="5302466" cy="1250262"/>
            </a:xfrm>
          </p:grpSpPr>
          <p:sp>
            <p:nvSpPr>
              <p:cNvPr id="41" name="Retângulo de cantos arredondados 40"/>
              <p:cNvSpPr/>
              <p:nvPr/>
            </p:nvSpPr>
            <p:spPr>
              <a:xfrm>
                <a:off x="4932040" y="2951070"/>
                <a:ext cx="1630058" cy="432048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de seta reta 43"/>
              <p:cNvCxnSpPr/>
              <p:nvPr/>
            </p:nvCxnSpPr>
            <p:spPr>
              <a:xfrm>
                <a:off x="3923928" y="2132856"/>
                <a:ext cx="1728192" cy="7920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59632" y="2132856"/>
                <a:ext cx="26642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/>
            <p:cNvSpPr txBox="1"/>
            <p:nvPr/>
          </p:nvSpPr>
          <p:spPr>
            <a:xfrm>
              <a:off x="1259632" y="1772816"/>
              <a:ext cx="2566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>
                      <a:lumMod val="75000"/>
                    </a:schemeClr>
                  </a:solidFill>
                </a:rPr>
                <a:t>Notação: &lt;Número&gt;</a:t>
              </a:r>
              <a:r>
                <a:rPr lang="pt-BR" b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&lt;Base&gt;</a:t>
              </a:r>
              <a:endParaRPr lang="pt-BR" b="1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48"/>
          <p:cNvGrpSpPr/>
          <p:nvPr/>
        </p:nvGrpSpPr>
        <p:grpSpPr>
          <a:xfrm>
            <a:off x="1259632" y="1772816"/>
            <a:ext cx="5302466" cy="1610302"/>
            <a:chOff x="1259632" y="1772816"/>
            <a:chExt cx="5302466" cy="1610302"/>
          </a:xfrm>
        </p:grpSpPr>
        <p:grpSp>
          <p:nvGrpSpPr>
            <p:cNvPr id="43" name="Grupo 46"/>
            <p:cNvGrpSpPr/>
            <p:nvPr/>
          </p:nvGrpSpPr>
          <p:grpSpPr>
            <a:xfrm>
              <a:off x="1259632" y="2132856"/>
              <a:ext cx="5302466" cy="1250262"/>
              <a:chOff x="1259632" y="2132856"/>
              <a:chExt cx="5302466" cy="1250262"/>
            </a:xfrm>
          </p:grpSpPr>
          <p:sp>
            <p:nvSpPr>
              <p:cNvPr id="41" name="Retângulo de cantos arredondados 40"/>
              <p:cNvSpPr/>
              <p:nvPr/>
            </p:nvSpPr>
            <p:spPr>
              <a:xfrm>
                <a:off x="4932040" y="2951070"/>
                <a:ext cx="1630058" cy="432048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4" name="Conector de seta reta 43"/>
              <p:cNvCxnSpPr/>
              <p:nvPr/>
            </p:nvCxnSpPr>
            <p:spPr>
              <a:xfrm>
                <a:off x="3923928" y="2132856"/>
                <a:ext cx="1728192" cy="7920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H="1">
                <a:off x="1259632" y="2132856"/>
                <a:ext cx="266429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/>
            <p:cNvSpPr txBox="1"/>
            <p:nvPr/>
          </p:nvSpPr>
          <p:spPr>
            <a:xfrm>
              <a:off x="1259632" y="1772816"/>
              <a:ext cx="2566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accent1">
                      <a:lumMod val="75000"/>
                    </a:schemeClr>
                  </a:solidFill>
                </a:rPr>
                <a:t>Notação: &lt;Número&gt;</a:t>
              </a:r>
              <a:r>
                <a:rPr lang="pt-BR" b="1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&lt;Base&gt;</a:t>
              </a:r>
              <a:endParaRPr lang="pt-BR" b="1" baseline="-25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42 para octal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rer. nat . Daniel Duarte Abdala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14</a:t>
            </a:fld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2051720" y="3140968"/>
            <a:ext cx="2088232" cy="1656184"/>
            <a:chOff x="1691680" y="3645024"/>
            <a:chExt cx="2088232" cy="1656184"/>
          </a:xfrm>
        </p:grpSpPr>
        <p:cxnSp>
          <p:nvCxnSpPr>
            <p:cNvPr id="8" name="Conector reto 7"/>
            <p:cNvCxnSpPr/>
            <p:nvPr/>
          </p:nvCxnSpPr>
          <p:spPr>
            <a:xfrm>
              <a:off x="2483768" y="4149080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3047132" y="4149080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3059832" y="4653136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 flipH="1" flipV="1">
              <a:off x="1691680" y="4581128"/>
              <a:ext cx="792088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2483768" y="3645024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/>
            <p:cNvSpPr txBox="1"/>
            <p:nvPr/>
          </p:nvSpPr>
          <p:spPr>
            <a:xfrm>
              <a:off x="1763688" y="3645024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483768" y="364502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8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31840" y="4149080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8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55776" y="472514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35696" y="4221088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5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" name="Grupo 33"/>
          <p:cNvGrpSpPr/>
          <p:nvPr/>
        </p:nvGrpSpPr>
        <p:grpSpPr>
          <a:xfrm>
            <a:off x="4932040" y="1700808"/>
            <a:ext cx="4211960" cy="2424466"/>
            <a:chOff x="4932040" y="1700808"/>
            <a:chExt cx="4211960" cy="2424466"/>
          </a:xfrm>
        </p:grpSpPr>
        <p:sp>
          <p:nvSpPr>
            <p:cNvPr id="35" name="CaixaDeTexto 34"/>
            <p:cNvSpPr txBox="1"/>
            <p:nvPr/>
          </p:nvSpPr>
          <p:spPr>
            <a:xfrm>
              <a:off x="5076056" y="1772816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0   0   0   0   5   2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32040" y="2247255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pt-BR" sz="2400" b="1" baseline="300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932040" y="2924945"/>
              <a:ext cx="42119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000052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8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= 5*8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+ 2*8</a:t>
              </a:r>
              <a:r>
                <a:rPr lang="pt-BR" sz="2400" b="1" baseline="30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</a:p>
            <a:p>
              <a:r>
                <a:rPr lang="pt-BR" sz="24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            = 42</a:t>
              </a:r>
              <a:r>
                <a:rPr lang="pt-BR" sz="2400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10</a:t>
              </a:r>
            </a:p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8" name="Conector reto 37"/>
            <p:cNvCxnSpPr/>
            <p:nvPr/>
          </p:nvCxnSpPr>
          <p:spPr>
            <a:xfrm flipH="1">
              <a:off x="565212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 flipH="1">
              <a:off x="6732240" y="1700808"/>
              <a:ext cx="216024" cy="108012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de cantos arredondados 41"/>
          <p:cNvSpPr/>
          <p:nvPr/>
        </p:nvSpPr>
        <p:spPr>
          <a:xfrm>
            <a:off x="6948264" y="3311110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reto 46"/>
          <p:cNvCxnSpPr/>
          <p:nvPr/>
        </p:nvCxnSpPr>
        <p:spPr>
          <a:xfrm flipH="1">
            <a:off x="5076056" y="1700808"/>
            <a:ext cx="216024" cy="108012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>
            <a:off x="6156176" y="1700808"/>
            <a:ext cx="216024" cy="108012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42 para hexadecimal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051720" y="3140968"/>
            <a:ext cx="2088232" cy="1656184"/>
            <a:chOff x="1691680" y="3645024"/>
            <a:chExt cx="2088232" cy="1656184"/>
          </a:xfrm>
        </p:grpSpPr>
        <p:cxnSp>
          <p:nvCxnSpPr>
            <p:cNvPr id="6" name="Conector reto 5"/>
            <p:cNvCxnSpPr/>
            <p:nvPr/>
          </p:nvCxnSpPr>
          <p:spPr>
            <a:xfrm>
              <a:off x="2483768" y="4149080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3047132" y="4149080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/>
            <p:cNvCxnSpPr/>
            <p:nvPr/>
          </p:nvCxnSpPr>
          <p:spPr>
            <a:xfrm>
              <a:off x="3059832" y="4653136"/>
              <a:ext cx="5760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/>
            <p:nvPr/>
          </p:nvCxnSpPr>
          <p:spPr>
            <a:xfrm flipH="1" flipV="1">
              <a:off x="1691680" y="4581128"/>
              <a:ext cx="792088" cy="72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>
              <a:off x="2483768" y="3645024"/>
              <a:ext cx="0" cy="5040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763688" y="3645024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483768" y="3645024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16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31840" y="4149080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16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555776" y="472514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835696" y="4221088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pt-BR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10</a:t>
              </a:r>
              <a:r>
                <a:rPr lang="pt-BR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 2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971600" y="3429000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Conversão entre as bases potência de 2: binário, octal e 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conversão entre base 2 e uma base que é potência de </a:t>
            </a:r>
            <a:r>
              <a:rPr lang="pt-BR" dirty="0" smtClean="0"/>
              <a:t>2 (4</a:t>
            </a:r>
            <a:r>
              <a:rPr lang="pt-BR" dirty="0"/>
              <a:t>, 8, 16, etc.) basta agrupar os bits</a:t>
            </a:r>
            <a:r>
              <a:rPr lang="pt-BR" dirty="0" smtClean="0"/>
              <a:t>:</a:t>
            </a:r>
          </a:p>
          <a:p>
            <a:r>
              <a:rPr lang="pt-BR" dirty="0" smtClean="0"/>
              <a:t>Entre </a:t>
            </a:r>
            <a:r>
              <a:rPr lang="pt-BR" dirty="0"/>
              <a:t>base 2 e 8:</a:t>
            </a:r>
          </a:p>
          <a:p>
            <a:pPr lvl="1"/>
            <a:r>
              <a:rPr lang="pt-BR" dirty="0"/>
              <a:t>Agrupamento de 3 em 3 bits.</a:t>
            </a:r>
          </a:p>
          <a:p>
            <a:r>
              <a:rPr lang="pt-BR" dirty="0"/>
              <a:t>Entre base 2 e 16:</a:t>
            </a:r>
          </a:p>
          <a:p>
            <a:pPr lvl="1"/>
            <a:r>
              <a:rPr lang="pt-BR" dirty="0"/>
              <a:t>Agrupamento de 4 em 4 bits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Demais </a:t>
            </a:r>
            <a:r>
              <a:rPr lang="pt-BR" dirty="0"/>
              <a:t>conversões podem fazer o uso da base 2 como intermediária:</a:t>
            </a:r>
          </a:p>
          <a:p>
            <a:pPr lvl="1"/>
            <a:r>
              <a:rPr lang="pt-BR" dirty="0"/>
              <a:t>Base 8 para base 16: </a:t>
            </a:r>
          </a:p>
          <a:p>
            <a:pPr lvl="2"/>
            <a:r>
              <a:rPr lang="pt-BR" dirty="0"/>
              <a:t>Converter base 8 para base 2.</a:t>
            </a:r>
          </a:p>
          <a:p>
            <a:pPr lvl="2"/>
            <a:r>
              <a:rPr lang="pt-BR" dirty="0"/>
              <a:t>Converter base 2 para base 16.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5842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/>
          <p:cNvSpPr txBox="1"/>
          <p:nvPr/>
        </p:nvSpPr>
        <p:spPr>
          <a:xfrm>
            <a:off x="899592" y="436510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101010101010</a:t>
            </a:r>
            <a:endParaRPr lang="pt-BR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971600" y="4437112"/>
            <a:ext cx="864096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Conversão </a:t>
            </a:r>
            <a:r>
              <a:rPr lang="pt-BR" dirty="0" err="1" smtClean="0">
                <a:solidFill>
                  <a:schemeClr val="tx1"/>
                </a:solidFill>
              </a:rPr>
              <a:t>Binário-Octal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Note que qualquer algarismo em </a:t>
            </a:r>
            <a:r>
              <a:rPr lang="pt-BR" dirty="0" err="1" smtClean="0"/>
              <a:t>octal</a:t>
            </a:r>
            <a:r>
              <a:rPr lang="pt-BR" dirty="0" smtClean="0"/>
              <a:t> pode ser representado por 3 dígitos binários;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rer. nat . Daniel Duarte Abdala</a:t>
            </a:r>
            <a:endParaRPr lang="pt-BR" dirty="0"/>
          </a:p>
        </p:txBody>
      </p:sp>
      <p:graphicFrame>
        <p:nvGraphicFramePr>
          <p:cNvPr id="16" name="Espaço Reservado para Conteúdo 15"/>
          <p:cNvGraphicFramePr>
            <a:graphicFrameLocks noGrp="1"/>
          </p:cNvGraphicFramePr>
          <p:nvPr>
            <p:ph idx="13"/>
          </p:nvPr>
        </p:nvGraphicFramePr>
        <p:xfrm>
          <a:off x="7020272" y="2924944"/>
          <a:ext cx="190770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52"/>
                <a:gridCol w="953852"/>
              </a:tblGrid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Binário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Octal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54835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75656" y="278092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5    2</a:t>
            </a:r>
            <a:endParaRPr lang="pt-BR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403648" y="2852936"/>
            <a:ext cx="1656184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direita 16"/>
          <p:cNvSpPr/>
          <p:nvPr/>
        </p:nvSpPr>
        <p:spPr>
          <a:xfrm rot="16200000">
            <a:off x="1583668" y="3104964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/>
          <p:cNvSpPr/>
          <p:nvPr/>
        </p:nvSpPr>
        <p:spPr>
          <a:xfrm rot="16200000">
            <a:off x="2447764" y="3104964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31840" y="2852936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em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octal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(52</a:t>
            </a:r>
            <a:r>
              <a:rPr lang="pt-BR" b="1" baseline="-250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403648" y="35010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101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267744" y="35010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010</a:t>
            </a:r>
            <a:endParaRPr lang="pt-BR" sz="2000" b="1" dirty="0"/>
          </a:p>
        </p:txBody>
      </p:sp>
      <p:sp>
        <p:nvSpPr>
          <p:cNvPr id="24" name="Chave direita 23"/>
          <p:cNvSpPr/>
          <p:nvPr/>
        </p:nvSpPr>
        <p:spPr>
          <a:xfrm rot="5400000">
            <a:off x="1295636" y="4689140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2987824" y="51891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897450" y="518913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2</a:t>
            </a:r>
            <a:endParaRPr lang="pt-BR" sz="2000" b="1" dirty="0"/>
          </a:p>
        </p:txBody>
      </p:sp>
      <p:sp>
        <p:nvSpPr>
          <p:cNvPr id="29" name="Chave direita 28"/>
          <p:cNvSpPr/>
          <p:nvPr/>
        </p:nvSpPr>
        <p:spPr>
          <a:xfrm rot="5400000">
            <a:off x="2159732" y="4689140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have direita 29"/>
          <p:cNvSpPr/>
          <p:nvPr/>
        </p:nvSpPr>
        <p:spPr>
          <a:xfrm rot="5400000">
            <a:off x="3023828" y="4689140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have direita 30"/>
          <p:cNvSpPr/>
          <p:nvPr/>
        </p:nvSpPr>
        <p:spPr>
          <a:xfrm rot="5400000">
            <a:off x="3887924" y="4689140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2097250" y="51571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2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1233154" y="51571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5</a:t>
            </a:r>
            <a:endParaRPr lang="pt-BR" sz="20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39952" y="5661248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em </a:t>
            </a:r>
            <a:r>
              <a:rPr lang="pt-BR" b="1" dirty="0" err="1" smtClean="0">
                <a:solidFill>
                  <a:schemeClr val="accent1">
                    <a:lumMod val="75000"/>
                  </a:schemeClr>
                </a:solidFill>
              </a:rPr>
              <a:t>octal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 (5252</a:t>
            </a:r>
            <a:r>
              <a:rPr lang="pt-BR" b="1" baseline="-25000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835696" y="4437112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2699792" y="4437112"/>
            <a:ext cx="864096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563888" y="4437112"/>
            <a:ext cx="864096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1403648" y="2852936"/>
            <a:ext cx="1656184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362905" y="429309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101011101001</a:t>
            </a:r>
            <a:endParaRPr lang="pt-BR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Conversão </a:t>
            </a:r>
            <a:r>
              <a:rPr lang="pt-BR" dirty="0" err="1" smtClean="0">
                <a:solidFill>
                  <a:schemeClr val="tx1"/>
                </a:solidFill>
              </a:rPr>
              <a:t>Binário-Hexadecimal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628801"/>
            <a:ext cx="7931224" cy="1152128"/>
          </a:xfrm>
        </p:spPr>
        <p:txBody>
          <a:bodyPr/>
          <a:lstStyle/>
          <a:p>
            <a:r>
              <a:rPr lang="pt-BR" dirty="0" smtClean="0"/>
              <a:t>Note que qualquer algarismo </a:t>
            </a:r>
            <a:r>
              <a:rPr lang="pt-BR" dirty="0" err="1" smtClean="0"/>
              <a:t>octal</a:t>
            </a:r>
            <a:r>
              <a:rPr lang="pt-BR" dirty="0" smtClean="0"/>
              <a:t> pode ser representado por 3 dígitos binários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Dr. rer. nat . Daniel Duarte Abdala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75656" y="278092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   A</a:t>
            </a:r>
            <a:endParaRPr lang="pt-BR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Chave direita 16"/>
          <p:cNvSpPr/>
          <p:nvPr/>
        </p:nvSpPr>
        <p:spPr>
          <a:xfrm rot="16200000">
            <a:off x="1583668" y="3104964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direita 17"/>
          <p:cNvSpPr/>
          <p:nvPr/>
        </p:nvSpPr>
        <p:spPr>
          <a:xfrm rot="16200000">
            <a:off x="2447764" y="3104964"/>
            <a:ext cx="216024" cy="720080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31840" y="2852936"/>
            <a:ext cx="154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em hexa(2A</a:t>
            </a:r>
            <a:r>
              <a:rPr lang="pt-BR" b="1" baseline="-250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331640" y="350100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0010</a:t>
            </a:r>
            <a:endParaRPr lang="pt-BR" sz="2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195736" y="350100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1010</a:t>
            </a:r>
            <a:endParaRPr lang="pt-BR" sz="2000" b="1" dirty="0"/>
          </a:p>
        </p:txBody>
      </p:sp>
      <p:sp>
        <p:nvSpPr>
          <p:cNvPr id="24" name="Chave direita 23"/>
          <p:cNvSpPr/>
          <p:nvPr/>
        </p:nvSpPr>
        <p:spPr>
          <a:xfrm rot="5400000">
            <a:off x="1902965" y="4473116"/>
            <a:ext cx="216024" cy="1008112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5179329" y="5013176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em hexadecimal(AE9</a:t>
            </a:r>
            <a:r>
              <a:rPr lang="pt-BR" b="1" baseline="-250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pt-B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434913" y="4365104"/>
            <a:ext cx="1152128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spaço Reservado para Conteúdo 3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587041" y="4365104"/>
            <a:ext cx="1224136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3811177" y="4365104"/>
            <a:ext cx="1152128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have direita 40"/>
          <p:cNvSpPr/>
          <p:nvPr/>
        </p:nvSpPr>
        <p:spPr>
          <a:xfrm rot="5400000">
            <a:off x="3055093" y="4473116"/>
            <a:ext cx="216024" cy="1008112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have direita 41"/>
          <p:cNvSpPr/>
          <p:nvPr/>
        </p:nvSpPr>
        <p:spPr>
          <a:xfrm rot="5400000">
            <a:off x="4279229" y="4473116"/>
            <a:ext cx="216024" cy="1008112"/>
          </a:xfrm>
          <a:prstGeom prst="rightBrace">
            <a:avLst>
              <a:gd name="adj1" fmla="val 77823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/>
          <p:cNvSpPr txBox="1"/>
          <p:nvPr/>
        </p:nvSpPr>
        <p:spPr>
          <a:xfrm>
            <a:off x="1866961" y="51571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</a:t>
            </a:r>
            <a:endParaRPr lang="pt-BR" sz="20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019089" y="515719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E</a:t>
            </a:r>
            <a:endParaRPr lang="pt-BR" sz="20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4243225" y="51571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9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1581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Conversão entre as bases potência de 2: binário, octal e 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conversão entre base 2 e uma base que é potência de </a:t>
            </a:r>
            <a:r>
              <a:rPr lang="pt-BR" dirty="0" smtClean="0"/>
              <a:t>2 (4</a:t>
            </a:r>
            <a:r>
              <a:rPr lang="pt-BR" dirty="0"/>
              <a:t>, 8, 16, etc.) basta agrupar os bits</a:t>
            </a:r>
            <a:r>
              <a:rPr lang="pt-BR" dirty="0" smtClean="0"/>
              <a:t>:</a:t>
            </a:r>
          </a:p>
          <a:p>
            <a:r>
              <a:rPr lang="pt-BR" dirty="0" smtClean="0"/>
              <a:t>Entre </a:t>
            </a:r>
            <a:r>
              <a:rPr lang="pt-BR" dirty="0"/>
              <a:t>base 2 e 8:</a:t>
            </a:r>
          </a:p>
          <a:p>
            <a:pPr lvl="1"/>
            <a:r>
              <a:rPr lang="pt-BR" dirty="0"/>
              <a:t>Agrupamento de 3 em 3 bits.</a:t>
            </a:r>
          </a:p>
          <a:p>
            <a:r>
              <a:rPr lang="pt-BR" dirty="0"/>
              <a:t>Entre base 2 e 16:</a:t>
            </a:r>
          </a:p>
          <a:p>
            <a:pPr lvl="1"/>
            <a:r>
              <a:rPr lang="pt-BR" dirty="0"/>
              <a:t>Agrupamento de 4 em 4 bits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Demais </a:t>
            </a:r>
            <a:r>
              <a:rPr lang="pt-BR" dirty="0"/>
              <a:t>conversões podem fazer o uso da base 2 como intermediária:</a:t>
            </a:r>
          </a:p>
          <a:p>
            <a:pPr lvl="1"/>
            <a:r>
              <a:rPr lang="pt-BR" dirty="0"/>
              <a:t>Base 8 para base 16: </a:t>
            </a:r>
          </a:p>
          <a:p>
            <a:pPr lvl="2"/>
            <a:r>
              <a:rPr lang="pt-BR" dirty="0"/>
              <a:t>Converter base 8 para base 2.</a:t>
            </a:r>
          </a:p>
          <a:p>
            <a:pPr lvl="2"/>
            <a:r>
              <a:rPr lang="pt-BR" dirty="0"/>
              <a:t>Converter base 2 para base 16.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3180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Numéricos</a:t>
            </a:r>
          </a:p>
          <a:p>
            <a:pPr lvl="1"/>
            <a:r>
              <a:rPr lang="pt-BR" dirty="0" smtClean="0"/>
              <a:t>Decimal</a:t>
            </a:r>
          </a:p>
          <a:p>
            <a:pPr lvl="1"/>
            <a:r>
              <a:rPr lang="pt-BR" dirty="0" smtClean="0"/>
              <a:t>Binário</a:t>
            </a:r>
          </a:p>
          <a:p>
            <a:pPr lvl="1"/>
            <a:r>
              <a:rPr lang="pt-BR" dirty="0" smtClean="0"/>
              <a:t>Octal</a:t>
            </a:r>
          </a:p>
          <a:p>
            <a:pPr lvl="1"/>
            <a:r>
              <a:rPr lang="pt-BR" dirty="0" smtClean="0"/>
              <a:t>Hexadecimal</a:t>
            </a:r>
          </a:p>
          <a:p>
            <a:r>
              <a:rPr lang="pt-BR" dirty="0" smtClean="0"/>
              <a:t>Conversão de </a:t>
            </a:r>
            <a:r>
              <a:rPr lang="pt-BR" dirty="0" smtClean="0"/>
              <a:t>bases</a:t>
            </a:r>
          </a:p>
          <a:p>
            <a:r>
              <a:rPr lang="pt-BR" dirty="0" smtClean="0"/>
              <a:t>Representação de Números no computador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71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Comparativo de bases</a:t>
            </a:r>
            <a:endParaRPr lang="pt-BR" dirty="0"/>
          </a:p>
        </p:txBody>
      </p:sp>
      <p:graphicFrame>
        <p:nvGraphicFramePr>
          <p:cNvPr id="4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1835696" y="1556792"/>
          <a:ext cx="5508763" cy="4836554"/>
        </p:xfrm>
        <a:graphic>
          <a:graphicData uri="http://schemas.openxmlformats.org/drawingml/2006/table">
            <a:tbl>
              <a:tblPr/>
              <a:tblGrid>
                <a:gridCol w="1296144"/>
                <a:gridCol w="1224136"/>
                <a:gridCol w="1224136"/>
                <a:gridCol w="1764347"/>
              </a:tblGrid>
              <a:tr h="447434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Decimal</a:t>
                      </a:r>
                      <a:endParaRPr lang="pt-BR" sz="18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Binário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Octal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Hexadecimal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pt-BR" sz="18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800" dirty="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0010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0011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0100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0101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0110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0111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1011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12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13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14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23717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15</a:t>
                      </a:r>
                      <a:endParaRPr lang="pt-BR" sz="1800">
                        <a:solidFill>
                          <a:srgbClr val="365F9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1111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365F91"/>
                          </a:solidFill>
                          <a:latin typeface="Arial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51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 de números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de adição: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0 </a:t>
            </a:r>
            <a:r>
              <a:rPr lang="pt-BR" dirty="0"/>
              <a:t>+ 0 = 0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0 </a:t>
            </a:r>
            <a:r>
              <a:rPr lang="pt-BR" dirty="0"/>
              <a:t>+ 1 = 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1 </a:t>
            </a:r>
            <a:r>
              <a:rPr lang="pt-BR" dirty="0"/>
              <a:t>+ 0 = 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1 </a:t>
            </a:r>
            <a:r>
              <a:rPr lang="pt-BR" dirty="0"/>
              <a:t>+ 1 = 10 (0 e “vai 1</a:t>
            </a:r>
            <a:r>
              <a:rPr lang="pt-BR" dirty="0" smtClean="0"/>
              <a:t>”)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1 </a:t>
            </a:r>
            <a:r>
              <a:rPr lang="pt-BR" dirty="0"/>
              <a:t>+ 1 + 1 = 11 (1 e “vai 1</a:t>
            </a:r>
            <a:r>
              <a:rPr lang="pt-BR" dirty="0" smtClean="0"/>
              <a:t>”)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24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Subtração de números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da </a:t>
            </a:r>
            <a:r>
              <a:rPr lang="pt-BR" dirty="0" smtClean="0"/>
              <a:t>subtração:</a:t>
            </a:r>
            <a:endParaRPr lang="pt-BR" dirty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0 - </a:t>
            </a:r>
            <a:r>
              <a:rPr lang="pt-BR" dirty="0"/>
              <a:t>0 = 0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1 - </a:t>
            </a:r>
            <a:r>
              <a:rPr lang="pt-BR" dirty="0"/>
              <a:t>0 = </a:t>
            </a:r>
            <a:r>
              <a:rPr lang="pt-BR" dirty="0" smtClean="0"/>
              <a:t>1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/>
              <a:t>0 - 1 = </a:t>
            </a:r>
            <a:r>
              <a:rPr lang="pt-BR" dirty="0" smtClean="0"/>
              <a:t>-1 </a:t>
            </a:r>
            <a:r>
              <a:rPr lang="pt-BR" dirty="0"/>
              <a:t>(“vem” 1)</a:t>
            </a:r>
          </a:p>
          <a:p>
            <a:pPr lvl="1">
              <a:buFont typeface="Wingdings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79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Adição e subtração</a:t>
            </a:r>
          </a:p>
          <a:p>
            <a:pPr lvl="1"/>
            <a:r>
              <a:rPr lang="pt-BR" dirty="0" smtClean="0"/>
              <a:t>custo x1</a:t>
            </a:r>
            <a:endParaRPr lang="pt-BR" dirty="0" smtClean="0"/>
          </a:p>
          <a:p>
            <a:r>
              <a:rPr lang="pt-BR" dirty="0" smtClean="0"/>
              <a:t>Multiplicação:</a:t>
            </a:r>
          </a:p>
          <a:p>
            <a:pPr lvl="1"/>
            <a:r>
              <a:rPr lang="pt-BR" dirty="0" smtClean="0"/>
              <a:t>Operação mediamente complexa</a:t>
            </a:r>
            <a:endParaRPr lang="pt-BR" dirty="0" smtClean="0"/>
          </a:p>
          <a:p>
            <a:pPr lvl="1"/>
            <a:r>
              <a:rPr lang="pt-BR" dirty="0" smtClean="0"/>
              <a:t>Algoritmo de </a:t>
            </a:r>
            <a:r>
              <a:rPr lang="pt-BR" dirty="0" err="1" smtClean="0"/>
              <a:t>Booth</a:t>
            </a:r>
            <a:endParaRPr lang="pt-BR" dirty="0" smtClean="0"/>
          </a:p>
          <a:p>
            <a:pPr lvl="1"/>
            <a:r>
              <a:rPr lang="pt-BR" dirty="0"/>
              <a:t>c</a:t>
            </a:r>
            <a:r>
              <a:rPr lang="pt-BR" dirty="0" smtClean="0"/>
              <a:t>usto x4</a:t>
            </a:r>
          </a:p>
          <a:p>
            <a:r>
              <a:rPr lang="pt-BR" dirty="0" smtClean="0"/>
              <a:t>Potenciação:</a:t>
            </a:r>
          </a:p>
          <a:p>
            <a:pPr lvl="1"/>
            <a:r>
              <a:rPr lang="pt-BR" dirty="0" smtClean="0"/>
              <a:t>Altamente complexa</a:t>
            </a:r>
          </a:p>
          <a:p>
            <a:pPr lvl="1"/>
            <a:r>
              <a:rPr lang="pt-BR" dirty="0" smtClean="0"/>
              <a:t>Sucessivas multiplicações</a:t>
            </a:r>
          </a:p>
          <a:p>
            <a:pPr lvl="1"/>
            <a:r>
              <a:rPr lang="pt-BR" dirty="0" smtClean="0"/>
              <a:t>custo x100</a:t>
            </a:r>
            <a:endParaRPr lang="pt-BR" dirty="0" smtClean="0"/>
          </a:p>
          <a:p>
            <a:endParaRPr lang="pt-BR" dirty="0" smtClean="0"/>
          </a:p>
          <a:p>
            <a:pPr lvl="1">
              <a:buFont typeface="Wingdings" pitchFamily="2" charset="2"/>
              <a:buChar char="§"/>
            </a:pPr>
            <a:endParaRPr lang="pt-BR" dirty="0"/>
          </a:p>
          <a:p>
            <a:pPr lvl="1">
              <a:buFont typeface="Wingdings" pitchFamily="2" charset="2"/>
              <a:buChar char="§"/>
            </a:pP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Divisão:</a:t>
            </a:r>
          </a:p>
          <a:p>
            <a:pPr lvl="1"/>
            <a:r>
              <a:rPr lang="pt-BR" dirty="0" smtClean="0"/>
              <a:t>Operação bastante complexa</a:t>
            </a:r>
          </a:p>
          <a:p>
            <a:pPr lvl="1"/>
            <a:r>
              <a:rPr lang="pt-BR" dirty="0" smtClean="0"/>
              <a:t>Não existe algoritmo eficiente como o de </a:t>
            </a:r>
            <a:r>
              <a:rPr lang="pt-BR" dirty="0" err="1" smtClean="0"/>
              <a:t>Booth</a:t>
            </a:r>
            <a:endParaRPr lang="pt-BR" dirty="0" smtClean="0"/>
          </a:p>
          <a:p>
            <a:pPr lvl="1"/>
            <a:r>
              <a:rPr lang="pt-BR" dirty="0"/>
              <a:t>c</a:t>
            </a:r>
            <a:r>
              <a:rPr lang="pt-BR" dirty="0" smtClean="0"/>
              <a:t>usto x10</a:t>
            </a:r>
          </a:p>
          <a:p>
            <a:r>
              <a:rPr lang="pt-BR" dirty="0" smtClean="0"/>
              <a:t>Radiciação:</a:t>
            </a:r>
          </a:p>
          <a:p>
            <a:pPr lvl="1"/>
            <a:r>
              <a:rPr lang="pt-BR" dirty="0" smtClean="0"/>
              <a:t>Altamente complexa</a:t>
            </a:r>
          </a:p>
          <a:p>
            <a:pPr lvl="1"/>
            <a:r>
              <a:rPr lang="pt-BR" dirty="0" smtClean="0"/>
              <a:t>Sucessivas divisões</a:t>
            </a:r>
          </a:p>
          <a:p>
            <a:pPr lvl="1"/>
            <a:r>
              <a:rPr lang="pt-BR" dirty="0" smtClean="0"/>
              <a:t>custo ilimitado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0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Computador: Como representar um número negativo em binário?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67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Forma-1: Sinal e magnitude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496255"/>
            <a:ext cx="7931224" cy="269289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Tamanho fixo de palavra;</a:t>
            </a:r>
          </a:p>
          <a:p>
            <a:r>
              <a:rPr lang="pt-BR" sz="2800" dirty="0" smtClean="0"/>
              <a:t>Geralmente o bit mais significativo </a:t>
            </a:r>
            <a:r>
              <a:rPr lang="pt-BR" sz="2800" dirty="0"/>
              <a:t>é</a:t>
            </a:r>
            <a:r>
              <a:rPr lang="pt-BR" sz="2800" dirty="0" smtClean="0"/>
              <a:t> reservado para o sinal do número;</a:t>
            </a:r>
            <a:endParaRPr lang="pt-BR" sz="2800" dirty="0"/>
          </a:p>
        </p:txBody>
      </p:sp>
      <p:grpSp>
        <p:nvGrpSpPr>
          <p:cNvPr id="5" name="Grupo 4"/>
          <p:cNvGrpSpPr/>
          <p:nvPr/>
        </p:nvGrpSpPr>
        <p:grpSpPr>
          <a:xfrm>
            <a:off x="2195736" y="4621199"/>
            <a:ext cx="3768069" cy="1499974"/>
            <a:chOff x="1524011" y="4149080"/>
            <a:chExt cx="3768069" cy="1499974"/>
          </a:xfrm>
        </p:grpSpPr>
        <p:sp>
          <p:nvSpPr>
            <p:cNvPr id="6" name="Retângulo 5"/>
            <p:cNvSpPr/>
            <p:nvPr/>
          </p:nvSpPr>
          <p:spPr>
            <a:xfrm>
              <a:off x="2267744" y="4878452"/>
              <a:ext cx="360040" cy="360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62778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8782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70790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06794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442798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788024" y="4878452"/>
              <a:ext cx="36004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2267744" y="5310500"/>
              <a:ext cx="3024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7   6   5    4   3    2   1   0</a:t>
              </a:r>
              <a:endParaRPr lang="pt-BR" sz="24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619672" y="4869160"/>
              <a:ext cx="609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B050"/>
                  </a:solidFill>
                </a:rPr>
                <a:t>byte</a:t>
              </a:r>
              <a:endParaRPr lang="pt-BR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524011" y="4149080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MSB</a:t>
              </a:r>
              <a:endParaRPr lang="pt-BR" sz="1400" b="1" dirty="0"/>
            </a:p>
          </p:txBody>
        </p:sp>
        <p:cxnSp>
          <p:nvCxnSpPr>
            <p:cNvPr id="17" name="Conector de seta reta 16"/>
            <p:cNvCxnSpPr>
              <a:endCxn id="6" idx="0"/>
            </p:cNvCxnSpPr>
            <p:nvPr/>
          </p:nvCxnSpPr>
          <p:spPr>
            <a:xfrm>
              <a:off x="1979712" y="4437112"/>
              <a:ext cx="468052" cy="44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1619672" y="4437112"/>
              <a:ext cx="3600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>
            <a:off x="971600" y="3109031"/>
            <a:ext cx="6818979" cy="1624246"/>
            <a:chOff x="1641453" y="3100898"/>
            <a:chExt cx="6818979" cy="1624246"/>
          </a:xfrm>
        </p:grpSpPr>
        <p:sp>
          <p:nvSpPr>
            <p:cNvPr id="20" name="Chave direita 19"/>
            <p:cNvSpPr/>
            <p:nvPr/>
          </p:nvSpPr>
          <p:spPr>
            <a:xfrm rot="5400000">
              <a:off x="5256076" y="4041068"/>
              <a:ext cx="216024" cy="288032"/>
            </a:xfrm>
            <a:prstGeom prst="rightBrace">
              <a:avLst>
                <a:gd name="adj1" fmla="val 9817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5148064" y="3645024"/>
              <a:ext cx="432048" cy="432048"/>
            </a:xfrm>
            <a:prstGeom prst="roundRect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5580112" y="3645024"/>
              <a:ext cx="2160240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have direita 22"/>
            <p:cNvSpPr/>
            <p:nvPr/>
          </p:nvSpPr>
          <p:spPr>
            <a:xfrm rot="5400000">
              <a:off x="6552220" y="3176972"/>
              <a:ext cx="216024" cy="2016224"/>
            </a:xfrm>
            <a:prstGeom prst="rightBrace">
              <a:avLst>
                <a:gd name="adj1" fmla="val 77823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6056" y="4325034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sinal</a:t>
              </a:r>
              <a:endParaRPr lang="pt-BR" sz="2000" b="1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940152" y="4293096"/>
              <a:ext cx="14053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quantidade</a:t>
              </a:r>
              <a:endParaRPr lang="pt-BR" sz="2000" b="1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148064" y="3573016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0  1 0 0 1 1 1 1 </a:t>
              </a:r>
              <a:endParaRPr lang="pt-BR" sz="3200" b="1" dirty="0"/>
            </a:p>
          </p:txBody>
        </p:sp>
        <p:cxnSp>
          <p:nvCxnSpPr>
            <p:cNvPr id="27" name="Conector de seta reta 26"/>
            <p:cNvCxnSpPr>
              <a:endCxn id="26" idx="1"/>
            </p:cNvCxnSpPr>
            <p:nvPr/>
          </p:nvCxnSpPr>
          <p:spPr>
            <a:xfrm>
              <a:off x="4499992" y="3429000"/>
              <a:ext cx="648072" cy="436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>
              <a:endCxn id="21" idx="1"/>
            </p:cNvCxnSpPr>
            <p:nvPr/>
          </p:nvCxnSpPr>
          <p:spPr>
            <a:xfrm flipV="1">
              <a:off x="4499992" y="3861048"/>
              <a:ext cx="648072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 flipH="1">
              <a:off x="1691680" y="3429000"/>
              <a:ext cx="280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H="1">
              <a:off x="1691680" y="4221088"/>
              <a:ext cx="280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1641453" y="3100898"/>
              <a:ext cx="21361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0 para 
números positivos</a:t>
              </a:r>
              <a:endParaRPr lang="pt-BR" sz="2000" b="1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644852" y="3892986"/>
              <a:ext cx="22045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/>
                <a:t>1 para 
números negativos</a:t>
              </a:r>
              <a:endParaRPr lang="pt-B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292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483768" y="2250480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2915816" y="2250480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2483768" y="2178472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1   0 0 0 0 0 0 1 </a:t>
            </a:r>
            <a:endParaRPr lang="pt-BR" sz="3200" b="1" dirty="0"/>
          </a:p>
        </p:txBody>
      </p:sp>
      <p:sp>
        <p:nvSpPr>
          <p:cNvPr id="54" name="Seta para a direita 53"/>
          <p:cNvSpPr/>
          <p:nvPr/>
        </p:nvSpPr>
        <p:spPr>
          <a:xfrm>
            <a:off x="5266680" y="230128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5724128" y="217847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-1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483768" y="2889841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915816" y="2889841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/>
          <p:cNvSpPr txBox="1"/>
          <p:nvPr/>
        </p:nvSpPr>
        <p:spPr>
          <a:xfrm>
            <a:off x="2483768" y="281783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1   0 0 0 1 0 1 0 </a:t>
            </a:r>
            <a:endParaRPr lang="pt-BR" sz="3200" b="1" dirty="0"/>
          </a:p>
        </p:txBody>
      </p:sp>
      <p:sp>
        <p:nvSpPr>
          <p:cNvPr id="59" name="Seta para a direita 58"/>
          <p:cNvSpPr/>
          <p:nvPr/>
        </p:nvSpPr>
        <p:spPr>
          <a:xfrm>
            <a:off x="5266680" y="2940641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5724128" y="281783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-10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83768" y="3546624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915816" y="3546624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2483768" y="347461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0   0 1 0 1 0 1 0 </a:t>
            </a:r>
            <a:endParaRPr lang="pt-BR" sz="3200" b="1" dirty="0"/>
          </a:p>
        </p:txBody>
      </p:sp>
      <p:sp>
        <p:nvSpPr>
          <p:cNvPr id="64" name="Seta para a direita 63"/>
          <p:cNvSpPr/>
          <p:nvPr/>
        </p:nvSpPr>
        <p:spPr>
          <a:xfrm>
            <a:off x="5266680" y="359742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652120" y="347461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+42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483768" y="4257993"/>
            <a:ext cx="432048" cy="432048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2915816" y="4257993"/>
            <a:ext cx="2160240" cy="4320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2483768" y="4185985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1   0 1 0 1 0 1 0 </a:t>
            </a:r>
            <a:endParaRPr lang="pt-BR" sz="3200" b="1" dirty="0"/>
          </a:p>
        </p:txBody>
      </p:sp>
      <p:sp>
        <p:nvSpPr>
          <p:cNvPr id="69" name="Seta para a direita 68"/>
          <p:cNvSpPr/>
          <p:nvPr/>
        </p:nvSpPr>
        <p:spPr>
          <a:xfrm>
            <a:off x="5266680" y="430879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5652120" y="4185985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 -42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47785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Forma-1: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Os números de magnitude com sinal são fáceis de entender, mas eles requerem demasiado hardware para adição e subtração. Isso tem levado ao uso amplo de complementos para aritmética </a:t>
            </a:r>
            <a:r>
              <a:rPr lang="pt-BR" sz="2800" dirty="0" smtClean="0"/>
              <a:t>binária. Existem duas formas alternativas bem empregadas:</a:t>
            </a:r>
            <a:endParaRPr lang="pt-BR" sz="2800" dirty="0"/>
          </a:p>
          <a:p>
            <a:pPr lvl="1"/>
            <a:r>
              <a:rPr lang="pt-BR" sz="2400" dirty="0"/>
              <a:t>Complemento de 1</a:t>
            </a:r>
          </a:p>
          <a:p>
            <a:pPr lvl="1"/>
            <a:r>
              <a:rPr lang="pt-BR" sz="2400" dirty="0"/>
              <a:t>Complemento de 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50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50405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Forma-2: Complemento de 1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92896"/>
          </a:xfrm>
        </p:spPr>
        <p:txBody>
          <a:bodyPr/>
          <a:lstStyle/>
          <a:p>
            <a:r>
              <a:rPr lang="pt-BR" dirty="0" smtClean="0"/>
              <a:t>Inversão </a:t>
            </a:r>
            <a:r>
              <a:rPr lang="pt-BR" dirty="0"/>
              <a:t>de cada um dos bit do número;</a:t>
            </a:r>
          </a:p>
          <a:p>
            <a:r>
              <a:rPr lang="pt-BR" dirty="0" smtClean="0"/>
              <a:t>Duas possíveis </a:t>
            </a:r>
            <a:r>
              <a:rPr lang="pt-BR" dirty="0"/>
              <a:t>representações par o número 0.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15721"/>
              </p:ext>
            </p:extLst>
          </p:nvPr>
        </p:nvGraphicFramePr>
        <p:xfrm>
          <a:off x="4860032" y="188640"/>
          <a:ext cx="4038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Comp.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857743" y="4695725"/>
            <a:ext cx="1296144" cy="584775"/>
            <a:chOff x="2987824" y="3573016"/>
            <a:chExt cx="1296144" cy="584775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0 0 1 0</a:t>
              </a:r>
              <a:endParaRPr lang="pt-BR" sz="3200" b="1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57743" y="5271789"/>
            <a:ext cx="1296144" cy="584775"/>
            <a:chOff x="2987824" y="3573016"/>
            <a:chExt cx="1296144" cy="584775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1 1 0 1</a:t>
              </a:r>
              <a:endParaRPr lang="pt-BR" sz="3200" b="1" dirty="0"/>
            </a:p>
          </p:txBody>
        </p:sp>
      </p:grpSp>
      <p:sp>
        <p:nvSpPr>
          <p:cNvPr id="13" name="Seta para a direita 12"/>
          <p:cNvSpPr/>
          <p:nvPr/>
        </p:nvSpPr>
        <p:spPr>
          <a:xfrm>
            <a:off x="2297903" y="4818533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755351" y="4695725"/>
            <a:ext cx="105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+2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15" name="Seta para a direita 14"/>
          <p:cNvSpPr/>
          <p:nvPr/>
        </p:nvSpPr>
        <p:spPr>
          <a:xfrm>
            <a:off x="2297903" y="5415805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2801959" y="534379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6341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17646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Forma-3: Complemento de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404863"/>
          </a:xfrm>
        </p:spPr>
        <p:txBody>
          <a:bodyPr>
            <a:normAutofit/>
          </a:bodyPr>
          <a:lstStyle/>
          <a:p>
            <a:r>
              <a:rPr lang="pt-BR" dirty="0" smtClean="0"/>
              <a:t>Inversão </a:t>
            </a:r>
            <a:r>
              <a:rPr lang="pt-BR" dirty="0"/>
              <a:t>de cada um dos bits do número. Subsequentemente soma-se 1 ao valor dos bits invertidos;</a:t>
            </a:r>
          </a:p>
          <a:p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7075637"/>
              </p:ext>
            </p:extLst>
          </p:nvPr>
        </p:nvGraphicFramePr>
        <p:xfrm>
          <a:off x="5076056" y="332656"/>
          <a:ext cx="3668216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08"/>
                <a:gridCol w="1834108"/>
              </a:tblGrid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Decimal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Comp. 2</a:t>
                      </a:r>
                      <a:endParaRPr lang="pt-BR" dirty="0"/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010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2268">
                <a:tc>
                  <a:txBody>
                    <a:bodyPr/>
                    <a:lstStyle/>
                    <a:p>
                      <a:r>
                        <a:rPr lang="pt-BR" dirty="0" smtClean="0"/>
                        <a:t>-8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upo 9"/>
          <p:cNvGrpSpPr/>
          <p:nvPr/>
        </p:nvGrpSpPr>
        <p:grpSpPr>
          <a:xfrm>
            <a:off x="1115616" y="3947852"/>
            <a:ext cx="1296144" cy="584775"/>
            <a:chOff x="2987824" y="3573016"/>
            <a:chExt cx="1296144" cy="584775"/>
          </a:xfrm>
        </p:grpSpPr>
        <p:sp>
          <p:nvSpPr>
            <p:cNvPr id="26" name="Retângulo de cantos arredondados 25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0 0 1 0</a:t>
              </a:r>
              <a:endParaRPr lang="pt-BR" sz="3200" b="1" dirty="0"/>
            </a:p>
          </p:txBody>
        </p:sp>
      </p:grpSp>
      <p:grpSp>
        <p:nvGrpSpPr>
          <p:cNvPr id="28" name="Grupo 11"/>
          <p:cNvGrpSpPr/>
          <p:nvPr/>
        </p:nvGrpSpPr>
        <p:grpSpPr>
          <a:xfrm>
            <a:off x="1115616" y="4523916"/>
            <a:ext cx="1296144" cy="584775"/>
            <a:chOff x="2987824" y="3573016"/>
            <a:chExt cx="1296144" cy="584775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1 1 0 1</a:t>
              </a:r>
              <a:endParaRPr lang="pt-BR" sz="3200" b="1" dirty="0"/>
            </a:p>
          </p:txBody>
        </p:sp>
      </p:grpSp>
      <p:sp>
        <p:nvSpPr>
          <p:cNvPr id="31" name="Seta para a direita 30"/>
          <p:cNvSpPr/>
          <p:nvPr/>
        </p:nvSpPr>
        <p:spPr>
          <a:xfrm>
            <a:off x="2555776" y="4070660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013224" y="3947852"/>
            <a:ext cx="105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+2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sp>
        <p:nvSpPr>
          <p:cNvPr id="33" name="Seta para a direita 32"/>
          <p:cNvSpPr/>
          <p:nvPr/>
        </p:nvSpPr>
        <p:spPr>
          <a:xfrm>
            <a:off x="2555776" y="576494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3059832" y="5642136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-2</a:t>
            </a:r>
            <a:r>
              <a:rPr lang="pt-BR" sz="3200" b="1" baseline="-25000" dirty="0" smtClean="0"/>
              <a:t>10</a:t>
            </a:r>
            <a:r>
              <a:rPr lang="pt-BR" sz="3200" b="1" dirty="0" smtClean="0"/>
              <a:t> </a:t>
            </a:r>
            <a:endParaRPr lang="pt-BR" sz="3200" b="1" dirty="0"/>
          </a:p>
        </p:txBody>
      </p:sp>
      <p:grpSp>
        <p:nvGrpSpPr>
          <p:cNvPr id="35" name="Grupo 18"/>
          <p:cNvGrpSpPr/>
          <p:nvPr/>
        </p:nvGrpSpPr>
        <p:grpSpPr>
          <a:xfrm>
            <a:off x="1115616" y="5099980"/>
            <a:ext cx="1296144" cy="584775"/>
            <a:chOff x="2987824" y="3573016"/>
            <a:chExt cx="1296144" cy="584775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0 0 0 1</a:t>
              </a:r>
              <a:endParaRPr lang="pt-BR" sz="3200" b="1" dirty="0"/>
            </a:p>
          </p:txBody>
        </p:sp>
      </p:grpSp>
      <p:sp>
        <p:nvSpPr>
          <p:cNvPr id="38" name="Retângulo 37"/>
          <p:cNvSpPr/>
          <p:nvPr/>
        </p:nvSpPr>
        <p:spPr>
          <a:xfrm>
            <a:off x="611560" y="481194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+</a:t>
            </a:r>
            <a:endParaRPr lang="pt-BR" sz="3200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899592" y="5676044"/>
            <a:ext cx="1800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26"/>
          <p:cNvGrpSpPr/>
          <p:nvPr/>
        </p:nvGrpSpPr>
        <p:grpSpPr>
          <a:xfrm>
            <a:off x="1115616" y="5676044"/>
            <a:ext cx="1296144" cy="584775"/>
            <a:chOff x="2987824" y="3573016"/>
            <a:chExt cx="1296144" cy="584775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2987824" y="3645024"/>
              <a:ext cx="1296144" cy="432048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2987824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 smtClean="0"/>
                <a:t>1 1 1 0</a:t>
              </a:r>
              <a:endParaRPr lang="pt-B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dos Sistemas </a:t>
            </a:r>
            <a:r>
              <a:rPr lang="pt-BR" dirty="0" smtClean="0"/>
              <a:t>Numéricos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Base 2:</a:t>
            </a:r>
          </a:p>
          <a:p>
            <a:pPr lvl="1"/>
            <a:r>
              <a:rPr lang="pt-BR" dirty="0" smtClean="0"/>
              <a:t>Utilizada pelos computadores modernos.</a:t>
            </a:r>
          </a:p>
          <a:p>
            <a:pPr lvl="1"/>
            <a:r>
              <a:rPr lang="pt-BR" dirty="0" smtClean="0"/>
              <a:t>Ativado/desativado, verdadeiro/falso, etc.</a:t>
            </a:r>
          </a:p>
          <a:p>
            <a:endParaRPr lang="pt-BR" dirty="0" smtClean="0"/>
          </a:p>
          <a:p>
            <a:r>
              <a:rPr lang="pt-BR" dirty="0" smtClean="0"/>
              <a:t>Base 10:</a:t>
            </a:r>
          </a:p>
          <a:p>
            <a:pPr lvl="1"/>
            <a:r>
              <a:rPr lang="pt-BR" dirty="0" smtClean="0"/>
              <a:t>Usado desde a Antiguidade, dada a correspondência com os dedos das duas mãos.</a:t>
            </a:r>
          </a:p>
          <a:p>
            <a:endParaRPr lang="pt-BR" dirty="0" smtClean="0"/>
          </a:p>
          <a:p>
            <a:r>
              <a:rPr lang="pt-BR" dirty="0" smtClean="0"/>
              <a:t>Base 12: </a:t>
            </a:r>
          </a:p>
          <a:p>
            <a:pPr lvl="1"/>
            <a:r>
              <a:rPr lang="pt-BR" dirty="0" smtClean="0"/>
              <a:t>Dúzias de frutas, ovos, etc...</a:t>
            </a:r>
          </a:p>
          <a:p>
            <a:endParaRPr lang="pt-BR" dirty="0" smtClean="0"/>
          </a:p>
          <a:p>
            <a:r>
              <a:rPr lang="pt-BR" dirty="0" smtClean="0"/>
              <a:t>Base 60: </a:t>
            </a:r>
          </a:p>
          <a:p>
            <a:pPr lvl="1"/>
            <a:r>
              <a:rPr lang="pt-BR" dirty="0" smtClean="0"/>
              <a:t>Contagem do tempo (segundos, minutos, horas).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44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Problemas: Overflow ou </a:t>
            </a:r>
            <a:r>
              <a:rPr lang="pt-BR" dirty="0" err="1" smtClean="0"/>
              <a:t>Underflow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uma adição ou subtração , o resultado </a:t>
            </a:r>
            <a:r>
              <a:rPr lang="pt-BR" dirty="0" smtClean="0"/>
              <a:t>pode ser maior ou menor </a:t>
            </a:r>
            <a:r>
              <a:rPr lang="pt-BR" dirty="0"/>
              <a:t>do que pode ser mantido </a:t>
            </a:r>
            <a:r>
              <a:rPr lang="pt-BR" dirty="0" smtClean="0"/>
              <a:t>na quantidade </a:t>
            </a:r>
            <a:r>
              <a:rPr lang="pt-BR" dirty="0"/>
              <a:t>disponível de </a:t>
            </a:r>
            <a:r>
              <a:rPr lang="pt-BR" dirty="0" smtClean="0"/>
              <a:t>bits. 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Unidade Lógica Aritmética precisa sinalizar </a:t>
            </a:r>
            <a:r>
              <a:rPr lang="pt-BR" dirty="0" smtClean="0"/>
              <a:t>a ocorrência </a:t>
            </a:r>
            <a:r>
              <a:rPr lang="pt-BR" dirty="0"/>
              <a:t>de um overflow para que não </a:t>
            </a:r>
            <a:r>
              <a:rPr lang="pt-BR" dirty="0" smtClean="0"/>
              <a:t>haja qualquer </a:t>
            </a:r>
            <a:r>
              <a:rPr lang="pt-BR" dirty="0"/>
              <a:t>tentativa de usar o resultado.</a:t>
            </a:r>
          </a:p>
        </p:txBody>
      </p:sp>
    </p:spTree>
    <p:extLst>
      <p:ext uri="{BB962C8B-B14F-4D97-AF65-F5344CB8AC3E}">
        <p14:creationId xmlns:p14="http://schemas.microsoft.com/office/powerpoint/2010/main" val="51162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Computador: Como representar um número real (vírgula)?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1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em ponto fixo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1,1101 é representado </a:t>
            </a:r>
            <a:r>
              <a:rPr lang="pt-BR" dirty="0" smtClean="0"/>
              <a:t>como:</a:t>
            </a:r>
          </a:p>
          <a:p>
            <a:pPr marL="457200" lvl="1" indent="0">
              <a:buNone/>
            </a:pPr>
            <a:r>
              <a:rPr lang="pt-BR" dirty="0"/>
              <a:t>00000001 (parte inteira)</a:t>
            </a:r>
          </a:p>
          <a:p>
            <a:pPr marL="457200" lvl="1" indent="0">
              <a:buNone/>
            </a:pPr>
            <a:r>
              <a:rPr lang="pt-BR" dirty="0"/>
              <a:t>11010000 (parte </a:t>
            </a:r>
            <a:r>
              <a:rPr lang="pt-BR" dirty="0" smtClean="0"/>
              <a:t>fracionária)</a:t>
            </a:r>
          </a:p>
          <a:p>
            <a:r>
              <a:rPr lang="pt-BR" dirty="0" smtClean="0"/>
              <a:t>Vírgulas </a:t>
            </a:r>
            <a:r>
              <a:rPr lang="pt-BR" dirty="0"/>
              <a:t>(ou pontos) não são </a:t>
            </a:r>
            <a:r>
              <a:rPr lang="pt-BR" dirty="0" smtClean="0"/>
              <a:t>representadas</a:t>
            </a:r>
          </a:p>
          <a:p>
            <a:r>
              <a:rPr lang="pt-BR" dirty="0"/>
              <a:t>Cabe à instrução (processador) </a:t>
            </a:r>
            <a:r>
              <a:rPr lang="pt-BR" dirty="0" smtClean="0"/>
              <a:t>reconstituí-lo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029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em ponto flutuante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Fundamentada na notação </a:t>
                </a:r>
                <a:r>
                  <a:rPr lang="pt-BR" dirty="0"/>
                  <a:t>numérica </a:t>
                </a:r>
                <a:r>
                  <a:rPr lang="pt-BR" dirty="0" smtClean="0"/>
                  <a:t>científica</a:t>
                </a:r>
              </a:p>
              <a:p>
                <a:r>
                  <a:rPr lang="pt-BR" dirty="0"/>
                  <a:t>Exemplo: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1,0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18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/>
                      <m:t>1.000.000.000.000.000.00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    </a:t>
                </a:r>
                <a:r>
                  <a:rPr lang="pt-BR" dirty="0" smtClean="0"/>
                  <a:t>42,42 </a:t>
                </a:r>
                <a:r>
                  <a:rPr lang="pt-BR" dirty="0"/>
                  <a:t>= 42,42x10</a:t>
                </a:r>
                <a:r>
                  <a:rPr lang="pt-BR" baseline="30000" dirty="0"/>
                  <a:t>0 </a:t>
                </a:r>
                <a:r>
                  <a:rPr lang="pt-BR" dirty="0"/>
                  <a:t>= 4,242x10</a:t>
                </a:r>
                <a:r>
                  <a:rPr lang="pt-BR" baseline="30000" dirty="0"/>
                  <a:t>1 </a:t>
                </a:r>
                <a:r>
                  <a:rPr lang="pt-BR" dirty="0"/>
                  <a:t>= </a:t>
                </a:r>
                <a:r>
                  <a:rPr lang="pt-BR" dirty="0" smtClean="0"/>
                  <a:t>0,4242x10</a:t>
                </a:r>
                <a:r>
                  <a:rPr lang="pt-BR" baseline="30000" dirty="0" smtClean="0"/>
                  <a:t>2</a:t>
                </a:r>
              </a:p>
              <a:p>
                <a:endParaRPr lang="pt-BR" dirty="0"/>
              </a:p>
              <a:p>
                <a:r>
                  <a:rPr lang="pt-BR" dirty="0" smtClean="0"/>
                  <a:t>Para uma representação em ponto flutuante bastaríamos guardar a mantissa e o expoente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em ponto flutuante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556992"/>
              </a:xfrm>
            </p:spPr>
            <p:txBody>
              <a:bodyPr/>
              <a:lstStyle/>
              <a:p>
                <a:r>
                  <a:rPr lang="pt-BR" dirty="0" smtClean="0"/>
                  <a:t>Fundamentada na notação </a:t>
                </a:r>
                <a:r>
                  <a:rPr lang="pt-BR" dirty="0"/>
                  <a:t>numérica </a:t>
                </a:r>
                <a:r>
                  <a:rPr lang="pt-BR" dirty="0" smtClean="0"/>
                  <a:t>científica</a:t>
                </a:r>
              </a:p>
              <a:p>
                <a:r>
                  <a:rPr lang="pt-BR" dirty="0"/>
                  <a:t>Exemplo: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1,0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18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pt-BR" dirty="0"/>
                      <m:t>1.000.000.000.000.000.00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b="1" dirty="0" smtClean="0"/>
                  <a:t>    </a:t>
                </a:r>
                <a:r>
                  <a:rPr lang="pt-BR" dirty="0" smtClean="0"/>
                  <a:t>42,42 </a:t>
                </a:r>
                <a:r>
                  <a:rPr lang="pt-BR" dirty="0"/>
                  <a:t>= 42,42x10</a:t>
                </a:r>
                <a:r>
                  <a:rPr lang="pt-BR" baseline="30000" dirty="0"/>
                  <a:t>0 </a:t>
                </a:r>
                <a:r>
                  <a:rPr lang="pt-BR" dirty="0"/>
                  <a:t>= 4,242x10</a:t>
                </a:r>
                <a:r>
                  <a:rPr lang="pt-BR" baseline="30000" dirty="0"/>
                  <a:t>1 </a:t>
                </a:r>
                <a:r>
                  <a:rPr lang="pt-BR" dirty="0"/>
                  <a:t>= </a:t>
                </a:r>
                <a:r>
                  <a:rPr lang="pt-BR" dirty="0" smtClean="0"/>
                  <a:t>0,4242x10</a:t>
                </a:r>
                <a:r>
                  <a:rPr lang="pt-BR" baseline="30000" dirty="0" smtClean="0"/>
                  <a:t>2</a:t>
                </a:r>
              </a:p>
              <a:p>
                <a:r>
                  <a:rPr lang="pt-BR" dirty="0" smtClean="0"/>
                  <a:t>Para uma representação em ponto flutuante bastaríamos guardar a mantissa e o expoente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556992"/>
              </a:xfrm>
              <a:blipFill rotWithShape="1">
                <a:blip r:embed="rId3"/>
                <a:stretch>
                  <a:fillRect l="-1630" t="-2230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o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24777619"/>
              </p:ext>
            </p:extLst>
          </p:nvPr>
        </p:nvGraphicFramePr>
        <p:xfrm>
          <a:off x="1835696" y="5229200"/>
          <a:ext cx="46624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790700" imgH="330200" progId="Equation.3">
                  <p:embed/>
                </p:oleObj>
              </mc:Choice>
              <mc:Fallback>
                <p:oleObj name="Equation" r:id="rId4" imgW="1790700" imgH="330200" progId="Equation.3">
                  <p:embed/>
                  <p:pic>
                    <p:nvPicPr>
                      <p:cNvPr id="0" name="Espaço Reservado para Conteúdo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46624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570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 em ponto flutuante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564904"/>
            <a:ext cx="7931224" cy="3561259"/>
          </a:xfrm>
        </p:spPr>
        <p:txBody>
          <a:bodyPr/>
          <a:lstStyle/>
          <a:p>
            <a:r>
              <a:rPr lang="pt-BR" dirty="0" smtClean="0"/>
              <a:t>Precisão Simples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Precisão Dupla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995936" y="1628800"/>
            <a:ext cx="4968552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/>
              <a:t>IEEE Standard for </a:t>
            </a:r>
            <a:r>
              <a:rPr lang="pt-BR" sz="2800" dirty="0" err="1" smtClean="0"/>
              <a:t>Floating-Point</a:t>
            </a:r>
            <a:r>
              <a:rPr lang="pt-BR" sz="2800" dirty="0" smtClean="0"/>
              <a:t> </a:t>
            </a:r>
            <a:r>
              <a:rPr lang="pt-BR" sz="2800" dirty="0" err="1" smtClean="0"/>
              <a:t>Arithmetic</a:t>
            </a:r>
            <a:r>
              <a:rPr lang="pt-BR" sz="2800" dirty="0" smtClean="0"/>
              <a:t>, IEEE 754’2008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1259632" y="3429000"/>
            <a:ext cx="36004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624435" y="3429000"/>
            <a:ext cx="151216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expoente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131840" y="3429000"/>
            <a:ext cx="345638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mantissa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259632" y="306896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31   30                      23 22                                                                   0</a:t>
            </a:r>
            <a:endParaRPr lang="pt-BR" sz="1600" b="1" baseline="-25000" dirty="0"/>
          </a:p>
        </p:txBody>
      </p:sp>
      <p:sp>
        <p:nvSpPr>
          <p:cNvPr id="12" name="Retângulo 11"/>
          <p:cNvSpPr/>
          <p:nvPr/>
        </p:nvSpPr>
        <p:spPr>
          <a:xfrm>
            <a:off x="1259632" y="5373216"/>
            <a:ext cx="36004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624435" y="5373216"/>
            <a:ext cx="1512168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expoente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131840" y="5373216"/>
            <a:ext cx="3456384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mantissa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259632" y="5013176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63   62                      52 51                                                                   0</a:t>
            </a:r>
            <a:endParaRPr lang="pt-BR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85470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Patterson &amp; </a:t>
            </a:r>
            <a:r>
              <a:rPr lang="pt-BR" dirty="0" err="1" smtClean="0"/>
              <a:t>Hennessy</a:t>
            </a:r>
            <a:r>
              <a:rPr lang="pt-BR" dirty="0" smtClean="0"/>
              <a:t> - Cap</a:t>
            </a:r>
            <a:r>
              <a:rPr lang="pt-BR" dirty="0"/>
              <a:t>. </a:t>
            </a:r>
            <a:r>
              <a:rPr lang="pt-BR" dirty="0" smtClean="0"/>
              <a:t>: Aritmética </a:t>
            </a:r>
            <a:r>
              <a:rPr lang="pt-BR" dirty="0"/>
              <a:t>Computacional</a:t>
            </a:r>
          </a:p>
        </p:txBody>
      </p:sp>
    </p:spTree>
    <p:extLst>
      <p:ext uri="{BB962C8B-B14F-4D97-AF65-F5344CB8AC3E}">
        <p14:creationId xmlns:p14="http://schemas.microsoft.com/office/powerpoint/2010/main" val="18611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Alfabeto da Base do Sistema </a:t>
            </a:r>
            <a:r>
              <a:rPr lang="pt-BR" dirty="0" smtClean="0"/>
              <a:t>Numérico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base, ou alfabeto dos sistemas numéricos posicionais define quantos símbolos distintos são utilizados:</a:t>
            </a:r>
          </a:p>
          <a:p>
            <a:pPr lvl="1"/>
            <a:r>
              <a:rPr lang="pt-BR" dirty="0" smtClean="0"/>
              <a:t>Decimal </a:t>
            </a:r>
            <a:r>
              <a:rPr lang="pt-BR" dirty="0" smtClean="0">
                <a:solidFill>
                  <a:srgbClr val="00B050"/>
                </a:solidFill>
              </a:rPr>
              <a:t>{1,2,3,4,5,6,7,8,9,0}</a:t>
            </a:r>
          </a:p>
          <a:p>
            <a:pPr lvl="1"/>
            <a:r>
              <a:rPr lang="pt-BR" dirty="0" smtClean="0"/>
              <a:t>Binária </a:t>
            </a:r>
            <a:r>
              <a:rPr lang="pt-BR" dirty="0" smtClean="0">
                <a:solidFill>
                  <a:srgbClr val="00B050"/>
                </a:solidFill>
              </a:rPr>
              <a:t>{1,0}</a:t>
            </a:r>
          </a:p>
          <a:p>
            <a:pPr lvl="1"/>
            <a:r>
              <a:rPr lang="pt-BR" dirty="0" smtClean="0"/>
              <a:t>Octal </a:t>
            </a:r>
            <a:r>
              <a:rPr lang="pt-BR" dirty="0" smtClean="0">
                <a:solidFill>
                  <a:srgbClr val="00B050"/>
                </a:solidFill>
              </a:rPr>
              <a:t>{1,2,3,4,5,6,7,0}</a:t>
            </a:r>
          </a:p>
          <a:p>
            <a:pPr lvl="1"/>
            <a:r>
              <a:rPr lang="pt-BR" dirty="0" smtClean="0"/>
              <a:t>Hexadecimal </a:t>
            </a:r>
            <a:r>
              <a:rPr lang="pt-BR" dirty="0" smtClean="0">
                <a:solidFill>
                  <a:srgbClr val="00B050"/>
                </a:solidFill>
              </a:rPr>
              <a:t>{1,2,3,4,5,6,7,8,9,A,B,C,D,E,F,0}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3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Exemplos </a:t>
            </a:r>
            <a:r>
              <a:rPr lang="pt-BR" dirty="0" smtClean="0"/>
              <a:t>de </a:t>
            </a:r>
            <a:r>
              <a:rPr lang="pt-BR" dirty="0" smtClean="0"/>
              <a:t>Equivalências Numéricas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171912"/>
              </p:ext>
            </p:extLst>
          </p:nvPr>
        </p:nvGraphicFramePr>
        <p:xfrm>
          <a:off x="467544" y="2564904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BINÁRIO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DECIMAL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BINÁRIO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0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 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dirty="0" smtClean="0"/>
              <a:t>Usa somente os dez numerais indo-arábicos de 0 a 9 para escrever todos os números.</a:t>
            </a:r>
          </a:p>
          <a:p>
            <a:r>
              <a:rPr lang="pt-BR" dirty="0" smtClean="0"/>
              <a:t>Todo algarismo escrito imediatamente à esquerda de outro representa unidades de ordem superior dez vezes à desse outro.</a:t>
            </a:r>
          </a:p>
          <a:p>
            <a:pPr lvl="1"/>
            <a:r>
              <a:rPr lang="pt-BR" dirty="0" smtClean="0"/>
              <a:t>Exemplo: 111</a:t>
            </a:r>
          </a:p>
          <a:p>
            <a:pPr lvl="2"/>
            <a:r>
              <a:rPr lang="pt-BR" dirty="0" smtClean="0"/>
              <a:t>111= 1x10² + 1x10¹ + 1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6890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94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pt-BR" sz="3600" b="1" i="1" smtClean="0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05567547"/>
                  </p:ext>
                </p:extLst>
              </p:nvPr>
            </p:nvGraphicFramePr>
            <p:xfrm>
              <a:off x="4648200" y="1600200"/>
              <a:ext cx="4038600" cy="35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/>
                    <a:gridCol w="28186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5 4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2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0 1 0 1 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+0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+0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 smtClean="0"/>
                            <a:t>             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32 + 8 + 2 + 1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05567547"/>
                  </p:ext>
                </p:extLst>
              </p:nvPr>
            </p:nvGraphicFramePr>
            <p:xfrm>
              <a:off x="4648200" y="1600200"/>
              <a:ext cx="4038600" cy="3579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/>
                    <a:gridCol w="28186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Binário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5 4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2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0 1 0 1 1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643128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101011 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506" t="-263810" b="-200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32 + 8 + 2 + 1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101011 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48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029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Conversão para a Base Decimal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pt-BR" dirty="0" smtClean="0"/>
                  <a:t>Em qualquer base numérica, o valor do </a:t>
                </a:r>
                <a:r>
                  <a:rPr lang="pt-BR" b="1" dirty="0" smtClean="0"/>
                  <a:t>i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dígito </a:t>
                </a:r>
                <a:r>
                  <a:rPr lang="pt-BR" b="1" dirty="0" smtClean="0"/>
                  <a:t>d</a:t>
                </a:r>
                <a:r>
                  <a:rPr lang="pt-BR" dirty="0" smtClean="0"/>
                  <a:t>, da direita para a esquerda, na base decimal é:  </a:t>
                </a:r>
                <a14:m>
                  <m:oMath xmlns:m="http://schemas.openxmlformats.org/officeDocument/2006/math">
                    <m:r>
                      <a:rPr lang="pt-BR" sz="3600" b="1" i="1" smtClean="0">
                        <a:latin typeface="Cambria Math"/>
                      </a:rPr>
                      <m:t>𝒅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r>
                      <a:rPr lang="pt-BR" sz="3600" b="1" i="1" smtClean="0">
                        <a:latin typeface="Cambria Math"/>
                      </a:rPr>
                      <m:t>𝒙</m:t>
                    </m:r>
                    <m:r>
                      <a:rPr lang="pt-BR" sz="3600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36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3600" b="1" i="1" smtClean="0">
                            <a:latin typeface="Cambria Math"/>
                          </a:rPr>
                          <m:t>𝒃𝒂𝒔𝒆</m:t>
                        </m:r>
                      </m:e>
                      <m:sup>
                        <m:r>
                          <a:rPr lang="pt-BR" sz="3600" b="1" i="1" smtClean="0">
                            <a:latin typeface="Cambria Math"/>
                          </a:rPr>
                          <m:t>𝒊</m:t>
                        </m:r>
                      </m:sup>
                    </m:sSup>
                    <m:r>
                      <a:rPr lang="pt-BR" sz="3600" b="1" i="1" smtClean="0">
                        <a:latin typeface="Cambria Math"/>
                      </a:rPr>
                      <m:t> </m:t>
                    </m:r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564" t="-121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78828823"/>
                  </p:ext>
                </p:extLst>
              </p:nvPr>
            </p:nvGraphicFramePr>
            <p:xfrm>
              <a:off x="4648200" y="1600200"/>
              <a:ext cx="4038600" cy="3946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/>
                    <a:gridCol w="28186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Octal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8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2 3 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+3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dirty="0" smtClean="0"/>
                            <a:t>              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1234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1×512 + 2×64 + 3×8 + 4×1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1234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512 + 128 + 24 + 4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668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ço Reservado para Conteúdo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78828823"/>
                  </p:ext>
                </p:extLst>
              </p:nvPr>
            </p:nvGraphicFramePr>
            <p:xfrm>
              <a:off x="4648200" y="1600200"/>
              <a:ext cx="4038600" cy="3946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944"/>
                    <a:gridCol w="281865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Octal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Decimal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???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       i  = 3 2 1 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 base =  8</a:t>
                          </a:r>
                        </a:p>
                        <a:p>
                          <a:r>
                            <a:rPr lang="pt-BR" dirty="0" smtClean="0"/>
                            <a:t>     </a:t>
                          </a:r>
                          <a:r>
                            <a:rPr lang="pt-BR" baseline="0" dirty="0" smtClean="0"/>
                            <a:t> </a:t>
                          </a:r>
                          <a:r>
                            <a:rPr lang="pt-BR" dirty="0" smtClean="0"/>
                            <a:t> d = 1 2 3 4</a:t>
                          </a:r>
                          <a:endParaRPr lang="pt-BR" dirty="0" smtClean="0"/>
                        </a:p>
                      </a:txBody>
                      <a:tcPr/>
                    </a:tc>
                  </a:tr>
                  <a:tr h="639255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3506" t="-266346" b="-275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1234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1×512 + 2×64 + 3×8 + 4×1</a:t>
                          </a: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1234</a:t>
                          </a:r>
                        </a:p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512 + 128 + 24 + 4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1234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668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9903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1792</Words>
  <Application>Microsoft Office PowerPoint</Application>
  <PresentationFormat>Apresentação na tela (4:3)</PresentationFormat>
  <Paragraphs>488</Paragraphs>
  <Slides>36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8" baseType="lpstr">
      <vt:lpstr>Tema do Office</vt:lpstr>
      <vt:lpstr>Equation</vt:lpstr>
      <vt:lpstr>Aula 6</vt:lpstr>
      <vt:lpstr>Resumo aula</vt:lpstr>
      <vt:lpstr>Base dos Sistemas Numéricos</vt:lpstr>
      <vt:lpstr>Alfabeto da Base do Sistema Numérico</vt:lpstr>
      <vt:lpstr>Exemplos de Equivalências Numéricas</vt:lpstr>
      <vt:lpstr>Base Decimal</vt:lpstr>
      <vt:lpstr>Conversão para a Base Decimal</vt:lpstr>
      <vt:lpstr>Conversão para a Base Decimal</vt:lpstr>
      <vt:lpstr>Conversão para a Base Decimal</vt:lpstr>
      <vt:lpstr>Conversão para a Base Decimal</vt:lpstr>
      <vt:lpstr>Conversão da Base Decimal para outras</vt:lpstr>
      <vt:lpstr>Conversão da Base Decimal para outras</vt:lpstr>
      <vt:lpstr>42 para binário</vt:lpstr>
      <vt:lpstr>42 para octal</vt:lpstr>
      <vt:lpstr>42 para hexadecimal</vt:lpstr>
      <vt:lpstr>Conversão entre as bases potência de 2: binário, octal e hexadecimal</vt:lpstr>
      <vt:lpstr>Conversão Binário-Octal</vt:lpstr>
      <vt:lpstr>Conversão Binário-Hexadecimal</vt:lpstr>
      <vt:lpstr>Conversão entre as bases potência de 2: binário, octal e hexadecimal</vt:lpstr>
      <vt:lpstr>Comparativo de bases</vt:lpstr>
      <vt:lpstr>Soma de números binários</vt:lpstr>
      <vt:lpstr>Subtração de números binários</vt:lpstr>
      <vt:lpstr>Outras operações</vt:lpstr>
      <vt:lpstr>Computador: Como representar um número negativo em binário?</vt:lpstr>
      <vt:lpstr>Forma-1: Sinal e magnitude</vt:lpstr>
      <vt:lpstr>Exemplos</vt:lpstr>
      <vt:lpstr>Forma-1: Desvantagens</vt:lpstr>
      <vt:lpstr>Forma-2: Complemento de 1</vt:lpstr>
      <vt:lpstr>Forma-3: Complemento de 2</vt:lpstr>
      <vt:lpstr>Problemas: Overflow ou Underflow</vt:lpstr>
      <vt:lpstr>Computador: Como representar um número real (vírgula)?</vt:lpstr>
      <vt:lpstr>Número em ponto fixo</vt:lpstr>
      <vt:lpstr>Número em ponto flutuante</vt:lpstr>
      <vt:lpstr>Número em ponto flutuante</vt:lpstr>
      <vt:lpstr>Número em ponto flutuante</vt:lpstr>
      <vt:lpstr>Referência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braully</dc:creator>
  <cp:lastModifiedBy>strike</cp:lastModifiedBy>
  <cp:revision>76</cp:revision>
  <dcterms:created xsi:type="dcterms:W3CDTF">2019-04-08T18:01:12Z</dcterms:created>
  <dcterms:modified xsi:type="dcterms:W3CDTF">2019-04-08T22:51:02Z</dcterms:modified>
</cp:coreProperties>
</file>