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9" r:id="rId7"/>
    <p:sldId id="269" r:id="rId8"/>
    <p:sldId id="272" r:id="rId9"/>
    <p:sldId id="271" r:id="rId10"/>
    <p:sldId id="273" r:id="rId11"/>
    <p:sldId id="274" r:id="rId12"/>
    <p:sldId id="275" r:id="rId13"/>
    <p:sldId id="276" r:id="rId14"/>
    <p:sldId id="277" r:id="rId15"/>
    <p:sldId id="280" r:id="rId16"/>
    <p:sldId id="258" r:id="rId17"/>
    <p:sldId id="265" r:id="rId18"/>
    <p:sldId id="260" r:id="rId19"/>
    <p:sldId id="270" r:id="rId20"/>
    <p:sldId id="281" r:id="rId21"/>
    <p:sldId id="261" r:id="rId22"/>
    <p:sldId id="282" r:id="rId23"/>
    <p:sldId id="262" r:id="rId24"/>
    <p:sldId id="278" r:id="rId25"/>
    <p:sldId id="279" r:id="rId26"/>
    <p:sldId id="263" r:id="rId27"/>
    <p:sldId id="264" r:id="rId28"/>
    <p:sldId id="283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B38A-8DD5-4543-A672-BDEDBD9D7531}" type="datetimeFigureOut">
              <a:rPr lang="pt-BR" smtClean="0"/>
              <a:t>15/4/2019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5F13-D8C9-4E5E-A249-B92327CED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01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B38A-8DD5-4543-A672-BDEDBD9D7531}" type="datetimeFigureOut">
              <a:rPr lang="pt-BR" smtClean="0"/>
              <a:t>15/4/2019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5F13-D8C9-4E5E-A249-B92327CED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63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B38A-8DD5-4543-A672-BDEDBD9D7531}" type="datetimeFigureOut">
              <a:rPr lang="pt-BR" smtClean="0"/>
              <a:t>15/4/2019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5F13-D8C9-4E5E-A249-B92327CED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25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B38A-8DD5-4543-A672-BDEDBD9D7531}" type="datetimeFigureOut">
              <a:rPr lang="pt-BR" smtClean="0"/>
              <a:t>15/4/2019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5F13-D8C9-4E5E-A249-B92327CED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6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B38A-8DD5-4543-A672-BDEDBD9D7531}" type="datetimeFigureOut">
              <a:rPr lang="pt-BR" smtClean="0"/>
              <a:t>15/4/2019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5F13-D8C9-4E5E-A249-B92327CED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57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B38A-8DD5-4543-A672-BDEDBD9D7531}" type="datetimeFigureOut">
              <a:rPr lang="pt-BR" smtClean="0"/>
              <a:t>15/4/2019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5F13-D8C9-4E5E-A249-B92327CED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82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B38A-8DD5-4543-A672-BDEDBD9D7531}" type="datetimeFigureOut">
              <a:rPr lang="pt-BR" smtClean="0"/>
              <a:t>15/4/2019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5F13-D8C9-4E5E-A249-B92327CED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07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B38A-8DD5-4543-A672-BDEDBD9D7531}" type="datetimeFigureOut">
              <a:rPr lang="pt-BR" smtClean="0"/>
              <a:t>15/4/2019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5F13-D8C9-4E5E-A249-B92327CED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00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B38A-8DD5-4543-A672-BDEDBD9D7531}" type="datetimeFigureOut">
              <a:rPr lang="pt-BR" smtClean="0"/>
              <a:t>15/4/2019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5F13-D8C9-4E5E-A249-B92327CED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17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B38A-8DD5-4543-A672-BDEDBD9D7531}" type="datetimeFigureOut">
              <a:rPr lang="pt-BR" smtClean="0"/>
              <a:t>15/4/2019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5F13-D8C9-4E5E-A249-B92327CED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68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B38A-8DD5-4543-A672-BDEDBD9D7531}" type="datetimeFigureOut">
              <a:rPr lang="pt-BR" smtClean="0"/>
              <a:t>15/4/2019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5F13-D8C9-4E5E-A249-B92327CED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14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CB38A-8DD5-4543-A672-BDEDBD9D7531}" type="datetimeFigureOut">
              <a:rPr lang="pt-BR" smtClean="0"/>
              <a:t>15/4/2019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F5F13-D8C9-4E5E-A249-B92327CED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09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Aula 7: Introdução SO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036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 em Cartão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/>
              <a:t>Em seguida vinha o cartão $RUN, dizendo ao </a:t>
            </a:r>
            <a:r>
              <a:rPr lang="pt-BR" dirty="0" smtClean="0"/>
              <a:t>sistema operacional </a:t>
            </a:r>
            <a:r>
              <a:rPr lang="pt-BR" dirty="0"/>
              <a:t>para executar o programa com os dados </a:t>
            </a:r>
            <a:r>
              <a:rPr lang="pt-BR" dirty="0" smtClean="0"/>
              <a:t>em seguida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Por </a:t>
            </a:r>
            <a:r>
              <a:rPr lang="pt-BR" dirty="0"/>
              <a:t>fim, o cartão $END marcava o término </a:t>
            </a:r>
            <a:r>
              <a:rPr lang="pt-BR" dirty="0" smtClean="0"/>
              <a:t>da tarefa.</a:t>
            </a:r>
          </a:p>
          <a:p>
            <a:r>
              <a:rPr lang="pt-BR" dirty="0"/>
              <a:t>Esses cartões de controle primitivos foram </a:t>
            </a:r>
            <a:r>
              <a:rPr lang="pt-BR" dirty="0" smtClean="0"/>
              <a:t>os precursores </a:t>
            </a:r>
            <a:r>
              <a:rPr lang="pt-BR" dirty="0"/>
              <a:t>das linguagens de controle de tarefas e </a:t>
            </a:r>
            <a:r>
              <a:rPr lang="pt-BR" dirty="0" smtClean="0"/>
              <a:t>interpretadores </a:t>
            </a:r>
            <a:r>
              <a:rPr lang="pt-BR" dirty="0"/>
              <a:t>de comando modernos.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644036"/>
            <a:ext cx="4038600" cy="2438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142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Breve Histórico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Computadores extremamente caros</a:t>
            </a:r>
          </a:p>
          <a:p>
            <a:r>
              <a:rPr lang="pt-BR" dirty="0" smtClean="0"/>
              <a:t>Principais usos: Comerciais e Cientificas</a:t>
            </a:r>
          </a:p>
          <a:p>
            <a:r>
              <a:rPr lang="pt-BR" dirty="0" smtClean="0"/>
              <a:t>Otimizar ao máximo o uso de recursos ociosos</a:t>
            </a:r>
          </a:p>
          <a:p>
            <a:r>
              <a:rPr lang="pt-BR" dirty="0" smtClean="0"/>
              <a:t>Aplicações cientificas: grande demanda de CPU</a:t>
            </a:r>
          </a:p>
          <a:p>
            <a:r>
              <a:rPr lang="pt-BR" dirty="0" smtClean="0"/>
              <a:t>Aplicações comerciais: grande demanda de entrada e saída </a:t>
            </a:r>
          </a:p>
          <a:p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Inicio da multiprogramação: </a:t>
            </a:r>
          </a:p>
          <a:p>
            <a:pPr lvl="1"/>
            <a:r>
              <a:rPr lang="pt-BR" dirty="0"/>
              <a:t>dividir a memória em </a:t>
            </a:r>
            <a:r>
              <a:rPr lang="pt-BR" dirty="0" smtClean="0"/>
              <a:t>várias </a:t>
            </a:r>
            <a:r>
              <a:rPr lang="pt-BR" dirty="0"/>
              <a:t>partes, com uma tarefa diferente em cada </a:t>
            </a:r>
            <a:r>
              <a:rPr lang="pt-BR" dirty="0" smtClean="0"/>
              <a:t>partição</a:t>
            </a:r>
          </a:p>
          <a:p>
            <a:pPr lvl="1"/>
            <a:r>
              <a:rPr lang="pt-BR" dirty="0" smtClean="0"/>
              <a:t>Enquanto </a:t>
            </a:r>
            <a:r>
              <a:rPr lang="pt-BR" dirty="0"/>
              <a:t>uma tarefa </a:t>
            </a:r>
            <a:r>
              <a:rPr lang="pt-BR" dirty="0" smtClean="0"/>
              <a:t>ficava </a:t>
            </a:r>
            <a:r>
              <a:rPr lang="pt-BR" dirty="0"/>
              <a:t>esperando pelo término da E/S, outra podia usar </a:t>
            </a:r>
            <a:r>
              <a:rPr lang="pt-BR" dirty="0" smtClean="0"/>
              <a:t>a CPU</a:t>
            </a:r>
            <a:r>
              <a:rPr lang="pt-BR" dirty="0"/>
              <a:t>. </a:t>
            </a:r>
            <a:endParaRPr lang="pt-BR" dirty="0" smtClean="0"/>
          </a:p>
          <a:p>
            <a:pPr lvl="1"/>
            <a:r>
              <a:rPr lang="pt-BR" dirty="0" smtClean="0"/>
              <a:t>Se </a:t>
            </a:r>
            <a:r>
              <a:rPr lang="pt-BR" dirty="0"/>
              <a:t>um número suficiente de tarefas pudesse </a:t>
            </a:r>
            <a:r>
              <a:rPr lang="pt-BR" dirty="0" smtClean="0"/>
              <a:t>ser armazenado </a:t>
            </a:r>
            <a:r>
              <a:rPr lang="pt-BR" dirty="0"/>
              <a:t>na memória principal ao mesmo tempo, </a:t>
            </a:r>
            <a:r>
              <a:rPr lang="pt-BR" dirty="0" smtClean="0"/>
              <a:t>a CPU </a:t>
            </a:r>
            <a:r>
              <a:rPr lang="pt-BR" dirty="0"/>
              <a:t>podia se manter ocupada quase 100% do tempo.</a:t>
            </a:r>
          </a:p>
        </p:txBody>
      </p:sp>
    </p:spTree>
    <p:extLst>
      <p:ext uri="{BB962C8B-B14F-4D97-AF65-F5344CB8AC3E}">
        <p14:creationId xmlns:p14="http://schemas.microsoft.com/office/powerpoint/2010/main" val="1201046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Breve Histórico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Inicio da multiprogramação: </a:t>
            </a:r>
          </a:p>
          <a:p>
            <a:pPr lvl="1"/>
            <a:r>
              <a:rPr lang="pt-BR" dirty="0"/>
              <a:t>dividir a memória em várias partes, com uma tarefa diferente em cada partição</a:t>
            </a:r>
          </a:p>
          <a:p>
            <a:pPr lvl="1"/>
            <a:r>
              <a:rPr lang="pt-BR" dirty="0"/>
              <a:t>Enquanto uma tarefa ficava esperando pelo término da E/S, outra podia usar a CPU. </a:t>
            </a:r>
          </a:p>
          <a:p>
            <a:pPr lvl="1"/>
            <a:r>
              <a:rPr lang="pt-BR" dirty="0"/>
              <a:t>Se um número suficiente de tarefas pudesse ser armazenado na memória principal ao mesmo tempo, a CPU podia se manter ocupada quase 100% do tempo.</a:t>
            </a:r>
          </a:p>
          <a:p>
            <a:pPr lvl="1"/>
            <a:r>
              <a:rPr lang="pt-BR" dirty="0" smtClean="0"/>
              <a:t>Carregando novas tarefas logo que uma partição ficasse livre com o termino de uma tarefa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681" y="2400890"/>
            <a:ext cx="4029638" cy="2924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7254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Breve Histórico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/>
              <a:t>timesharing</a:t>
            </a:r>
            <a:r>
              <a:rPr lang="pt-BR" dirty="0"/>
              <a:t> (compartilhamento </a:t>
            </a:r>
            <a:r>
              <a:rPr lang="pt-BR" dirty="0" smtClean="0"/>
              <a:t>de tempo):</a:t>
            </a:r>
          </a:p>
          <a:p>
            <a:pPr lvl="1"/>
            <a:r>
              <a:rPr lang="pt-BR" dirty="0"/>
              <a:t>CTSS (</a:t>
            </a:r>
            <a:r>
              <a:rPr lang="pt-BR" dirty="0" err="1"/>
              <a:t>Compatible</a:t>
            </a:r>
            <a:r>
              <a:rPr lang="pt-BR" dirty="0"/>
              <a:t> Time </a:t>
            </a:r>
            <a:r>
              <a:rPr lang="pt-BR" dirty="0" err="1"/>
              <a:t>Sharing</a:t>
            </a:r>
            <a:r>
              <a:rPr lang="pt-BR" dirty="0"/>
              <a:t> </a:t>
            </a:r>
            <a:r>
              <a:rPr lang="pt-BR" dirty="0" err="1" smtClean="0"/>
              <a:t>Sys</a:t>
            </a:r>
            <a:r>
              <a:rPr lang="pt-BR" dirty="0" smtClean="0"/>
              <a:t> tem — Sistema compatível de tempo compartilhado)</a:t>
            </a:r>
          </a:p>
          <a:p>
            <a:pPr lvl="1"/>
            <a:r>
              <a:rPr lang="pt-BR" dirty="0" smtClean="0"/>
              <a:t>MULTICS (</a:t>
            </a:r>
            <a:r>
              <a:rPr lang="pt-BR" dirty="0" err="1" smtClean="0"/>
              <a:t>MULTiplexed</a:t>
            </a:r>
            <a:r>
              <a:rPr lang="pt-BR" dirty="0" smtClean="0"/>
              <a:t> </a:t>
            </a:r>
            <a:r>
              <a:rPr lang="pt-BR" dirty="0" err="1" smtClean="0"/>
              <a:t>Information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Computing</a:t>
            </a:r>
            <a:r>
              <a:rPr lang="pt-BR" dirty="0" smtClean="0"/>
              <a:t> Service — Serviço de Computação e Informação Multiplexada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smtClean="0"/>
              <a:t>Levou ao surgimento:</a:t>
            </a:r>
          </a:p>
          <a:p>
            <a:r>
              <a:rPr lang="pt-BR" dirty="0" smtClean="0"/>
              <a:t>UNIX</a:t>
            </a:r>
          </a:p>
          <a:p>
            <a:r>
              <a:rPr lang="pt-BR" dirty="0" smtClean="0"/>
              <a:t>BSD</a:t>
            </a:r>
          </a:p>
          <a:p>
            <a:r>
              <a:rPr lang="pt-BR" dirty="0" smtClean="0"/>
              <a:t>MINIX</a:t>
            </a:r>
          </a:p>
          <a:p>
            <a:pPr lvl="1"/>
            <a:r>
              <a:rPr lang="pt-BR" dirty="0" smtClean="0"/>
              <a:t>Linux</a:t>
            </a:r>
          </a:p>
          <a:p>
            <a:pPr lvl="1"/>
            <a:r>
              <a:rPr lang="pt-BR" dirty="0" err="1" smtClean="0"/>
              <a:t>Android</a:t>
            </a:r>
            <a:endParaRPr lang="pt-BR" dirty="0" smtClean="0"/>
          </a:p>
          <a:p>
            <a:r>
              <a:rPr lang="pt-BR" dirty="0" smtClean="0"/>
              <a:t>MS-DOS</a:t>
            </a:r>
          </a:p>
          <a:p>
            <a:r>
              <a:rPr lang="pt-BR" dirty="0" smtClean="0"/>
              <a:t>Xerox</a:t>
            </a:r>
          </a:p>
          <a:p>
            <a:pPr lvl="1"/>
            <a:r>
              <a:rPr lang="pt-BR" dirty="0" smtClean="0"/>
              <a:t>LISA/Macintosh</a:t>
            </a:r>
          </a:p>
          <a:p>
            <a:r>
              <a:rPr lang="pt-BR" dirty="0" smtClean="0"/>
              <a:t>BSD UNIX: Mac OS X</a:t>
            </a:r>
          </a:p>
          <a:p>
            <a:r>
              <a:rPr lang="pt-BR" dirty="0" smtClean="0"/>
              <a:t>MS-DOS: Windows </a:t>
            </a:r>
          </a:p>
        </p:txBody>
      </p:sp>
    </p:spTree>
    <p:extLst>
      <p:ext uri="{BB962C8B-B14F-4D97-AF65-F5344CB8AC3E}">
        <p14:creationId xmlns:p14="http://schemas.microsoft.com/office/powerpoint/2010/main" val="2380773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Sistemas Operacionais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Sistemas </a:t>
            </a:r>
            <a:r>
              <a:rPr lang="pt-BR" dirty="0"/>
              <a:t>operacionais </a:t>
            </a:r>
            <a:r>
              <a:rPr lang="pt-BR" dirty="0" smtClean="0"/>
              <a:t>de:</a:t>
            </a:r>
          </a:p>
          <a:p>
            <a:pPr lvl="1"/>
            <a:r>
              <a:rPr lang="pt-BR" dirty="0" smtClean="0"/>
              <a:t> Computadores de grande porte</a:t>
            </a:r>
          </a:p>
          <a:p>
            <a:pPr lvl="1"/>
            <a:r>
              <a:rPr lang="pt-BR" dirty="0" smtClean="0"/>
              <a:t>Servidores</a:t>
            </a:r>
          </a:p>
          <a:p>
            <a:pPr lvl="1"/>
            <a:r>
              <a:rPr lang="pt-BR" dirty="0" smtClean="0"/>
              <a:t>Multiprocessadores</a:t>
            </a:r>
          </a:p>
          <a:p>
            <a:pPr lvl="1"/>
            <a:r>
              <a:rPr lang="pt-BR" dirty="0" smtClean="0"/>
              <a:t>Computadores pessoais</a:t>
            </a:r>
          </a:p>
          <a:p>
            <a:pPr lvl="1"/>
            <a:r>
              <a:rPr lang="pt-BR" dirty="0" smtClean="0"/>
              <a:t>Embarcados</a:t>
            </a:r>
          </a:p>
          <a:p>
            <a:pPr lvl="1"/>
            <a:r>
              <a:rPr lang="pt-BR" dirty="0" smtClean="0"/>
              <a:t>Tempo real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5770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Inicialização do Computador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programa da BIOS é carregado na Memoria</a:t>
            </a:r>
          </a:p>
          <a:p>
            <a:r>
              <a:rPr lang="pt-BR" dirty="0" smtClean="0"/>
              <a:t>O trecho do inicio do sistema operacional é carregado de algum dispositivo de entrada</a:t>
            </a:r>
          </a:p>
          <a:p>
            <a:r>
              <a:rPr lang="pt-BR" dirty="0" smtClean="0"/>
              <a:t>Carregado o sistema operacional em nível “</a:t>
            </a:r>
            <a:r>
              <a:rPr lang="pt-BR" dirty="0" err="1" smtClean="0"/>
              <a:t>kernel</a:t>
            </a:r>
            <a:r>
              <a:rPr lang="pt-BR" dirty="0" smtClean="0"/>
              <a:t>” :</a:t>
            </a:r>
          </a:p>
          <a:p>
            <a:pPr lvl="1"/>
            <a:r>
              <a:rPr lang="pt-BR" dirty="0" smtClean="0"/>
              <a:t>Gerenciador de Processo</a:t>
            </a:r>
          </a:p>
          <a:p>
            <a:pPr lvl="1"/>
            <a:r>
              <a:rPr lang="pt-BR" dirty="0" smtClean="0"/>
              <a:t>Gerenciador de Memoria</a:t>
            </a:r>
          </a:p>
          <a:p>
            <a:pPr lvl="1"/>
            <a:r>
              <a:rPr lang="pt-BR" dirty="0" smtClean="0"/>
              <a:t>Gerenciador de Dispositivos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2119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Modo usuário e núcleo</a:t>
            </a:r>
            <a:endParaRPr lang="pt-BR" dirty="0" smtClean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689929"/>
            <a:ext cx="4038600" cy="234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“O </a:t>
            </a:r>
            <a:r>
              <a:rPr lang="pt-BR" dirty="0"/>
              <a:t>sistema </a:t>
            </a:r>
            <a:r>
              <a:rPr lang="pt-BR" dirty="0" smtClean="0"/>
              <a:t>operacional</a:t>
            </a:r>
            <a:r>
              <a:rPr lang="pt-BR" dirty="0"/>
              <a:t>, a peça mais </a:t>
            </a:r>
            <a:r>
              <a:rPr lang="pt-BR" dirty="0" smtClean="0"/>
              <a:t>fundamental </a:t>
            </a:r>
            <a:r>
              <a:rPr lang="pt-BR" dirty="0"/>
              <a:t>de software, opera </a:t>
            </a:r>
            <a:r>
              <a:rPr lang="pt-BR" dirty="0" smtClean="0"/>
              <a:t>em modo </a:t>
            </a:r>
            <a:r>
              <a:rPr lang="pt-BR" dirty="0"/>
              <a:t>núcleo (também chamado modo supervisor). Nesse modo ele tem acesso completo a todo o </a:t>
            </a:r>
            <a:r>
              <a:rPr lang="pt-BR" dirty="0" smtClean="0"/>
              <a:t>hardware e </a:t>
            </a:r>
            <a:r>
              <a:rPr lang="pt-BR" dirty="0"/>
              <a:t>pode executar qualquer instrução que a máquina for capaz de executar</a:t>
            </a:r>
            <a:r>
              <a:rPr lang="pt-BR" dirty="0" smtClean="0"/>
              <a:t>.” (</a:t>
            </a:r>
            <a:r>
              <a:rPr lang="pt-BR" dirty="0" err="1" smtClean="0"/>
              <a:t>Tanenbaum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6457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Modo usuário e núcleo</a:t>
            </a:r>
            <a:endParaRPr lang="pt-BR" dirty="0" smtClean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689929"/>
            <a:ext cx="4038600" cy="234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“O resto do software opera em modo</a:t>
            </a:r>
          </a:p>
          <a:p>
            <a:pPr marL="0" indent="0">
              <a:buNone/>
            </a:pPr>
            <a:r>
              <a:rPr lang="pt-BR" dirty="0"/>
              <a:t>usuário, no qual apenas um subconjunto das </a:t>
            </a:r>
            <a:r>
              <a:rPr lang="pt-BR" dirty="0" smtClean="0"/>
              <a:t>instruções da </a:t>
            </a:r>
            <a:r>
              <a:rPr lang="pt-BR" dirty="0"/>
              <a:t>máquina está disponível</a:t>
            </a:r>
            <a:r>
              <a:rPr lang="pt-BR" dirty="0" smtClean="0"/>
              <a:t>.” (</a:t>
            </a:r>
            <a:r>
              <a:rPr lang="pt-BR" dirty="0" err="1" smtClean="0"/>
              <a:t>Tanenbaum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7993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 de </a:t>
            </a:r>
            <a:r>
              <a:rPr lang="pt-BR" dirty="0" smtClean="0"/>
              <a:t>recursos</a:t>
            </a:r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Desde que o computador passou a executar mais de um programa por vez, os recursos de hardware e software precisam:</a:t>
            </a:r>
          </a:p>
          <a:p>
            <a:pPr lvl="1"/>
            <a:r>
              <a:rPr lang="pt-BR" dirty="0" smtClean="0"/>
              <a:t>Gerenciados</a:t>
            </a:r>
          </a:p>
          <a:p>
            <a:pPr lvl="1"/>
            <a:r>
              <a:rPr lang="pt-BR" dirty="0" smtClean="0"/>
              <a:t>Compartilhados</a:t>
            </a:r>
          </a:p>
          <a:p>
            <a:pPr lvl="1"/>
            <a:r>
              <a:rPr lang="pt-BR" dirty="0" smtClean="0"/>
              <a:t>Segurados</a:t>
            </a:r>
          </a:p>
          <a:p>
            <a:pPr lvl="1"/>
            <a:r>
              <a:rPr lang="pt-BR" dirty="0" smtClean="0"/>
              <a:t>Controlados</a:t>
            </a:r>
          </a:p>
        </p:txBody>
      </p:sp>
    </p:spTree>
    <p:extLst>
      <p:ext uri="{BB962C8B-B14F-4D97-AF65-F5344CB8AC3E}">
        <p14:creationId xmlns:p14="http://schemas.microsoft.com/office/powerpoint/2010/main" val="3985123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</a:t>
            </a:r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89384" y="1628800"/>
            <a:ext cx="4038600" cy="4525963"/>
          </a:xfrm>
        </p:spPr>
        <p:txBody>
          <a:bodyPr>
            <a:normAutofit/>
          </a:bodyPr>
          <a:lstStyle/>
          <a:p>
            <a:r>
              <a:rPr lang="pt-BR" dirty="0"/>
              <a:t>Um processo é basicamente </a:t>
            </a:r>
            <a:r>
              <a:rPr lang="pt-BR" dirty="0" smtClean="0"/>
              <a:t>um programa </a:t>
            </a:r>
            <a:r>
              <a:rPr lang="pt-BR" dirty="0"/>
              <a:t>em </a:t>
            </a:r>
            <a:r>
              <a:rPr lang="pt-BR" dirty="0" smtClean="0"/>
              <a:t>execução:</a:t>
            </a:r>
          </a:p>
          <a:p>
            <a:pPr lvl="1"/>
            <a:r>
              <a:rPr lang="pt-BR" dirty="0" smtClean="0"/>
              <a:t>Possui um endereço</a:t>
            </a:r>
          </a:p>
          <a:p>
            <a:pPr lvl="1"/>
            <a:r>
              <a:rPr lang="pt-BR" dirty="0" smtClean="0"/>
              <a:t>Recursos associados</a:t>
            </a:r>
          </a:p>
          <a:p>
            <a:pPr lvl="1"/>
            <a:r>
              <a:rPr lang="pt-BR" dirty="0" smtClean="0"/>
              <a:t>Podem ser interrompidos, iniciados, reiniciados, criar outros processos e se comunicarem</a:t>
            </a:r>
          </a:p>
          <a:p>
            <a:pPr lvl="1"/>
            <a:endParaRPr lang="pt-B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74467"/>
            <a:ext cx="4038600" cy="3177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tângulo 4"/>
          <p:cNvSpPr/>
          <p:nvPr/>
        </p:nvSpPr>
        <p:spPr>
          <a:xfrm>
            <a:off x="4427984" y="537321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 </a:t>
            </a:r>
            <a:r>
              <a:rPr lang="pt-BR" dirty="0" smtClean="0"/>
              <a:t>Exemplo: Uma </a:t>
            </a:r>
            <a:r>
              <a:rPr lang="pt-BR" dirty="0"/>
              <a:t>árvore de processo. O processo A criou </a:t>
            </a:r>
            <a:r>
              <a:rPr lang="pt-BR" dirty="0" smtClean="0"/>
              <a:t>dois processos </a:t>
            </a:r>
            <a:r>
              <a:rPr lang="pt-BR" dirty="0"/>
              <a:t>filhos, B e C. O processo B criou </a:t>
            </a:r>
            <a:r>
              <a:rPr lang="pt-BR" dirty="0" smtClean="0"/>
              <a:t>três processos </a:t>
            </a:r>
            <a:r>
              <a:rPr lang="pt-BR" dirty="0"/>
              <a:t>filhos, D, E </a:t>
            </a:r>
            <a:r>
              <a:rPr lang="pt-BR" dirty="0" err="1"/>
              <a:t>e</a:t>
            </a:r>
            <a:r>
              <a:rPr lang="pt-BR" dirty="0"/>
              <a:t> F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036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Introdução:</a:t>
            </a:r>
          </a:p>
          <a:p>
            <a:pPr lvl="1"/>
            <a:r>
              <a:rPr lang="pt-BR" dirty="0" smtClean="0"/>
              <a:t> Introdução e Breve Histórico dos SO</a:t>
            </a:r>
            <a:endParaRPr lang="pt-BR" dirty="0" smtClean="0"/>
          </a:p>
          <a:p>
            <a:pPr lvl="1"/>
            <a:r>
              <a:rPr lang="pt-BR" dirty="0" smtClean="0"/>
              <a:t>Gerencia </a:t>
            </a:r>
            <a:r>
              <a:rPr lang="pt-BR" dirty="0" smtClean="0"/>
              <a:t>de recursos</a:t>
            </a:r>
          </a:p>
          <a:p>
            <a:pPr lvl="1"/>
            <a:r>
              <a:rPr lang="pt-BR" dirty="0" smtClean="0"/>
              <a:t>Gerencia de processo</a:t>
            </a:r>
          </a:p>
          <a:p>
            <a:pPr lvl="1"/>
            <a:r>
              <a:rPr lang="pt-BR" dirty="0" smtClean="0"/>
              <a:t>Gerência de memória</a:t>
            </a:r>
          </a:p>
          <a:p>
            <a:pPr lvl="1"/>
            <a:r>
              <a:rPr lang="pt-BR" dirty="0" smtClean="0"/>
              <a:t>Gerência de dispositivos</a:t>
            </a:r>
          </a:p>
          <a:p>
            <a:pPr lvl="1"/>
            <a:r>
              <a:rPr lang="pt-BR" dirty="0" smtClean="0"/>
              <a:t>Escalonamento de processos</a:t>
            </a:r>
          </a:p>
          <a:p>
            <a:pPr lvl="1"/>
            <a:r>
              <a:rPr lang="pt-BR" dirty="0" smtClean="0"/>
              <a:t>Exemplos de Sistemas Operacionais Modernos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1385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 de processo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2 principais funções do gerenciamento do processador são: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1. Garantir que cada processo e aplicativo recebam tempo suficiente do processador para funcionar corretamente;</a:t>
            </a:r>
            <a:br>
              <a:rPr lang="pt-BR" dirty="0"/>
            </a:br>
            <a:r>
              <a:rPr lang="pt-BR" dirty="0"/>
              <a:t>2. Usar quantos ciclos de processador seja possível para realizar as tarefas. 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2244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Gerência de memória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Quando o sistema operacional gerencia a memória do computador, duas grandes tarefas precisam ser cumpridas.</a:t>
            </a:r>
            <a:br>
              <a:rPr lang="pt-BR" dirty="0"/>
            </a:br>
            <a:r>
              <a:rPr lang="pt-BR" dirty="0"/>
              <a:t>1. Cada processo deve ter memória suficiente para ser executado. Ele não pode utilizar a memória de outro processo e outro processo também não pode utilizar a sua memória.</a:t>
            </a:r>
            <a:br>
              <a:rPr lang="pt-BR" dirty="0"/>
            </a:br>
            <a:r>
              <a:rPr lang="pt-BR" dirty="0"/>
              <a:t>2. Os diferentes tipos de memória no sistema devem ser bem utilizados para que cada processo seja executado de forma eficaz.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7833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de arquivos</a:t>
            </a:r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Uma  função </a:t>
            </a:r>
            <a:r>
              <a:rPr lang="pt-BR" dirty="0"/>
              <a:t>importante do sistema operacional é esconder </a:t>
            </a:r>
            <a:r>
              <a:rPr lang="pt-BR" dirty="0" smtClean="0"/>
              <a:t>as peculiaridades </a:t>
            </a:r>
            <a:r>
              <a:rPr lang="pt-BR" dirty="0"/>
              <a:t>dos discos e outros dispositivos de </a:t>
            </a:r>
            <a:r>
              <a:rPr lang="pt-BR" dirty="0" smtClean="0"/>
              <a:t>E/S e </a:t>
            </a:r>
            <a:r>
              <a:rPr lang="pt-BR" dirty="0"/>
              <a:t>apresentar ao </a:t>
            </a:r>
            <a:r>
              <a:rPr lang="pt-BR" dirty="0" smtClean="0"/>
              <a:t>programador </a:t>
            </a:r>
            <a:r>
              <a:rPr lang="pt-BR" dirty="0"/>
              <a:t>um modelo agradável </a:t>
            </a:r>
            <a:r>
              <a:rPr lang="pt-BR" dirty="0" smtClean="0"/>
              <a:t>e claro </a:t>
            </a:r>
            <a:r>
              <a:rPr lang="pt-BR" dirty="0"/>
              <a:t>de arquivos que sejam independentes dos </a:t>
            </a:r>
            <a:r>
              <a:rPr lang="pt-BR" dirty="0" smtClean="0"/>
              <a:t>dispositivos.</a:t>
            </a:r>
          </a:p>
          <a:p>
            <a:r>
              <a:rPr lang="pt-BR" dirty="0"/>
              <a:t>Sistema </a:t>
            </a:r>
            <a:r>
              <a:rPr lang="pt-BR" dirty="0" smtClean="0"/>
              <a:t>diretório e arquivos:</a:t>
            </a:r>
          </a:p>
          <a:p>
            <a:pPr lvl="1"/>
            <a:r>
              <a:rPr lang="pt-BR" dirty="0" smtClean="0"/>
              <a:t>Endereçar</a:t>
            </a:r>
          </a:p>
          <a:p>
            <a:pPr lvl="1"/>
            <a:r>
              <a:rPr lang="pt-BR" dirty="0" smtClean="0"/>
              <a:t>Localizar</a:t>
            </a:r>
          </a:p>
          <a:p>
            <a:pPr lvl="1"/>
            <a:r>
              <a:rPr lang="pt-BR" dirty="0" smtClean="0"/>
              <a:t>Abrir</a:t>
            </a:r>
          </a:p>
          <a:p>
            <a:pPr lvl="1"/>
            <a:r>
              <a:rPr lang="pt-BR" dirty="0" smtClean="0"/>
              <a:t>Fechar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83083"/>
            <a:ext cx="4038600" cy="276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2671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Gerência de dispositivos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caminho entre o sistema operacional e todo hardware passa por um programa especial chamado driver. A função principal do driver é funcionar como tradutor entre o hardware e a linguagem de programação de alto nível do sistema operacional e dos aplicativos.</a:t>
            </a:r>
            <a:r>
              <a:rPr lang="pt-BR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9620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Gerência de dispositivos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funcionamento dos drivers depende do tipo de hardware, mas a maioria dos drivers é executada quando o dispositivo é acionado, eles funcionam de maneira semelhante a qualquer outro processo. O sistema operacional dá prioridade aos drivers para que o recurso do hardware seja liberado e disponibilizado o mais rápido possível.</a:t>
            </a:r>
            <a:r>
              <a:rPr lang="pt-BR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1259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Gerência de dispositivos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gerenciamento de entrada/saída está relacionado com o gerenciamento das filas e buffers. Funções de armazenamento especial pegam esses bits de um dispositivo, talvez um teclado ou uma porta USB, e os distribuem para a CPU em uma taxa lenta o suficiente para que sejam absorvidos. Essa função é muito importante quando o processador esta sobrecarregado.</a:t>
            </a:r>
            <a:r>
              <a:rPr lang="pt-BR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5810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Escalonamento de processos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Quando um computador é </a:t>
            </a:r>
            <a:r>
              <a:rPr lang="pt-BR" dirty="0" err="1"/>
              <a:t>multiprogramado</a:t>
            </a:r>
            <a:r>
              <a:rPr lang="pt-BR" dirty="0"/>
              <a:t>, ele </a:t>
            </a:r>
            <a:r>
              <a:rPr lang="pt-BR" dirty="0" smtClean="0"/>
              <a:t>frequentemente </a:t>
            </a:r>
            <a:r>
              <a:rPr lang="pt-BR" dirty="0"/>
              <a:t>tem múltiplos processos ou threads </a:t>
            </a:r>
            <a:r>
              <a:rPr lang="pt-BR" dirty="0" smtClean="0"/>
              <a:t>competindo </a:t>
            </a:r>
            <a:r>
              <a:rPr lang="pt-BR" dirty="0"/>
              <a:t>pela CPU ao mesmo tempo</a:t>
            </a:r>
            <a:r>
              <a:rPr lang="pt-BR" dirty="0" smtClean="0"/>
              <a:t>.</a:t>
            </a:r>
          </a:p>
          <a:p>
            <a:r>
              <a:rPr lang="pt-BR" dirty="0"/>
              <a:t>A parte do sistema operacional que </a:t>
            </a:r>
            <a:r>
              <a:rPr lang="pt-BR" dirty="0" smtClean="0"/>
              <a:t>faz a </a:t>
            </a:r>
            <a:r>
              <a:rPr lang="pt-BR" dirty="0"/>
              <a:t>escolha é chamada de escalonador, e o algoritmo </a:t>
            </a:r>
            <a:r>
              <a:rPr lang="pt-BR" dirty="0" smtClean="0"/>
              <a:t>que ele </a:t>
            </a:r>
            <a:r>
              <a:rPr lang="pt-BR" dirty="0"/>
              <a:t>usa é chamado de algoritmo de escalonamento.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114086"/>
            <a:ext cx="4038600" cy="1498190"/>
          </a:xfrm>
        </p:spPr>
      </p:pic>
    </p:spTree>
    <p:extLst>
      <p:ext uri="{BB962C8B-B14F-4D97-AF65-F5344CB8AC3E}">
        <p14:creationId xmlns:p14="http://schemas.microsoft.com/office/powerpoint/2010/main" val="3610419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Sistemas Operacionais Modernos</a:t>
            </a:r>
            <a:br>
              <a:rPr lang="pt-BR" dirty="0" smtClean="0"/>
            </a:br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LINUX</a:t>
            </a:r>
          </a:p>
          <a:p>
            <a:pPr lvl="1"/>
            <a:r>
              <a:rPr lang="pt-BR" dirty="0" smtClean="0"/>
              <a:t>Sistemas Unix e Similares</a:t>
            </a:r>
            <a:endParaRPr lang="pt-BR" dirty="0" smtClean="0"/>
          </a:p>
          <a:p>
            <a:pPr lvl="1"/>
            <a:r>
              <a:rPr lang="pt-BR" dirty="0" smtClean="0"/>
              <a:t>Sistema de arquivos</a:t>
            </a:r>
          </a:p>
          <a:p>
            <a:pPr lvl="1"/>
            <a:r>
              <a:rPr lang="pt-BR" dirty="0" smtClean="0"/>
              <a:t>Gerenciador de Recursos</a:t>
            </a:r>
          </a:p>
          <a:p>
            <a:pPr lvl="1"/>
            <a:r>
              <a:rPr lang="pt-BR" dirty="0" smtClean="0"/>
              <a:t>Software livre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WINDOWS</a:t>
            </a:r>
          </a:p>
          <a:p>
            <a:pPr lvl="1"/>
            <a:r>
              <a:rPr lang="pt-BR" dirty="0" smtClean="0"/>
              <a:t>Sistemas DOS e NT</a:t>
            </a:r>
          </a:p>
          <a:p>
            <a:pPr lvl="1"/>
            <a:r>
              <a:rPr lang="pt-BR" dirty="0" smtClean="0"/>
              <a:t>Sistema de arquivos</a:t>
            </a:r>
          </a:p>
          <a:p>
            <a:pPr lvl="1"/>
            <a:r>
              <a:rPr lang="pt-BR" dirty="0" smtClean="0"/>
              <a:t>Gerenciador de Recursos</a:t>
            </a:r>
          </a:p>
          <a:p>
            <a:pPr lvl="1"/>
            <a:r>
              <a:rPr lang="pt-BR" dirty="0" smtClean="0"/>
              <a:t>Software fechado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5854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Sistemas Operacionais Modernos, </a:t>
            </a:r>
            <a:r>
              <a:rPr lang="pt-BR" dirty="0" err="1" smtClean="0"/>
              <a:t>Tanenbaum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176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Operacional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Gerenciar a complexidade do computador</a:t>
            </a:r>
          </a:p>
          <a:p>
            <a:r>
              <a:rPr lang="pt-BR" dirty="0" smtClean="0"/>
              <a:t>Fornece uma interface de mais alto nível para os desenvolvedores de aplicação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060848"/>
            <a:ext cx="4038600" cy="2575425"/>
          </a:xfrm>
        </p:spPr>
      </p:pic>
    </p:spTree>
    <p:extLst>
      <p:ext uri="{BB962C8B-B14F-4D97-AF65-F5344CB8AC3E}">
        <p14:creationId xmlns:p14="http://schemas.microsoft.com/office/powerpoint/2010/main" val="69518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Breve Histórico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início, um único grupo de pessoas </a:t>
            </a:r>
            <a:r>
              <a:rPr lang="pt-BR" dirty="0" smtClean="0"/>
              <a:t>projetava</a:t>
            </a:r>
            <a:r>
              <a:rPr lang="pt-BR" dirty="0"/>
              <a:t>, construía, programava, </a:t>
            </a:r>
            <a:r>
              <a:rPr lang="pt-BR" dirty="0" smtClean="0"/>
              <a:t>operava e </a:t>
            </a:r>
            <a:r>
              <a:rPr lang="pt-BR" dirty="0"/>
              <a:t>mantinha cada máquina</a:t>
            </a:r>
            <a:r>
              <a:rPr lang="pt-BR" dirty="0" smtClean="0"/>
              <a:t>.</a:t>
            </a:r>
          </a:p>
          <a:p>
            <a:r>
              <a:rPr lang="pt-BR" dirty="0"/>
              <a:t>Toda a programação era </a:t>
            </a:r>
            <a:r>
              <a:rPr lang="pt-BR" dirty="0" smtClean="0"/>
              <a:t>feita em </a:t>
            </a:r>
            <a:r>
              <a:rPr lang="pt-BR" dirty="0"/>
              <a:t>código de máquina absoluto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700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Primeiros SO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Computadores de grande porte eram programados com cartões perfurados</a:t>
            </a:r>
          </a:p>
          <a:p>
            <a:r>
              <a:rPr lang="pt-BR" dirty="0" smtClean="0"/>
              <a:t>Executavam um programa por vez</a:t>
            </a:r>
          </a:p>
          <a:p>
            <a:r>
              <a:rPr lang="pt-BR" dirty="0" smtClean="0"/>
              <a:t>Saída era impressa em papel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474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Primeiros Programas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(a) Programadores levavam cartões para o 1401.</a:t>
            </a:r>
          </a:p>
          <a:p>
            <a:pPr marL="0" indent="0">
              <a:buNone/>
            </a:pPr>
            <a:r>
              <a:rPr lang="pt-BR" dirty="0"/>
              <a:t>(b) O 1401 lia o lote de tarefas em uma fita.</a:t>
            </a:r>
          </a:p>
          <a:p>
            <a:pPr marL="0" indent="0">
              <a:buNone/>
            </a:pPr>
            <a:r>
              <a:rPr lang="pt-BR" dirty="0"/>
              <a:t>(c) O operador levava a fita de entrada para o 7094.</a:t>
            </a:r>
          </a:p>
          <a:p>
            <a:pPr marL="0" indent="0">
              <a:buNone/>
            </a:pPr>
            <a:r>
              <a:rPr lang="pt-BR" dirty="0"/>
              <a:t>(d) O 7094 executava o processamento.</a:t>
            </a:r>
          </a:p>
          <a:p>
            <a:pPr marL="0" indent="0">
              <a:buNone/>
            </a:pPr>
            <a:r>
              <a:rPr lang="pt-BR" dirty="0"/>
              <a:t>(e) O operador levava a fita de saída para o 1401.</a:t>
            </a:r>
          </a:p>
          <a:p>
            <a:pPr marL="0" indent="0">
              <a:buNone/>
            </a:pPr>
            <a:r>
              <a:rPr lang="pt-BR" dirty="0"/>
              <a:t>(f) O 1401 imprimia as saídas.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263785"/>
            <a:ext cx="4038600" cy="1198792"/>
          </a:xfrm>
        </p:spPr>
      </p:pic>
    </p:spTree>
    <p:extLst>
      <p:ext uri="{BB962C8B-B14F-4D97-AF65-F5344CB8AC3E}">
        <p14:creationId xmlns:p14="http://schemas.microsoft.com/office/powerpoint/2010/main" val="3564719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 em Cartão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(a) Programadores levavam cartões para o 1401.</a:t>
            </a:r>
          </a:p>
          <a:p>
            <a:pPr marL="0" indent="0">
              <a:buNone/>
            </a:pPr>
            <a:r>
              <a:rPr lang="pt-BR" dirty="0"/>
              <a:t>(b) O 1401 lia o lote de tarefas em uma fita.</a:t>
            </a:r>
          </a:p>
          <a:p>
            <a:pPr marL="0" indent="0">
              <a:buNone/>
            </a:pPr>
            <a:r>
              <a:rPr lang="pt-BR" dirty="0"/>
              <a:t>(c) O operador levava a fita de entrada para o 7094.</a:t>
            </a:r>
          </a:p>
          <a:p>
            <a:pPr marL="0" indent="0">
              <a:buNone/>
            </a:pPr>
            <a:r>
              <a:rPr lang="pt-BR" dirty="0"/>
              <a:t>(d) O 7094 executava o processamento.</a:t>
            </a:r>
          </a:p>
          <a:p>
            <a:pPr marL="0" indent="0">
              <a:buNone/>
            </a:pPr>
            <a:r>
              <a:rPr lang="pt-BR" dirty="0"/>
              <a:t>(e) O operador levava a fita de saída para o 1401.</a:t>
            </a:r>
          </a:p>
          <a:p>
            <a:pPr marL="0" indent="0">
              <a:buNone/>
            </a:pPr>
            <a:r>
              <a:rPr lang="pt-BR" dirty="0"/>
              <a:t>(f) O 1401 imprimia as saídas.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263785"/>
            <a:ext cx="4038600" cy="1198792"/>
          </a:xfrm>
        </p:spPr>
      </p:pic>
    </p:spTree>
    <p:extLst>
      <p:ext uri="{BB962C8B-B14F-4D97-AF65-F5344CB8AC3E}">
        <p14:creationId xmlns:p14="http://schemas.microsoft.com/office/powerpoint/2010/main" val="1415058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 em Cartão</a:t>
            </a:r>
            <a:endParaRPr lang="pt-B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363" y="1867415"/>
            <a:ext cx="6611273" cy="3991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5798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 em Cartão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$JOB especificando </a:t>
            </a:r>
            <a:r>
              <a:rPr lang="pt-BR" dirty="0"/>
              <a:t>um tempo máximo de processamento </a:t>
            </a:r>
            <a:r>
              <a:rPr lang="pt-BR" dirty="0" smtClean="0"/>
              <a:t>em minutos</a:t>
            </a:r>
            <a:r>
              <a:rPr lang="pt-BR" dirty="0"/>
              <a:t>, o número da conta a ser debitada e o </a:t>
            </a:r>
            <a:r>
              <a:rPr lang="pt-BR" dirty="0" smtClean="0"/>
              <a:t>nome do </a:t>
            </a:r>
            <a:r>
              <a:rPr lang="pt-BR" dirty="0"/>
              <a:t>programador. </a:t>
            </a:r>
            <a:endParaRPr lang="pt-BR" dirty="0" smtClean="0"/>
          </a:p>
          <a:p>
            <a:r>
              <a:rPr lang="pt-BR" dirty="0" smtClean="0"/>
              <a:t>$FORTRAN dizendo </a:t>
            </a:r>
            <a:r>
              <a:rPr lang="pt-BR" dirty="0"/>
              <a:t>ao sistema operacional para carregar o </a:t>
            </a:r>
            <a:r>
              <a:rPr lang="pt-BR" dirty="0" smtClean="0"/>
              <a:t>compilador </a:t>
            </a:r>
            <a:r>
              <a:rPr lang="pt-BR" dirty="0"/>
              <a:t>FORTRAN da fita do sistema. </a:t>
            </a:r>
          </a:p>
          <a:p>
            <a:r>
              <a:rPr lang="pt-BR" dirty="0" smtClean="0"/>
              <a:t>$</a:t>
            </a:r>
            <a:r>
              <a:rPr lang="pt-BR" dirty="0"/>
              <a:t>LOAD, direcionando </a:t>
            </a:r>
            <a:r>
              <a:rPr lang="pt-BR" dirty="0" smtClean="0"/>
              <a:t>o sistema </a:t>
            </a:r>
            <a:r>
              <a:rPr lang="pt-BR" dirty="0"/>
              <a:t>operacional </a:t>
            </a:r>
            <a:r>
              <a:rPr lang="pt-BR" dirty="0" smtClean="0"/>
              <a:t>a carregar </a:t>
            </a:r>
            <a:r>
              <a:rPr lang="pt-BR" dirty="0"/>
              <a:t>o programa-objeto recém-compilado.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644036"/>
            <a:ext cx="4038600" cy="2438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35711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1171</Words>
  <Application>Microsoft Office PowerPoint</Application>
  <PresentationFormat>Apresentação na tela (4:3)</PresentationFormat>
  <Paragraphs>142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Tema do Office</vt:lpstr>
      <vt:lpstr>Aula 7: Introdução SO</vt:lpstr>
      <vt:lpstr>Roteiro</vt:lpstr>
      <vt:lpstr>Sistema Operacional</vt:lpstr>
      <vt:lpstr>Breve Histórico</vt:lpstr>
      <vt:lpstr>Primeiros SO</vt:lpstr>
      <vt:lpstr>Primeiros Programas</vt:lpstr>
      <vt:lpstr>Programa em Cartão</vt:lpstr>
      <vt:lpstr>Programa em Cartão</vt:lpstr>
      <vt:lpstr>Programa em Cartão</vt:lpstr>
      <vt:lpstr>Programa em Cartão</vt:lpstr>
      <vt:lpstr>Breve Histórico</vt:lpstr>
      <vt:lpstr>Breve Histórico</vt:lpstr>
      <vt:lpstr>Breve Histórico</vt:lpstr>
      <vt:lpstr>Sistemas Operacionais</vt:lpstr>
      <vt:lpstr>Inicialização do Computador</vt:lpstr>
      <vt:lpstr>Modo usuário e núcleo</vt:lpstr>
      <vt:lpstr>Modo usuário e núcleo</vt:lpstr>
      <vt:lpstr>Gerencia de recursos</vt:lpstr>
      <vt:lpstr>Processo</vt:lpstr>
      <vt:lpstr>Gerencia de processo</vt:lpstr>
      <vt:lpstr>Gerência de memória</vt:lpstr>
      <vt:lpstr>Sistema de arquivos</vt:lpstr>
      <vt:lpstr>Gerência de dispositivos</vt:lpstr>
      <vt:lpstr>Gerência de dispositivos</vt:lpstr>
      <vt:lpstr>Gerência de dispositivos</vt:lpstr>
      <vt:lpstr>Escalonamento de processos</vt:lpstr>
      <vt:lpstr>Sistemas Operacionais Modernos </vt:lpstr>
      <vt:lpstr>Referências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7: Introdução SO</dc:title>
  <dc:creator>braully</dc:creator>
  <cp:lastModifiedBy>strike</cp:lastModifiedBy>
  <cp:revision>54</cp:revision>
  <dcterms:created xsi:type="dcterms:W3CDTF">2019-04-15T19:39:34Z</dcterms:created>
  <dcterms:modified xsi:type="dcterms:W3CDTF">2019-04-15T23:22:00Z</dcterms:modified>
</cp:coreProperties>
</file>