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314" r:id="rId11"/>
    <p:sldId id="266" r:id="rId12"/>
    <p:sldId id="267" r:id="rId13"/>
    <p:sldId id="268" r:id="rId14"/>
    <p:sldId id="315" r:id="rId15"/>
    <p:sldId id="269" r:id="rId16"/>
    <p:sldId id="271" r:id="rId17"/>
    <p:sldId id="276" r:id="rId18"/>
    <p:sldId id="277" r:id="rId19"/>
    <p:sldId id="278" r:id="rId20"/>
    <p:sldId id="279" r:id="rId21"/>
    <p:sldId id="316" r:id="rId22"/>
    <p:sldId id="317" r:id="rId23"/>
    <p:sldId id="318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281" r:id="rId32"/>
    <p:sldId id="328" r:id="rId33"/>
    <p:sldId id="329" r:id="rId34"/>
    <p:sldId id="327" r:id="rId35"/>
    <p:sldId id="280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330" r:id="rId49"/>
    <p:sldId id="331" r:id="rId50"/>
    <p:sldId id="302" r:id="rId51"/>
    <p:sldId id="303" r:id="rId52"/>
    <p:sldId id="304" r:id="rId53"/>
    <p:sldId id="305" r:id="rId54"/>
    <p:sldId id="307" r:id="rId55"/>
    <p:sldId id="308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7" autoAdjust="0"/>
    <p:restoredTop sz="94660"/>
  </p:normalViewPr>
  <p:slideViewPr>
    <p:cSldViewPr snapToGrid="0">
      <p:cViewPr>
        <p:scale>
          <a:sx n="50" d="100"/>
          <a:sy n="50" d="100"/>
        </p:scale>
        <p:origin x="-2070" y="-630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x-none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x-none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x-none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B293A5-B16C-41B4-96DB-03EA0EDE6CBC}" type="slidenum">
              <a:rPr lang="en-US" altLang="x-none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94220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6574B-8501-41CF-B139-E076019CB590}" type="slidenum">
              <a:rPr lang="en-US" altLang="x-none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137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7449F4-2D7B-4027-ABD8-4B04E20346B1}" type="slidenum">
              <a:rPr lang="en-US" altLang="x-none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614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DE08B4-8768-4C35-8F38-AB949CD7D169}" type="slidenum">
              <a:rPr lang="en-US" altLang="x-none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55998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86759" y="5513948"/>
            <a:ext cx="7759700" cy="833437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15900" y="6492875"/>
            <a:ext cx="86725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4603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B9AD04-152E-464E-AE7D-331935C15781}" type="slidenum">
              <a:rPr lang="en-US" altLang="x-none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2932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7318CD-B022-4328-94A0-095FCCD2486C}" type="slidenum">
              <a:rPr lang="en-US" altLang="x-none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9782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51BDA6-8B48-4C76-9056-B83B716FA77A}" type="slidenum">
              <a:rPr lang="en-US" altLang="x-none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80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5A494B-C496-4DFC-95C9-1CA53F89AD85}" type="slidenum">
              <a:rPr lang="en-US" altLang="x-none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067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244860-9EB5-4B99-9B5F-69417D70C013}" type="slidenum">
              <a:rPr lang="en-US" altLang="x-none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720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BDC9A3-ED25-42C3-90AC-F2D2EF638598}" type="slidenum">
              <a:rPr lang="en-US" altLang="x-none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219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446904-41B9-45C5-971E-EB6422D7D9FD}" type="slidenum">
              <a:rPr lang="en-US" altLang="x-none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288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14053-140D-4055-91A3-FAB9261F860E}" type="slidenum">
              <a:rPr lang="en-US" altLang="x-none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573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455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charset="0"/>
              </a:defRPr>
            </a:lvl1pPr>
          </a:lstStyle>
          <a:p>
            <a:fld id="{5129D061-00B7-4FE4-AF1F-DAAE7F0A642F}" type="slidenum">
              <a:rPr lang="en-US" altLang="x-none"/>
              <a:pPr/>
              <a:t>‹nº›</a:t>
            </a:fld>
            <a:endParaRPr lang="en-US" altLang="x-none"/>
          </a:p>
        </p:txBody>
      </p:sp>
      <p:grpSp>
        <p:nvGrpSpPr>
          <p:cNvPr id="1033" name="Group 9"/>
          <p:cNvGrpSpPr>
            <a:grpSpLocks/>
          </p:cNvGrpSpPr>
          <p:nvPr userDrawn="1"/>
        </p:nvGrpSpPr>
        <p:grpSpPr bwMode="auto">
          <a:xfrm>
            <a:off x="222250" y="184150"/>
            <a:ext cx="8743950" cy="6621463"/>
            <a:chOff x="140" y="116"/>
            <a:chExt cx="5508" cy="4171"/>
          </a:xfrm>
        </p:grpSpPr>
        <p:pic>
          <p:nvPicPr>
            <p:cNvPr id="1034" name="Picture 10" descr="C:\Documents and Settings\All Users\Documentos\CompanionSan\Tanenbaum\transparencias\traduzidas\figuras\logo_prenhall.gif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" y="121"/>
              <a:ext cx="504" cy="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:\Documents and Settings\All Users\Documentos\CompanionSan\Tanenbaum\transparencias\traduzidas\figuras\capa.gif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" y="116"/>
              <a:ext cx="432" cy="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426" y="4114"/>
              <a:ext cx="49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x-none" sz="1200" b="1">
                  <a:latin typeface="Arial" charset="0"/>
                </a:rPr>
                <a:t>Pearson Education</a:t>
              </a:r>
              <a:r>
                <a:rPr lang="en-US" altLang="x-none" sz="1200">
                  <a:latin typeface="Arial" charset="0"/>
                </a:rPr>
                <a:t>                                                                         Sistemas Operacionais Modernos – 2ª Edição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C8A78-0324-4ACC-8C7A-871EF7F48B83}" type="slidenum">
              <a:rPr lang="en-US" altLang="x-none"/>
              <a:pPr/>
              <a:t>1</a:t>
            </a:fld>
            <a:endParaRPr lang="en-US" altLang="x-non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920750" y="2314575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 err="1" smtClean="0">
                <a:latin typeface="Arial" charset="0"/>
              </a:rPr>
              <a:t>Gerenciamento</a:t>
            </a:r>
            <a:r>
              <a:rPr lang="en-US" altLang="x-none" dirty="0" smtClean="0">
                <a:latin typeface="Arial" charset="0"/>
              </a:rPr>
              <a:t> de </a:t>
            </a:r>
            <a:r>
              <a:rPr lang="en-US" altLang="x-none" dirty="0" err="1" smtClean="0">
                <a:latin typeface="Arial" charset="0"/>
              </a:rPr>
              <a:t>Processos</a:t>
            </a:r>
            <a:endParaRPr lang="en-US" altLang="x-none" dirty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9850" y="247650"/>
            <a:ext cx="6400800" cy="1733550"/>
          </a:xfrm>
        </p:spPr>
        <p:txBody>
          <a:bodyPr/>
          <a:lstStyle/>
          <a:p>
            <a:r>
              <a:rPr lang="en-US" altLang="x-none" sz="4400" dirty="0" smtClean="0">
                <a:latin typeface="Arial" charset="0"/>
              </a:rPr>
              <a:t>Aula 8: </a:t>
            </a:r>
            <a:r>
              <a:rPr lang="en-US" altLang="x-none" sz="4400" dirty="0" err="1" smtClean="0">
                <a:latin typeface="Arial" charset="0"/>
              </a:rPr>
              <a:t>Capítulo</a:t>
            </a:r>
            <a:r>
              <a:rPr lang="en-US" altLang="x-none" sz="4400" dirty="0" smtClean="0">
                <a:latin typeface="Arial" charset="0"/>
              </a:rPr>
              <a:t> 2 </a:t>
            </a:r>
            <a:r>
              <a:rPr lang="en-US" altLang="x-none" sz="4400" dirty="0" err="1" smtClean="0">
                <a:latin typeface="Arial" charset="0"/>
              </a:rPr>
              <a:t>Sistemas</a:t>
            </a:r>
            <a:r>
              <a:rPr lang="en-US" altLang="x-none" sz="4400" dirty="0" smtClean="0">
                <a:latin typeface="Arial" charset="0"/>
              </a:rPr>
              <a:t> </a:t>
            </a:r>
            <a:r>
              <a:rPr lang="en-US" altLang="x-none" sz="4400" dirty="0" err="1" smtClean="0">
                <a:latin typeface="Arial" charset="0"/>
              </a:rPr>
              <a:t>Operacionais</a:t>
            </a:r>
            <a:r>
              <a:rPr lang="en-US" altLang="x-none" sz="4400" dirty="0" smtClean="0">
                <a:latin typeface="Arial" charset="0"/>
              </a:rPr>
              <a:t> </a:t>
            </a:r>
            <a:r>
              <a:rPr lang="en-US" altLang="x-none" sz="4400" dirty="0" err="1" smtClean="0">
                <a:latin typeface="Arial" charset="0"/>
              </a:rPr>
              <a:t>Modernos</a:t>
            </a:r>
            <a:endParaRPr lang="en-US" altLang="x-none" dirty="0">
              <a:latin typeface="Arial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359025" y="3114675"/>
            <a:ext cx="5915025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3200">
                <a:latin typeface="Arial" charset="0"/>
              </a:rPr>
              <a:t>2.1 Processos</a:t>
            </a:r>
          </a:p>
          <a:p>
            <a:r>
              <a:rPr lang="en-US" altLang="x-none" sz="3200">
                <a:latin typeface="Arial" charset="0"/>
              </a:rPr>
              <a:t>2.2 Threads</a:t>
            </a:r>
          </a:p>
          <a:p>
            <a:r>
              <a:rPr lang="en-US" altLang="x-none" sz="3200">
                <a:latin typeface="Arial" charset="0"/>
              </a:rPr>
              <a:t>2.3 Comunicação interprocesso</a:t>
            </a:r>
          </a:p>
          <a:p>
            <a:r>
              <a:rPr lang="en-US" altLang="x-none" sz="3200">
                <a:latin typeface="Arial" charset="0"/>
              </a:rPr>
              <a:t>2.4 Problemas clássicos de IPC</a:t>
            </a:r>
          </a:p>
          <a:p>
            <a:r>
              <a:rPr lang="en-US" altLang="x-none" sz="3200">
                <a:latin typeface="Arial" charset="0"/>
              </a:rPr>
              <a:t>2.5 Escalonamento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Modeling Multiprogramming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2-6. CPU </a:t>
            </a:r>
            <a:r>
              <a:rPr lang="en-US" altLang="en-US" dirty="0" err="1" smtClean="0"/>
              <a:t>utilização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função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processos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memoria</a:t>
            </a:r>
            <a:r>
              <a:rPr lang="en-US" altLang="en-US" dirty="0" smtClean="0"/>
              <a:t>.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828800"/>
            <a:ext cx="54768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50" y="3633788"/>
            <a:ext cx="26289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91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B09C8-9559-44DD-99FB-C45791D9786B}" type="slidenum">
              <a:rPr lang="en-US" altLang="x-none"/>
              <a:pPr/>
              <a:t>11</a:t>
            </a:fld>
            <a:endParaRPr lang="en-US" altLang="x-none"/>
          </a:p>
        </p:txBody>
      </p:sp>
      <p:sp>
        <p:nvSpPr>
          <p:cNvPr id="13331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95325" y="24765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O Modelo de Thread (2)</a:t>
            </a:r>
          </a:p>
        </p:txBody>
      </p:sp>
      <p:sp>
        <p:nvSpPr>
          <p:cNvPr id="13332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85800" y="4924425"/>
            <a:ext cx="7772400" cy="1171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sz="2400">
                <a:latin typeface="Arial" charset="0"/>
              </a:rPr>
              <a:t>Items compartilhados por todos os threads em um processo</a:t>
            </a:r>
          </a:p>
          <a:p>
            <a:pPr>
              <a:lnSpc>
                <a:spcPct val="90000"/>
              </a:lnSpc>
            </a:pPr>
            <a:r>
              <a:rPr lang="en-US" altLang="x-none" sz="2400">
                <a:latin typeface="Arial" charset="0"/>
              </a:rPr>
              <a:t>Itens privativos de cada thread</a:t>
            </a:r>
          </a:p>
        </p:txBody>
      </p:sp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1403350" y="1898650"/>
          <a:ext cx="63119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Image" r:id="rId3" imgW="6311111" imgH="2196825" progId="Photoshop.Image.6">
                  <p:embed/>
                </p:oleObj>
              </mc:Choice>
              <mc:Fallback>
                <p:oleObj name="Image" r:id="rId3" imgW="6311111" imgH="2196825" progId="Photoshop.Image.6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898650"/>
                        <a:ext cx="63119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D198A-8DCB-480D-AEB7-7CF83B86B886}" type="slidenum">
              <a:rPr lang="en-US" altLang="x-none"/>
              <a:pPr/>
              <a:t>12</a:t>
            </a:fld>
            <a:endParaRPr lang="en-US" altLang="x-non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1905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O Modelo de Thread (3)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553075"/>
            <a:ext cx="7772400" cy="54292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x-none">
                <a:latin typeface="Arial" charset="0"/>
              </a:rPr>
              <a:t>Cada thread tem sua própria pilha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852488" y="1035050"/>
          <a:ext cx="7466012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Image" r:id="rId3" imgW="7466667" imgH="4152381" progId="Photoshop.Image.6">
                  <p:embed/>
                </p:oleObj>
              </mc:Choice>
              <mc:Fallback>
                <p:oleObj name="Image" r:id="rId3" imgW="7466667" imgH="4152381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1035050"/>
                        <a:ext cx="7466012" cy="415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90457-4F5E-4F26-BFD5-E7C85821D953}" type="slidenum">
              <a:rPr lang="en-US" altLang="x-none"/>
              <a:pPr/>
              <a:t>13</a:t>
            </a:fld>
            <a:endParaRPr lang="en-US" altLang="x-none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17145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 dirty="0" err="1">
                <a:latin typeface="Arial" charset="0"/>
              </a:rPr>
              <a:t>Uso</a:t>
            </a:r>
            <a:r>
              <a:rPr lang="en-US" altLang="x-none" sz="3600" dirty="0">
                <a:latin typeface="Arial" charset="0"/>
              </a:rPr>
              <a:t> de Thread (1)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667375"/>
            <a:ext cx="7772400" cy="48577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x-none" sz="2800">
                <a:latin typeface="Arial" charset="0"/>
              </a:rPr>
              <a:t>Um processador de texto com três threads</a:t>
            </a: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995363" y="971550"/>
          <a:ext cx="7153275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Image" r:id="rId3" imgW="9536508" imgH="5739683" progId="Photoshop.Image.6">
                  <p:embed/>
                </p:oleObj>
              </mc:Choice>
              <mc:Fallback>
                <p:oleObj name="Image" r:id="rId3" imgW="9536508" imgH="5739683" progId="Photoshop.Image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971550"/>
                        <a:ext cx="7153275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>
                <a:latin typeface="Arial" charset="0"/>
              </a:rPr>
              <a:t>Uso</a:t>
            </a:r>
            <a:r>
              <a:rPr lang="en-US" altLang="x-none" dirty="0">
                <a:latin typeface="Arial" charset="0"/>
              </a:rPr>
              <a:t> de Thread</a:t>
            </a:r>
            <a:r>
              <a:rPr lang="en-US" altLang="en-US" dirty="0" smtClean="0"/>
              <a:t>(1</a:t>
            </a:r>
            <a:r>
              <a:rPr lang="en-US" altLang="en-US" dirty="0" smtClean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3752850" y="1352550"/>
            <a:ext cx="5391150" cy="50292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três threads, o modelo </a:t>
            </a:r>
            <a:r>
              <a:rPr lang="pt-BR" dirty="0" smtClean="0"/>
              <a:t>de programação </a:t>
            </a:r>
            <a:r>
              <a:rPr lang="pt-BR" dirty="0"/>
              <a:t>é muito mais simples: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primeiro </a:t>
            </a:r>
            <a:r>
              <a:rPr lang="pt-BR" dirty="0" smtClean="0"/>
              <a:t>thread apenas </a:t>
            </a:r>
            <a:r>
              <a:rPr lang="pt-BR" dirty="0"/>
              <a:t>interage com o </a:t>
            </a:r>
            <a:r>
              <a:rPr lang="pt-BR" dirty="0" smtClean="0"/>
              <a:t>usuário</a:t>
            </a:r>
            <a:r>
              <a:rPr lang="pt-BR" dirty="0"/>
              <a:t>, o segundo reformata </a:t>
            </a:r>
            <a:r>
              <a:rPr lang="pt-BR" dirty="0" smtClean="0"/>
              <a:t>o documento </a:t>
            </a:r>
            <a:r>
              <a:rPr lang="pt-BR" dirty="0"/>
              <a:t>quando </a:t>
            </a:r>
            <a:r>
              <a:rPr lang="pt-BR" dirty="0" smtClean="0"/>
              <a:t>solicitado</a:t>
            </a:r>
          </a:p>
          <a:p>
            <a:r>
              <a:rPr lang="pt-BR" dirty="0" smtClean="0"/>
              <a:t>o </a:t>
            </a:r>
            <a:r>
              <a:rPr lang="pt-BR" dirty="0"/>
              <a:t>terceiro escreve os </a:t>
            </a:r>
            <a:r>
              <a:rPr lang="pt-BR" dirty="0" smtClean="0"/>
              <a:t>conteúdos </a:t>
            </a:r>
            <a:r>
              <a:rPr lang="pt-BR" dirty="0"/>
              <a:t>da RAM para o disco periodicamente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Compartilham memoria, difícil de implementar como processos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867251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err="1"/>
              <a:t>Tanenbaum</a:t>
            </a:r>
            <a:r>
              <a:rPr lang="en-US" dirty="0"/>
              <a:t> &amp; </a:t>
            </a:r>
            <a:r>
              <a:rPr lang="en-US" dirty="0" err="1"/>
              <a:t>Bo,Modern</a:t>
            </a:r>
            <a:r>
              <a:rPr lang="en-US" dirty="0"/>
              <a:t>  Operating Systems:4th ed., (c) 2013 Prentice-Hall, Inc. All rights reserved. 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4050"/>
            <a:ext cx="3740448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394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F9755-F44A-44C4-88BB-D2C162DFE473}" type="slidenum">
              <a:rPr lang="en-US" altLang="x-none"/>
              <a:pPr/>
              <a:t>15</a:t>
            </a:fld>
            <a:endParaRPr lang="en-US" altLang="x-non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228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Uso de Thread (2)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5864225"/>
            <a:ext cx="7772400" cy="77152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x-none">
                <a:latin typeface="Arial" charset="0"/>
              </a:rPr>
              <a:t>Um servidor web com múltiplos threads</a:t>
            </a:r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106488" y="1143000"/>
          <a:ext cx="6932612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Image" r:id="rId3" imgW="6933333" imgH="4571429" progId="Photoshop.Image.6">
                  <p:embed/>
                </p:oleObj>
              </mc:Choice>
              <mc:Fallback>
                <p:oleObj name="Image" r:id="rId3" imgW="6933333" imgH="4571429" progId="Photoshop.Image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1143000"/>
                        <a:ext cx="6932612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E257-4CCF-4C13-B40F-BD2A58C3C337}" type="slidenum">
              <a:rPr lang="en-US" altLang="x-none"/>
              <a:pPr/>
              <a:t>16</a:t>
            </a:fld>
            <a:endParaRPr lang="en-US" altLang="x-none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1524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Uso de Thread (4)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4752975"/>
            <a:ext cx="7772400" cy="7143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x-none">
                <a:latin typeface="Arial" charset="0"/>
              </a:rPr>
              <a:t>Três maneiras de construir um servidor</a:t>
            </a:r>
          </a:p>
        </p:txBody>
      </p:sp>
      <p:graphicFrame>
        <p:nvGraphicFramePr>
          <p:cNvPr id="18470" name="Object 38"/>
          <p:cNvGraphicFramePr>
            <a:graphicFrameLocks noChangeAspect="1"/>
          </p:cNvGraphicFramePr>
          <p:nvPr/>
        </p:nvGraphicFramePr>
        <p:xfrm>
          <a:off x="381000" y="2328863"/>
          <a:ext cx="83820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Image" r:id="rId3" imgW="11174603" imgH="1917460" progId="Photoshop.Image.6">
                  <p:embed/>
                </p:oleObj>
              </mc:Choice>
              <mc:Fallback>
                <p:oleObj name="Image" r:id="rId3" imgW="11174603" imgH="1917460" progId="Photoshop.Image.6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28863"/>
                        <a:ext cx="83820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A31D7-66D3-4A60-A961-507E8A88CDA7}" type="slidenum">
              <a:rPr lang="en-US" altLang="x-none"/>
              <a:pPr/>
              <a:t>17</a:t>
            </a:fld>
            <a:endParaRPr lang="en-US" altLang="x-none"/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568450" y="1022350"/>
          <a:ext cx="6261100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Image" r:id="rId3" imgW="9549206" imgH="6361905" progId="Photoshop.Image.6">
                  <p:embed/>
                </p:oleObj>
              </mc:Choice>
              <mc:Fallback>
                <p:oleObj name="Image" r:id="rId3" imgW="9549206" imgH="6361905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1022350"/>
                        <a:ext cx="6261100" cy="417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1905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Threads Pop-Up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4884738"/>
            <a:ext cx="7683500" cy="714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sz="2800">
                <a:latin typeface="Arial" charset="0"/>
              </a:rPr>
              <a:t>Criação de um novo thread quando chega uma mensagem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 sz="2400">
                <a:latin typeface="Arial" charset="0"/>
              </a:rPr>
              <a:t>(a) antes da mensagem chegar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 sz="2400">
                <a:latin typeface="Arial" charset="0"/>
              </a:rPr>
              <a:t>(b) depois da mensagem chegar</a:t>
            </a:r>
            <a:endParaRPr lang="en-US" altLang="x-none" sz="2000">
              <a:latin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1E48-DFF1-4910-BD89-3DD549362E2E}" type="slidenum">
              <a:rPr lang="en-US" altLang="x-none"/>
              <a:pPr/>
              <a:t>18</a:t>
            </a:fld>
            <a:endParaRPr lang="en-US" altLang="x-none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Convertendo Código Monothread</a:t>
            </a:r>
            <a:br>
              <a:rPr lang="en-US" altLang="x-none" sz="3600">
                <a:latin typeface="Arial" charset="0"/>
              </a:rPr>
            </a:br>
            <a:r>
              <a:rPr lang="en-US" altLang="x-none" sz="3600">
                <a:latin typeface="Arial" charset="0"/>
              </a:rPr>
              <a:t> em Código Multithread (1)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610225"/>
            <a:ext cx="9144000" cy="40005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x-none" sz="2800">
                <a:latin typeface="Arial" charset="0"/>
              </a:rPr>
              <a:t>Conflitos entre threads sobre o uso de uma variável global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379538" y="1371600"/>
          <a:ext cx="6386512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Image" r:id="rId3" imgW="6387302" imgH="4114286" progId="Photoshop.Image.6">
                  <p:embed/>
                </p:oleObj>
              </mc:Choice>
              <mc:Fallback>
                <p:oleObj name="Image" r:id="rId3" imgW="6387302" imgH="4114286" progId="Photoshop.Image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1371600"/>
                        <a:ext cx="6386512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1DADC-3B2D-4988-BADE-EF80794B81D9}" type="slidenum">
              <a:rPr lang="en-US" altLang="x-none"/>
              <a:pPr/>
              <a:t>19</a:t>
            </a:fld>
            <a:endParaRPr lang="en-US" altLang="x-none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Convertendo Código Monothread</a:t>
            </a:r>
            <a:br>
              <a:rPr lang="en-US" altLang="x-none" sz="3600">
                <a:latin typeface="Arial" charset="0"/>
              </a:rPr>
            </a:br>
            <a:r>
              <a:rPr lang="en-US" altLang="x-none" sz="3600">
                <a:latin typeface="Arial" charset="0"/>
              </a:rPr>
              <a:t>em Código Multithread (2)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5876925"/>
            <a:ext cx="7772400" cy="54292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x-none" sz="2800">
                <a:latin typeface="Arial" charset="0"/>
              </a:rPr>
              <a:t>Threads podem ter variáveis globais privadas</a:t>
            </a: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2501900" y="1282700"/>
          <a:ext cx="4279900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5" name="Image" r:id="rId3" imgW="4279365" imgH="4558730" progId="Photoshop.Image.6">
                  <p:embed/>
                </p:oleObj>
              </mc:Choice>
              <mc:Fallback>
                <p:oleObj name="Image" r:id="rId3" imgW="4279365" imgH="4558730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1282700"/>
                        <a:ext cx="4279900" cy="455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7DABE-24FF-452B-A16E-E30C2FB50D0A}" type="slidenum">
              <a:rPr lang="en-US" altLang="x-none"/>
              <a:pPr/>
              <a:t>2</a:t>
            </a:fld>
            <a:endParaRPr lang="en-US" altLang="x-non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latin typeface="Arial" charset="0"/>
              </a:rPr>
              <a:t>Processos</a:t>
            </a:r>
            <a:br>
              <a:rPr lang="en-US" altLang="x-none">
                <a:latin typeface="Arial" charset="0"/>
              </a:rPr>
            </a:br>
            <a:r>
              <a:rPr lang="en-US" altLang="x-none" sz="3200">
                <a:latin typeface="Arial" charset="0"/>
              </a:rPr>
              <a:t>O Modelo de Processo</a:t>
            </a:r>
            <a:endParaRPr lang="en-US" altLang="x-none"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3581400"/>
            <a:ext cx="8890000" cy="2838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sz="2800" dirty="0" err="1">
                <a:latin typeface="Arial" charset="0"/>
              </a:rPr>
              <a:t>Multiprogramação</a:t>
            </a:r>
            <a:r>
              <a:rPr lang="en-US" altLang="x-none" sz="2800" dirty="0">
                <a:latin typeface="Arial" charset="0"/>
              </a:rPr>
              <a:t> de </a:t>
            </a:r>
            <a:r>
              <a:rPr lang="en-US" altLang="x-none" sz="2800" dirty="0" err="1">
                <a:latin typeface="Arial" charset="0"/>
              </a:rPr>
              <a:t>quatro</a:t>
            </a:r>
            <a:r>
              <a:rPr lang="en-US" altLang="x-none" sz="2800" dirty="0">
                <a:latin typeface="Arial" charset="0"/>
              </a:rPr>
              <a:t> </a:t>
            </a:r>
            <a:r>
              <a:rPr lang="en-US" altLang="x-none" sz="2800" dirty="0" err="1">
                <a:latin typeface="Arial" charset="0"/>
              </a:rPr>
              <a:t>programas</a:t>
            </a:r>
            <a:endParaRPr lang="en-US" altLang="x-none" sz="28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x-none" sz="2800" dirty="0" err="1">
                <a:latin typeface="Arial" charset="0"/>
              </a:rPr>
              <a:t>Modelo</a:t>
            </a:r>
            <a:r>
              <a:rPr lang="en-US" altLang="x-none" sz="2800" dirty="0">
                <a:latin typeface="Arial" charset="0"/>
              </a:rPr>
              <a:t> </a:t>
            </a:r>
            <a:r>
              <a:rPr lang="en-US" altLang="x-none" sz="2800" dirty="0" err="1">
                <a:latin typeface="Arial" charset="0"/>
              </a:rPr>
              <a:t>conceitual</a:t>
            </a:r>
            <a:r>
              <a:rPr lang="en-US" altLang="x-none" sz="2800" dirty="0">
                <a:latin typeface="Arial" charset="0"/>
              </a:rPr>
              <a:t> de 4 </a:t>
            </a:r>
            <a:r>
              <a:rPr lang="en-US" altLang="x-none" sz="2800" dirty="0" err="1">
                <a:latin typeface="Arial" charset="0"/>
              </a:rPr>
              <a:t>processos</a:t>
            </a:r>
            <a:r>
              <a:rPr lang="en-US" altLang="x-none" sz="2800" dirty="0">
                <a:latin typeface="Arial" charset="0"/>
              </a:rPr>
              <a:t> </a:t>
            </a:r>
            <a:r>
              <a:rPr lang="en-US" altLang="x-none" sz="2800" dirty="0" err="1">
                <a:latin typeface="Arial" charset="0"/>
              </a:rPr>
              <a:t>sequenciais</a:t>
            </a:r>
            <a:r>
              <a:rPr lang="en-US" altLang="x-none" sz="2800" dirty="0">
                <a:latin typeface="Arial" charset="0"/>
              </a:rPr>
              <a:t>, </a:t>
            </a:r>
            <a:r>
              <a:rPr lang="en-US" altLang="x-none" sz="2800" dirty="0" err="1">
                <a:latin typeface="Arial" charset="0"/>
              </a:rPr>
              <a:t>independentes</a:t>
            </a:r>
            <a:endParaRPr lang="en-US" altLang="x-none" sz="28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x-none" sz="2800" dirty="0" err="1">
                <a:latin typeface="Arial" charset="0"/>
              </a:rPr>
              <a:t>Somente</a:t>
            </a:r>
            <a:r>
              <a:rPr lang="en-US" altLang="x-none" sz="2800" dirty="0">
                <a:latin typeface="Arial" charset="0"/>
              </a:rPr>
              <a:t> um </a:t>
            </a:r>
            <a:r>
              <a:rPr lang="en-US" altLang="x-none" sz="2800" dirty="0" err="1">
                <a:latin typeface="Arial" charset="0"/>
              </a:rPr>
              <a:t>programa</a:t>
            </a:r>
            <a:r>
              <a:rPr lang="en-US" altLang="x-none" sz="2800" dirty="0">
                <a:latin typeface="Arial" charset="0"/>
              </a:rPr>
              <a:t> </a:t>
            </a:r>
            <a:r>
              <a:rPr lang="en-US" altLang="x-none" sz="2800" dirty="0" err="1">
                <a:latin typeface="Arial" charset="0"/>
              </a:rPr>
              <a:t>está</a:t>
            </a:r>
            <a:r>
              <a:rPr lang="en-US" altLang="x-none" sz="2800" dirty="0">
                <a:latin typeface="Arial" charset="0"/>
              </a:rPr>
              <a:t> </a:t>
            </a:r>
            <a:r>
              <a:rPr lang="en-US" altLang="x-none" sz="2800" dirty="0" err="1">
                <a:latin typeface="Arial" charset="0"/>
              </a:rPr>
              <a:t>ativo</a:t>
            </a:r>
            <a:r>
              <a:rPr lang="en-US" altLang="x-none" sz="2800" dirty="0">
                <a:latin typeface="Arial" charset="0"/>
              </a:rPr>
              <a:t> a </a:t>
            </a:r>
            <a:r>
              <a:rPr lang="en-US" altLang="x-none" sz="2800" dirty="0" err="1">
                <a:latin typeface="Arial" charset="0"/>
              </a:rPr>
              <a:t>cada</a:t>
            </a:r>
            <a:r>
              <a:rPr lang="en-US" altLang="x-none" sz="2800" dirty="0">
                <a:latin typeface="Arial" charset="0"/>
              </a:rPr>
              <a:t> </a:t>
            </a:r>
            <a:r>
              <a:rPr lang="en-US" altLang="x-none" sz="2800" dirty="0" err="1" smtClean="0">
                <a:latin typeface="Arial" charset="0"/>
              </a:rPr>
              <a:t>momento</a:t>
            </a:r>
            <a:endParaRPr lang="en-US" altLang="x-none" sz="2800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x-none" sz="2800" dirty="0" err="1" smtClean="0">
                <a:latin typeface="Arial" charset="0"/>
              </a:rPr>
              <a:t>Não</a:t>
            </a:r>
            <a:r>
              <a:rPr lang="en-US" altLang="x-none" sz="2800" dirty="0" smtClean="0">
                <a:latin typeface="Arial" charset="0"/>
              </a:rPr>
              <a:t> </a:t>
            </a:r>
            <a:r>
              <a:rPr lang="en-US" altLang="x-none" sz="2800" dirty="0" err="1" smtClean="0">
                <a:latin typeface="Arial" charset="0"/>
              </a:rPr>
              <a:t>existe</a:t>
            </a:r>
            <a:r>
              <a:rPr lang="en-US" altLang="x-none" sz="2800" dirty="0" smtClean="0">
                <a:latin typeface="Arial" charset="0"/>
              </a:rPr>
              <a:t> </a:t>
            </a:r>
            <a:r>
              <a:rPr lang="en-US" altLang="x-none" sz="2800" dirty="0" err="1" smtClean="0">
                <a:latin typeface="Arial" charset="0"/>
              </a:rPr>
              <a:t>garantia</a:t>
            </a:r>
            <a:r>
              <a:rPr lang="en-US" altLang="x-none" sz="2800" dirty="0" smtClean="0">
                <a:latin typeface="Arial" charset="0"/>
              </a:rPr>
              <a:t> de tempo </a:t>
            </a:r>
            <a:r>
              <a:rPr lang="en-US" altLang="x-none" sz="2800" dirty="0" err="1" smtClean="0">
                <a:latin typeface="Arial" charset="0"/>
              </a:rPr>
              <a:t>ou</a:t>
            </a:r>
            <a:r>
              <a:rPr lang="en-US" altLang="x-none" sz="2800" dirty="0" smtClean="0">
                <a:latin typeface="Arial" charset="0"/>
              </a:rPr>
              <a:t> </a:t>
            </a:r>
            <a:r>
              <a:rPr lang="en-US" altLang="x-none" sz="2800" dirty="0" err="1" smtClean="0">
                <a:latin typeface="Arial" charset="0"/>
              </a:rPr>
              <a:t>ordem</a:t>
            </a:r>
            <a:r>
              <a:rPr lang="en-US" altLang="x-none" sz="2800" dirty="0" smtClean="0">
                <a:latin typeface="Arial" charset="0"/>
              </a:rPr>
              <a:t> de </a:t>
            </a:r>
            <a:r>
              <a:rPr lang="en-US" altLang="x-none" sz="2800" dirty="0" err="1" smtClean="0">
                <a:latin typeface="Arial" charset="0"/>
              </a:rPr>
              <a:t>execução</a:t>
            </a:r>
            <a:r>
              <a:rPr lang="en-US" altLang="x-none" sz="2800" dirty="0" smtClean="0">
                <a:latin typeface="Arial" charset="0"/>
              </a:rPr>
              <a:t> </a:t>
            </a:r>
            <a:r>
              <a:rPr lang="en-US" altLang="x-none" sz="2800" dirty="0" err="1" smtClean="0">
                <a:latin typeface="Arial" charset="0"/>
              </a:rPr>
              <a:t>para</a:t>
            </a:r>
            <a:r>
              <a:rPr lang="en-US" altLang="x-none" sz="2800" dirty="0" smtClean="0">
                <a:latin typeface="Arial" charset="0"/>
              </a:rPr>
              <a:t> </a:t>
            </a:r>
            <a:r>
              <a:rPr lang="en-US" altLang="x-none" sz="2800" dirty="0" err="1" smtClean="0">
                <a:latin typeface="Arial" charset="0"/>
              </a:rPr>
              <a:t>os</a:t>
            </a:r>
            <a:r>
              <a:rPr lang="en-US" altLang="x-none" sz="2800" dirty="0" smtClean="0">
                <a:latin typeface="Arial" charset="0"/>
              </a:rPr>
              <a:t> </a:t>
            </a:r>
            <a:r>
              <a:rPr lang="en-US" altLang="x-none" sz="2800" dirty="0" err="1" smtClean="0">
                <a:latin typeface="Arial" charset="0"/>
              </a:rPr>
              <a:t>processos</a:t>
            </a:r>
            <a:endParaRPr lang="en-US" altLang="x-none" sz="2800" dirty="0">
              <a:latin typeface="Arial" charset="0"/>
            </a:endParaRPr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252807"/>
              </p:ext>
            </p:extLst>
          </p:nvPr>
        </p:nvGraphicFramePr>
        <p:xfrm>
          <a:off x="981075" y="1228725"/>
          <a:ext cx="744855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Image" r:id="rId3" imgW="9930159" imgH="3123810" progId="Photoshop.Image.6">
                  <p:embed/>
                </p:oleObj>
              </mc:Choice>
              <mc:Fallback>
                <p:oleObj name="Image" r:id="rId3" imgW="9930159" imgH="3123810" progId="Photoshop.Image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1228725"/>
                        <a:ext cx="7448550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499F4-6C93-4829-AB54-4C9A14EC2318}" type="slidenum">
              <a:rPr lang="en-US" altLang="x-none"/>
              <a:pPr/>
              <a:t>20</a:t>
            </a:fld>
            <a:endParaRPr lang="en-US" altLang="x-none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Comunicação Interprocesso</a:t>
            </a:r>
            <a:r>
              <a:rPr lang="en-US" altLang="x-none">
                <a:latin typeface="Arial" charset="0"/>
              </a:rPr>
              <a:t/>
            </a:r>
            <a:br>
              <a:rPr lang="en-US" altLang="x-none">
                <a:latin typeface="Arial" charset="0"/>
              </a:rPr>
            </a:br>
            <a:r>
              <a:rPr lang="en-US" altLang="x-none" sz="3200">
                <a:latin typeface="Arial" charset="0"/>
              </a:rPr>
              <a:t>Condições de Disputa</a:t>
            </a:r>
            <a:endParaRPr lang="en-US" altLang="x-none">
              <a:latin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638800"/>
            <a:ext cx="9144000" cy="6858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x-none" sz="2400">
                <a:latin typeface="Arial" charset="0"/>
              </a:rPr>
              <a:t>Dois processos querem ter acesso simultaneamente à memória compartilhada</a:t>
            </a: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1911350" y="1473200"/>
          <a:ext cx="532130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Image" r:id="rId3" imgW="5320635" imgH="3784127" progId="Photoshop.Image.6">
                  <p:embed/>
                </p:oleObj>
              </mc:Choice>
              <mc:Fallback>
                <p:oleObj name="Image" r:id="rId3" imgW="5320635" imgH="3784127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73200"/>
                        <a:ext cx="5321300" cy="378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Comunicação Interprocesso</a:t>
            </a:r>
            <a:r>
              <a:rPr lang="en-US" altLang="x-none">
                <a:latin typeface="Arial" charset="0"/>
              </a:rPr>
              <a:t/>
            </a:r>
            <a:br>
              <a:rPr lang="en-US" altLang="x-none">
                <a:latin typeface="Arial" charset="0"/>
              </a:rPr>
            </a:br>
            <a:r>
              <a:rPr lang="en-US" altLang="x-none" sz="3200">
                <a:latin typeface="Arial" charset="0"/>
              </a:rPr>
              <a:t>Condições de Disputa</a:t>
            </a:r>
            <a:endParaRPr lang="en-US" altLang="x-none">
              <a:latin typeface="Arial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Quando um processo quer </a:t>
            </a:r>
            <a:r>
              <a:rPr lang="pt-BR" dirty="0" smtClean="0"/>
              <a:t>imprimir </a:t>
            </a:r>
            <a:r>
              <a:rPr lang="pt-BR" dirty="0"/>
              <a:t>um arquivo, ele entra com o nome do arquivo </a:t>
            </a:r>
            <a:r>
              <a:rPr lang="pt-BR" dirty="0" smtClean="0"/>
              <a:t>em um </a:t>
            </a:r>
            <a:r>
              <a:rPr lang="pt-BR" dirty="0"/>
              <a:t>diretório de </a:t>
            </a:r>
            <a:r>
              <a:rPr lang="pt-BR" dirty="0" err="1"/>
              <a:t>spool</a:t>
            </a:r>
            <a:r>
              <a:rPr lang="pt-BR" dirty="0"/>
              <a:t> especial.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499F4-6C93-4829-AB54-4C9A14EC2318}" type="slidenum">
              <a:rPr lang="en-US" altLang="x-none"/>
              <a:pPr/>
              <a:t>21</a:t>
            </a:fld>
            <a:endParaRPr lang="en-US" altLang="x-none"/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633437"/>
              </p:ext>
            </p:extLst>
          </p:nvPr>
        </p:nvGraphicFramePr>
        <p:xfrm>
          <a:off x="171450" y="1987550"/>
          <a:ext cx="3714196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4" name="Image" r:id="rId3" imgW="5320635" imgH="3784127" progId="Photoshop.Image.6">
                  <p:embed/>
                </p:oleObj>
              </mc:Choice>
              <mc:Fallback>
                <p:oleObj name="Image" r:id="rId3" imgW="5320635" imgH="3784127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1987550"/>
                        <a:ext cx="3714196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56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Comunicação Interprocesso</a:t>
            </a:r>
            <a:r>
              <a:rPr lang="en-US" altLang="x-none">
                <a:latin typeface="Arial" charset="0"/>
              </a:rPr>
              <a:t/>
            </a:r>
            <a:br>
              <a:rPr lang="en-US" altLang="x-none">
                <a:latin typeface="Arial" charset="0"/>
              </a:rPr>
            </a:br>
            <a:r>
              <a:rPr lang="en-US" altLang="x-none" sz="3200">
                <a:latin typeface="Arial" charset="0"/>
              </a:rPr>
              <a:t>Condições de Disputa</a:t>
            </a:r>
            <a:endParaRPr lang="en-US" altLang="x-none">
              <a:latin typeface="Arial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>
          <a:xfrm>
            <a:off x="3867150" y="1981200"/>
            <a:ext cx="5276850" cy="4229100"/>
          </a:xfrm>
        </p:spPr>
        <p:txBody>
          <a:bodyPr/>
          <a:lstStyle/>
          <a:p>
            <a:r>
              <a:rPr lang="pt-BR" dirty="0"/>
              <a:t>Outro processo, o </a:t>
            </a:r>
            <a:r>
              <a:rPr lang="pt-BR" dirty="0" err="1" smtClean="0"/>
              <a:t>daemon</a:t>
            </a:r>
            <a:r>
              <a:rPr lang="pt-BR" dirty="0" smtClean="0"/>
              <a:t> </a:t>
            </a:r>
            <a:r>
              <a:rPr lang="pt-BR" dirty="0"/>
              <a:t>de impressão, </a:t>
            </a:r>
            <a:r>
              <a:rPr lang="pt-BR" dirty="0" smtClean="0"/>
              <a:t>confere periodicamente </a:t>
            </a:r>
            <a:r>
              <a:rPr lang="pt-BR" dirty="0"/>
              <a:t>para ver </a:t>
            </a:r>
            <a:r>
              <a:rPr lang="pt-BR" dirty="0" smtClean="0"/>
              <a:t>se há </a:t>
            </a:r>
            <a:r>
              <a:rPr lang="pt-BR" dirty="0"/>
              <a:t>quaisquer arquivos a serem impressos, e se </a:t>
            </a:r>
            <a:r>
              <a:rPr lang="pt-BR" dirty="0" smtClean="0"/>
              <a:t>houver, ele </a:t>
            </a:r>
            <a:r>
              <a:rPr lang="pt-BR" dirty="0"/>
              <a:t>os imprime e então remove seus nomes do diretório.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499F4-6C93-4829-AB54-4C9A14EC2318}" type="slidenum">
              <a:rPr lang="en-US" altLang="x-none"/>
              <a:pPr/>
              <a:t>22</a:t>
            </a:fld>
            <a:endParaRPr lang="en-US" altLang="x-none"/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125143"/>
              </p:ext>
            </p:extLst>
          </p:nvPr>
        </p:nvGraphicFramePr>
        <p:xfrm>
          <a:off x="0" y="2101850"/>
          <a:ext cx="3714196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7" name="Image" r:id="rId3" imgW="5320635" imgH="3784127" progId="Photoshop.Image.6">
                  <p:embed/>
                </p:oleObj>
              </mc:Choice>
              <mc:Fallback>
                <p:oleObj name="Image" r:id="rId3" imgW="5320635" imgH="3784127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01850"/>
                        <a:ext cx="3714196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362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Comunicação Interprocesso</a:t>
            </a:r>
            <a:r>
              <a:rPr lang="en-US" altLang="x-none">
                <a:latin typeface="Arial" charset="0"/>
              </a:rPr>
              <a:t/>
            </a:r>
            <a:br>
              <a:rPr lang="en-US" altLang="x-none">
                <a:latin typeface="Arial" charset="0"/>
              </a:rPr>
            </a:br>
            <a:r>
              <a:rPr lang="en-US" altLang="x-none" sz="3200">
                <a:latin typeface="Arial" charset="0"/>
              </a:rPr>
              <a:t>Condições de Disputa</a:t>
            </a:r>
            <a:endParaRPr lang="en-US" altLang="x-none">
              <a:latin typeface="Arial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>
          <a:xfrm>
            <a:off x="3867150" y="1600200"/>
            <a:ext cx="5276850" cy="4610100"/>
          </a:xfrm>
        </p:spPr>
        <p:txBody>
          <a:bodyPr/>
          <a:lstStyle/>
          <a:p>
            <a:r>
              <a:rPr lang="pt-BR" dirty="0" smtClean="0"/>
              <a:t>Nosso </a:t>
            </a:r>
            <a:r>
              <a:rPr lang="pt-BR" dirty="0"/>
              <a:t>diretório de </a:t>
            </a:r>
            <a:r>
              <a:rPr lang="pt-BR" dirty="0" err="1"/>
              <a:t>spool</a:t>
            </a:r>
            <a:r>
              <a:rPr lang="pt-BR" dirty="0"/>
              <a:t> tem um </a:t>
            </a:r>
            <a:r>
              <a:rPr lang="pt-BR" dirty="0" smtClean="0"/>
              <a:t>número </a:t>
            </a:r>
            <a:r>
              <a:rPr lang="pt-BR" dirty="0"/>
              <a:t>muito grande de vagas, numeradas 0, 1, 2, ..., </a:t>
            </a:r>
            <a:r>
              <a:rPr lang="pt-BR" dirty="0" smtClean="0"/>
              <a:t>cada uma </a:t>
            </a:r>
            <a:r>
              <a:rPr lang="pt-BR" dirty="0"/>
              <a:t>capaz de conter um nome de arquivo</a:t>
            </a:r>
            <a:r>
              <a:rPr lang="pt-BR" dirty="0" smtClean="0"/>
              <a:t>.</a:t>
            </a:r>
          </a:p>
          <a:p>
            <a:r>
              <a:rPr lang="pt-BR" dirty="0" smtClean="0"/>
              <a:t>Também há </a:t>
            </a:r>
            <a:r>
              <a:rPr lang="pt-BR" dirty="0"/>
              <a:t>duas variáveis compartilhadas, </a:t>
            </a:r>
            <a:r>
              <a:rPr lang="pt-BR" dirty="0" smtClean="0"/>
              <a:t>out, que </a:t>
            </a:r>
            <a:r>
              <a:rPr lang="pt-BR" dirty="0"/>
              <a:t>apontam para o próximo arquivo a ser impresso, </a:t>
            </a:r>
            <a:r>
              <a:rPr lang="pt-BR" dirty="0" smtClean="0"/>
              <a:t>e in</a:t>
            </a:r>
            <a:r>
              <a:rPr lang="pt-BR" dirty="0"/>
              <a:t>, que aponta para a próxima vaga livre no diretório.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499F4-6C93-4829-AB54-4C9A14EC2318}" type="slidenum">
              <a:rPr lang="en-US" altLang="x-none"/>
              <a:pPr/>
              <a:t>23</a:t>
            </a:fld>
            <a:endParaRPr lang="en-US" altLang="x-none"/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180291"/>
              </p:ext>
            </p:extLst>
          </p:nvPr>
        </p:nvGraphicFramePr>
        <p:xfrm>
          <a:off x="0" y="2101850"/>
          <a:ext cx="3714196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0" name="Image" r:id="rId3" imgW="5320635" imgH="3784127" progId="Photoshop.Image.6">
                  <p:embed/>
                </p:oleObj>
              </mc:Choice>
              <mc:Fallback>
                <p:oleObj name="Image" r:id="rId3" imgW="5320635" imgH="3784127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01850"/>
                        <a:ext cx="3714196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592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Comunicação Interprocesso</a:t>
            </a:r>
            <a:r>
              <a:rPr lang="en-US" altLang="x-none">
                <a:latin typeface="Arial" charset="0"/>
              </a:rPr>
              <a:t/>
            </a:r>
            <a:br>
              <a:rPr lang="en-US" altLang="x-none">
                <a:latin typeface="Arial" charset="0"/>
              </a:rPr>
            </a:br>
            <a:r>
              <a:rPr lang="en-US" altLang="x-none" sz="3200">
                <a:latin typeface="Arial" charset="0"/>
              </a:rPr>
              <a:t>Condições de Disputa</a:t>
            </a:r>
            <a:endParaRPr lang="en-US" altLang="x-none">
              <a:latin typeface="Arial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>
          <a:xfrm>
            <a:off x="3867150" y="1600200"/>
            <a:ext cx="5276850" cy="4610100"/>
          </a:xfrm>
        </p:spPr>
        <p:txBody>
          <a:bodyPr/>
          <a:lstStyle/>
          <a:p>
            <a:r>
              <a:rPr lang="pt-BR" dirty="0"/>
              <a:t>Em determinado instante, as vagas 0 </a:t>
            </a:r>
            <a:r>
              <a:rPr lang="pt-BR" dirty="0" smtClean="0"/>
              <a:t>a 3 </a:t>
            </a:r>
            <a:r>
              <a:rPr lang="pt-BR" dirty="0"/>
              <a:t>estarão vazias (os arquivos já foram impressos) e </a:t>
            </a:r>
            <a:r>
              <a:rPr lang="pt-BR" dirty="0" smtClean="0"/>
              <a:t>as vagas </a:t>
            </a:r>
            <a:r>
              <a:rPr lang="pt-BR" dirty="0"/>
              <a:t>4 a 6 estarão cheias (com os nomes dos </a:t>
            </a:r>
            <a:r>
              <a:rPr lang="pt-BR" dirty="0" smtClean="0"/>
              <a:t>arquivos na </a:t>
            </a:r>
            <a:r>
              <a:rPr lang="pt-BR" dirty="0"/>
              <a:t>fila para impressão). </a:t>
            </a:r>
            <a:endParaRPr lang="pt-BR" dirty="0" smtClean="0"/>
          </a:p>
          <a:p>
            <a:r>
              <a:rPr lang="pt-BR" dirty="0" smtClean="0"/>
              <a:t>De </a:t>
            </a:r>
            <a:r>
              <a:rPr lang="pt-BR" dirty="0"/>
              <a:t>maneira mais ou </a:t>
            </a:r>
            <a:r>
              <a:rPr lang="pt-BR" dirty="0" smtClean="0"/>
              <a:t>menos simultânea</a:t>
            </a:r>
            <a:r>
              <a:rPr lang="pt-BR" dirty="0"/>
              <a:t>, os processos A e B decidem que </a:t>
            </a:r>
            <a:r>
              <a:rPr lang="pt-BR" dirty="0" smtClean="0"/>
              <a:t>querem colocar </a:t>
            </a:r>
            <a:r>
              <a:rPr lang="pt-BR" dirty="0"/>
              <a:t>um arquivo na fila para impressão.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499F4-6C93-4829-AB54-4C9A14EC2318}" type="slidenum">
              <a:rPr lang="en-US" altLang="x-none"/>
              <a:pPr/>
              <a:t>24</a:t>
            </a:fld>
            <a:endParaRPr lang="en-US" altLang="x-none"/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058379"/>
              </p:ext>
            </p:extLst>
          </p:nvPr>
        </p:nvGraphicFramePr>
        <p:xfrm>
          <a:off x="0" y="2101850"/>
          <a:ext cx="3714196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6" name="Image" r:id="rId3" imgW="5320635" imgH="3784127" progId="Photoshop.Image.6">
                  <p:embed/>
                </p:oleObj>
              </mc:Choice>
              <mc:Fallback>
                <p:oleObj name="Image" r:id="rId3" imgW="5320635" imgH="3784127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01850"/>
                        <a:ext cx="3714196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30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Comunicação Interprocesso</a:t>
            </a:r>
            <a:r>
              <a:rPr lang="en-US" altLang="x-none">
                <a:latin typeface="Arial" charset="0"/>
              </a:rPr>
              <a:t/>
            </a:r>
            <a:br>
              <a:rPr lang="en-US" altLang="x-none">
                <a:latin typeface="Arial" charset="0"/>
              </a:rPr>
            </a:br>
            <a:r>
              <a:rPr lang="en-US" altLang="x-none" sz="3200">
                <a:latin typeface="Arial" charset="0"/>
              </a:rPr>
              <a:t>Condições de Disputa</a:t>
            </a:r>
            <a:endParaRPr lang="en-US" altLang="x-none">
              <a:latin typeface="Arial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>
          <a:xfrm>
            <a:off x="3867150" y="1600200"/>
            <a:ext cx="5276850" cy="4610100"/>
          </a:xfrm>
        </p:spPr>
        <p:txBody>
          <a:bodyPr/>
          <a:lstStyle/>
          <a:p>
            <a:r>
              <a:rPr lang="pt-BR" dirty="0"/>
              <a:t>Em determinado instante, as vagas 0 </a:t>
            </a:r>
            <a:r>
              <a:rPr lang="pt-BR" dirty="0" smtClean="0"/>
              <a:t>a 3 </a:t>
            </a:r>
            <a:r>
              <a:rPr lang="pt-BR" dirty="0"/>
              <a:t>estarão vazias (os arquivos já foram impressos) e </a:t>
            </a:r>
            <a:r>
              <a:rPr lang="pt-BR" dirty="0" smtClean="0"/>
              <a:t>as vagas </a:t>
            </a:r>
            <a:r>
              <a:rPr lang="pt-BR" dirty="0"/>
              <a:t>4 a 6 estarão cheias (com os nomes dos </a:t>
            </a:r>
            <a:r>
              <a:rPr lang="pt-BR" dirty="0" smtClean="0"/>
              <a:t>arquivos na </a:t>
            </a:r>
            <a:r>
              <a:rPr lang="pt-BR" dirty="0"/>
              <a:t>fila para impressão). </a:t>
            </a:r>
            <a:endParaRPr lang="pt-BR" dirty="0" smtClean="0"/>
          </a:p>
          <a:p>
            <a:r>
              <a:rPr lang="pt-BR" dirty="0" smtClean="0"/>
              <a:t>De </a:t>
            </a:r>
            <a:r>
              <a:rPr lang="pt-BR" dirty="0"/>
              <a:t>maneira mais ou </a:t>
            </a:r>
            <a:r>
              <a:rPr lang="pt-BR" dirty="0" smtClean="0"/>
              <a:t>menos simultânea</a:t>
            </a:r>
            <a:r>
              <a:rPr lang="pt-BR" dirty="0"/>
              <a:t>, os processos A e B decidem que </a:t>
            </a:r>
            <a:r>
              <a:rPr lang="pt-BR" dirty="0" smtClean="0"/>
              <a:t>querem colocar </a:t>
            </a:r>
            <a:r>
              <a:rPr lang="pt-BR" dirty="0"/>
              <a:t>um arquivo na fila para impressão.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499F4-6C93-4829-AB54-4C9A14EC2318}" type="slidenum">
              <a:rPr lang="en-US" altLang="x-none"/>
              <a:pPr/>
              <a:t>25</a:t>
            </a:fld>
            <a:endParaRPr lang="en-US" altLang="x-none"/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116501"/>
              </p:ext>
            </p:extLst>
          </p:nvPr>
        </p:nvGraphicFramePr>
        <p:xfrm>
          <a:off x="0" y="2101850"/>
          <a:ext cx="3714196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8" name="Image" r:id="rId3" imgW="5320635" imgH="3784127" progId="Photoshop.Image.6">
                  <p:embed/>
                </p:oleObj>
              </mc:Choice>
              <mc:Fallback>
                <p:oleObj name="Image" r:id="rId3" imgW="5320635" imgH="3784127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01850"/>
                        <a:ext cx="3714196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1507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Comunicação Interprocesso</a:t>
            </a:r>
            <a:r>
              <a:rPr lang="en-US" altLang="x-none">
                <a:latin typeface="Arial" charset="0"/>
              </a:rPr>
              <a:t/>
            </a:r>
            <a:br>
              <a:rPr lang="en-US" altLang="x-none">
                <a:latin typeface="Arial" charset="0"/>
              </a:rPr>
            </a:br>
            <a:r>
              <a:rPr lang="en-US" altLang="x-none" sz="3200">
                <a:latin typeface="Arial" charset="0"/>
              </a:rPr>
              <a:t>Condições de Disputa</a:t>
            </a:r>
            <a:endParaRPr lang="en-US" altLang="x-none">
              <a:latin typeface="Arial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>
          <a:xfrm>
            <a:off x="3867150" y="1600200"/>
            <a:ext cx="5276850" cy="46101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pode </a:t>
            </a:r>
            <a:r>
              <a:rPr lang="pt-BR" dirty="0"/>
              <a:t>ocorrer o seguinte: o processo A lê in e armazena </a:t>
            </a:r>
            <a:r>
              <a:rPr lang="pt-BR" dirty="0" smtClean="0"/>
              <a:t>o valor</a:t>
            </a:r>
            <a:r>
              <a:rPr lang="pt-BR" dirty="0"/>
              <a:t>, 7, em uma variável local chamada </a:t>
            </a:r>
            <a:r>
              <a:rPr lang="pt-BR" dirty="0" err="1"/>
              <a:t>next_free_slot</a:t>
            </a:r>
            <a:r>
              <a:rPr lang="pt-BR" dirty="0" smtClean="0"/>
              <a:t>.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Logo </a:t>
            </a:r>
            <a:r>
              <a:rPr lang="pt-BR" dirty="0"/>
              <a:t>em seguida uma interrupção de relógio ocorre e </a:t>
            </a:r>
            <a:r>
              <a:rPr lang="pt-BR" dirty="0" smtClean="0"/>
              <a:t>a CPU </a:t>
            </a:r>
            <a:r>
              <a:rPr lang="pt-BR" dirty="0"/>
              <a:t>decide que o processo A executou por tempo </a:t>
            </a:r>
            <a:r>
              <a:rPr lang="pt-BR" dirty="0" smtClean="0"/>
              <a:t>suficiente</a:t>
            </a:r>
            <a:r>
              <a:rPr lang="pt-BR" dirty="0"/>
              <a:t>, então, ele troca para o processo B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499F4-6C93-4829-AB54-4C9A14EC2318}" type="slidenum">
              <a:rPr lang="en-US" altLang="x-none"/>
              <a:pPr/>
              <a:t>26</a:t>
            </a:fld>
            <a:endParaRPr lang="en-US" altLang="x-none"/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022168"/>
              </p:ext>
            </p:extLst>
          </p:nvPr>
        </p:nvGraphicFramePr>
        <p:xfrm>
          <a:off x="0" y="2101850"/>
          <a:ext cx="3714196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2" name="Image" r:id="rId3" imgW="5320635" imgH="3784127" progId="Photoshop.Image.6">
                  <p:embed/>
                </p:oleObj>
              </mc:Choice>
              <mc:Fallback>
                <p:oleObj name="Image" r:id="rId3" imgW="5320635" imgH="3784127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01850"/>
                        <a:ext cx="3714196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3882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Comunicação Interprocesso</a:t>
            </a:r>
            <a:r>
              <a:rPr lang="en-US" altLang="x-none">
                <a:latin typeface="Arial" charset="0"/>
              </a:rPr>
              <a:t/>
            </a:r>
            <a:br>
              <a:rPr lang="en-US" altLang="x-none">
                <a:latin typeface="Arial" charset="0"/>
              </a:rPr>
            </a:br>
            <a:r>
              <a:rPr lang="en-US" altLang="x-none" sz="3200">
                <a:latin typeface="Arial" charset="0"/>
              </a:rPr>
              <a:t>Condições de Disputa</a:t>
            </a:r>
            <a:endParaRPr lang="en-US" altLang="x-none">
              <a:latin typeface="Arial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>
          <a:xfrm>
            <a:off x="3867150" y="1600200"/>
            <a:ext cx="5276850" cy="46101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O processo </a:t>
            </a:r>
            <a:r>
              <a:rPr lang="pt-BR" dirty="0" smtClean="0"/>
              <a:t>B também </a:t>
            </a:r>
            <a:r>
              <a:rPr lang="pt-BR" dirty="0"/>
              <a:t>lê in e recebe um 7. Ele, também, o armazena </a:t>
            </a:r>
            <a:r>
              <a:rPr lang="pt-BR" dirty="0" smtClean="0"/>
              <a:t>em sua </a:t>
            </a:r>
            <a:r>
              <a:rPr lang="pt-BR" dirty="0"/>
              <a:t>variável local </a:t>
            </a:r>
            <a:r>
              <a:rPr lang="pt-BR" dirty="0" err="1"/>
              <a:t>next_free_slot</a:t>
            </a:r>
            <a:r>
              <a:rPr lang="pt-BR" dirty="0"/>
              <a:t>. Nesse instante, ambos </a:t>
            </a:r>
            <a:r>
              <a:rPr lang="pt-BR" dirty="0" smtClean="0"/>
              <a:t>os processos acreditam </a:t>
            </a:r>
            <a:r>
              <a:rPr lang="pt-BR" dirty="0"/>
              <a:t>que a próxima vaga disponível é </a:t>
            </a:r>
            <a:r>
              <a:rPr lang="pt-BR" dirty="0" smtClean="0"/>
              <a:t>7.</a:t>
            </a:r>
          </a:p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dirty="0"/>
              <a:t>processo B agora continua a executar. Ele </a:t>
            </a:r>
            <a:r>
              <a:rPr lang="pt-BR" dirty="0" smtClean="0"/>
              <a:t>armazena </a:t>
            </a:r>
            <a:r>
              <a:rPr lang="pt-BR" dirty="0"/>
              <a:t>o nome do seu arquivo na vaga 7 e atualiza in para </a:t>
            </a:r>
            <a:r>
              <a:rPr lang="pt-BR" dirty="0" smtClean="0"/>
              <a:t>ser um </a:t>
            </a:r>
            <a:r>
              <a:rPr lang="pt-BR" dirty="0"/>
              <a:t>8. Então ele segue em frente para fazer outras coisas.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499F4-6C93-4829-AB54-4C9A14EC2318}" type="slidenum">
              <a:rPr lang="en-US" altLang="x-none"/>
              <a:pPr/>
              <a:t>27</a:t>
            </a:fld>
            <a:endParaRPr lang="en-US" altLang="x-none"/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563003"/>
              </p:ext>
            </p:extLst>
          </p:nvPr>
        </p:nvGraphicFramePr>
        <p:xfrm>
          <a:off x="0" y="2101850"/>
          <a:ext cx="3714196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5" name="Image" r:id="rId3" imgW="5320635" imgH="3784127" progId="Photoshop.Image.6">
                  <p:embed/>
                </p:oleObj>
              </mc:Choice>
              <mc:Fallback>
                <p:oleObj name="Image" r:id="rId3" imgW="5320635" imgH="3784127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01850"/>
                        <a:ext cx="3714196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911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Comunicação Interprocesso</a:t>
            </a:r>
            <a:r>
              <a:rPr lang="en-US" altLang="x-none">
                <a:latin typeface="Arial" charset="0"/>
              </a:rPr>
              <a:t/>
            </a:r>
            <a:br>
              <a:rPr lang="en-US" altLang="x-none">
                <a:latin typeface="Arial" charset="0"/>
              </a:rPr>
            </a:br>
            <a:r>
              <a:rPr lang="en-US" altLang="x-none" sz="3200">
                <a:latin typeface="Arial" charset="0"/>
              </a:rPr>
              <a:t>Condições de Disputa</a:t>
            </a:r>
            <a:endParaRPr lang="en-US" altLang="x-none">
              <a:latin typeface="Arial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>
          <a:xfrm>
            <a:off x="3867150" y="1600200"/>
            <a:ext cx="5276850" cy="46101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Por fim, o processo A executa novamente, </a:t>
            </a:r>
            <a:r>
              <a:rPr lang="pt-BR" dirty="0" smtClean="0"/>
              <a:t>começando </a:t>
            </a:r>
            <a:r>
              <a:rPr lang="pt-BR" dirty="0"/>
              <a:t>do ponto onde ele parou. Ele olha para </a:t>
            </a:r>
            <a:r>
              <a:rPr lang="pt-BR" dirty="0" err="1" smtClean="0"/>
              <a:t>next_free_slot</a:t>
            </a:r>
            <a:r>
              <a:rPr lang="pt-BR" dirty="0"/>
              <a:t>, encontra um 7 ali e escreve seu nome de arquivo</a:t>
            </a:r>
          </a:p>
          <a:p>
            <a:pPr marL="0" indent="0">
              <a:buNone/>
            </a:pPr>
            <a:r>
              <a:rPr lang="pt-BR" dirty="0"/>
              <a:t>na vaga 7, apagando o nome que o processo B </a:t>
            </a:r>
            <a:r>
              <a:rPr lang="pt-BR" dirty="0" err="1" smtClean="0"/>
              <a:t>recémcolocou</a:t>
            </a:r>
            <a:r>
              <a:rPr lang="pt-BR" dirty="0" smtClean="0"/>
              <a:t> </a:t>
            </a:r>
            <a:r>
              <a:rPr lang="pt-BR" dirty="0"/>
              <a:t>ali. Então calcula </a:t>
            </a:r>
            <a:r>
              <a:rPr lang="pt-BR" dirty="0" err="1"/>
              <a:t>next_free_slot</a:t>
            </a:r>
            <a:r>
              <a:rPr lang="pt-BR" dirty="0"/>
              <a:t> + 1, que é </a:t>
            </a:r>
            <a:r>
              <a:rPr lang="pt-BR" dirty="0" smtClean="0"/>
              <a:t>8, e </a:t>
            </a:r>
            <a:r>
              <a:rPr lang="pt-BR" dirty="0"/>
              <a:t>configura in para 8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499F4-6C93-4829-AB54-4C9A14EC2318}" type="slidenum">
              <a:rPr lang="en-US" altLang="x-none"/>
              <a:pPr/>
              <a:t>28</a:t>
            </a:fld>
            <a:endParaRPr lang="en-US" altLang="x-none"/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151742"/>
              </p:ext>
            </p:extLst>
          </p:nvPr>
        </p:nvGraphicFramePr>
        <p:xfrm>
          <a:off x="0" y="2101850"/>
          <a:ext cx="3714196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6" name="Image" r:id="rId3" imgW="5320635" imgH="3784127" progId="Photoshop.Image.6">
                  <p:embed/>
                </p:oleObj>
              </mc:Choice>
              <mc:Fallback>
                <p:oleObj name="Image" r:id="rId3" imgW="5320635" imgH="3784127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01850"/>
                        <a:ext cx="3714196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4196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Comunicação Interprocesso</a:t>
            </a:r>
            <a:r>
              <a:rPr lang="en-US" altLang="x-none">
                <a:latin typeface="Arial" charset="0"/>
              </a:rPr>
              <a:t/>
            </a:r>
            <a:br>
              <a:rPr lang="en-US" altLang="x-none">
                <a:latin typeface="Arial" charset="0"/>
              </a:rPr>
            </a:br>
            <a:r>
              <a:rPr lang="en-US" altLang="x-none" sz="3200">
                <a:latin typeface="Arial" charset="0"/>
              </a:rPr>
              <a:t>Condições de Disputa</a:t>
            </a:r>
            <a:endParaRPr lang="en-US" altLang="x-none">
              <a:latin typeface="Arial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>
          <a:xfrm>
            <a:off x="3867150" y="1600200"/>
            <a:ext cx="5276850" cy="46101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O diretório de </a:t>
            </a:r>
            <a:r>
              <a:rPr lang="pt-BR" dirty="0" err="1"/>
              <a:t>spool</a:t>
            </a:r>
            <a:r>
              <a:rPr lang="pt-BR" dirty="0"/>
              <a:t> está agora</a:t>
            </a:r>
          </a:p>
          <a:p>
            <a:pPr marL="0" indent="0">
              <a:buNone/>
            </a:pPr>
            <a:r>
              <a:rPr lang="pt-BR" dirty="0"/>
              <a:t>internamente consistente, então o </a:t>
            </a:r>
            <a:r>
              <a:rPr lang="pt-BR" dirty="0" err="1"/>
              <a:t>daemon</a:t>
            </a:r>
            <a:r>
              <a:rPr lang="pt-BR" dirty="0"/>
              <a:t> de impressão</a:t>
            </a:r>
          </a:p>
          <a:p>
            <a:pPr marL="0" indent="0">
              <a:buNone/>
            </a:pPr>
            <a:r>
              <a:rPr lang="pt-BR" dirty="0"/>
              <a:t>não observará nada errado, mas o processo B jamais </a:t>
            </a:r>
            <a:r>
              <a:rPr lang="pt-BR" dirty="0" smtClean="0"/>
              <a:t>receberá </a:t>
            </a:r>
            <a:r>
              <a:rPr lang="pt-BR" dirty="0"/>
              <a:t>qualquer saída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A impressão do processo B se perde como se nunca tivesse existido.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499F4-6C93-4829-AB54-4C9A14EC2318}" type="slidenum">
              <a:rPr lang="en-US" altLang="x-none"/>
              <a:pPr/>
              <a:t>29</a:t>
            </a:fld>
            <a:endParaRPr lang="en-US" altLang="x-none"/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430573"/>
              </p:ext>
            </p:extLst>
          </p:nvPr>
        </p:nvGraphicFramePr>
        <p:xfrm>
          <a:off x="0" y="2101850"/>
          <a:ext cx="3714196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9" name="Image" r:id="rId3" imgW="5320635" imgH="3784127" progId="Photoshop.Image.6">
                  <p:embed/>
                </p:oleObj>
              </mc:Choice>
              <mc:Fallback>
                <p:oleObj name="Image" r:id="rId3" imgW="5320635" imgH="3784127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01850"/>
                        <a:ext cx="3714196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293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EA70-9950-4BB6-85FB-1C189363AAA4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1905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Criação de Processos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x-none">
                <a:latin typeface="Arial" charset="0"/>
              </a:rPr>
              <a:t>	Principais eventos que levam à criação de processos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x-none" sz="3200">
                <a:solidFill>
                  <a:schemeClr val="accent2"/>
                </a:solidFill>
                <a:latin typeface="Arial" charset="0"/>
              </a:rPr>
              <a:t>Início do sistema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x-none" sz="3200">
                <a:solidFill>
                  <a:schemeClr val="accent2"/>
                </a:solidFill>
                <a:latin typeface="Arial" charset="0"/>
              </a:rPr>
              <a:t>Execução de chamada ao sistema de criação de processos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x-none" sz="3200">
                <a:solidFill>
                  <a:schemeClr val="accent2"/>
                </a:solidFill>
                <a:latin typeface="Arial" charset="0"/>
              </a:rPr>
              <a:t>Solicitação do usuário para criar um novo processo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x-none" sz="3200">
                <a:solidFill>
                  <a:schemeClr val="accent2"/>
                </a:solidFill>
                <a:latin typeface="Arial" charset="0"/>
              </a:rPr>
              <a:t>Início de um job em lote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Comunicação Interprocesso</a:t>
            </a:r>
            <a:r>
              <a:rPr lang="en-US" altLang="x-none">
                <a:latin typeface="Arial" charset="0"/>
              </a:rPr>
              <a:t/>
            </a:r>
            <a:br>
              <a:rPr lang="en-US" altLang="x-none">
                <a:latin typeface="Arial" charset="0"/>
              </a:rPr>
            </a:br>
            <a:r>
              <a:rPr lang="en-US" altLang="x-none" sz="3200">
                <a:latin typeface="Arial" charset="0"/>
              </a:rPr>
              <a:t>Condições de Disputa</a:t>
            </a:r>
            <a:endParaRPr lang="en-US" altLang="x-none">
              <a:latin typeface="Arial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>
          <a:xfrm>
            <a:off x="3867150" y="1600200"/>
            <a:ext cx="5276850" cy="46101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Situações como essa, em que dois</a:t>
            </a:r>
          </a:p>
          <a:p>
            <a:pPr marL="0" indent="0">
              <a:buNone/>
            </a:pPr>
            <a:r>
              <a:rPr lang="pt-BR" dirty="0"/>
              <a:t>ou mais processos estão lendo ou escrevendo alguns </a:t>
            </a:r>
            <a:r>
              <a:rPr lang="pt-BR" dirty="0" smtClean="0"/>
              <a:t>dados </a:t>
            </a:r>
            <a:r>
              <a:rPr lang="pt-BR" dirty="0"/>
              <a:t>compartilhados e o resultado final depende de </a:t>
            </a:r>
            <a:r>
              <a:rPr lang="pt-BR" dirty="0" smtClean="0"/>
              <a:t>quem executa </a:t>
            </a:r>
            <a:r>
              <a:rPr lang="pt-BR" dirty="0"/>
              <a:t>precisamente e quando, são chamadas de </a:t>
            </a:r>
            <a:r>
              <a:rPr lang="pt-BR" dirty="0" smtClean="0"/>
              <a:t>condições </a:t>
            </a:r>
            <a:r>
              <a:rPr lang="pt-BR" dirty="0"/>
              <a:t>de corrida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Com o crescimento do paralelismo as condições de corrida são um perigo comum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499F4-6C93-4829-AB54-4C9A14EC2318}" type="slidenum">
              <a:rPr lang="en-US" altLang="x-none"/>
              <a:pPr/>
              <a:t>30</a:t>
            </a:fld>
            <a:endParaRPr lang="en-US" altLang="x-none"/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273601"/>
              </p:ext>
            </p:extLst>
          </p:nvPr>
        </p:nvGraphicFramePr>
        <p:xfrm>
          <a:off x="0" y="2101850"/>
          <a:ext cx="3714196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2" name="Image" r:id="rId3" imgW="5320635" imgH="3784127" progId="Photoshop.Image.6">
                  <p:embed/>
                </p:oleObj>
              </mc:Choice>
              <mc:Fallback>
                <p:oleObj name="Image" r:id="rId3" imgW="5320635" imgH="3784127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01850"/>
                        <a:ext cx="3714196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8518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59F4-EB23-4288-87EE-C7D66C85C579}" type="slidenum">
              <a:rPr lang="en-US" altLang="x-none"/>
              <a:pPr/>
              <a:t>31</a:t>
            </a:fld>
            <a:endParaRPr lang="en-US" altLang="x-none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42975" y="1905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Regiões Críticas (1)	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397000"/>
            <a:ext cx="9144000" cy="4699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x-none" dirty="0">
                <a:latin typeface="Arial" charset="0"/>
              </a:rPr>
              <a:t>	</a:t>
            </a:r>
            <a:r>
              <a:rPr lang="en-US" altLang="x-none" dirty="0" smtClean="0">
                <a:latin typeface="Arial" charset="0"/>
              </a:rPr>
              <a:t>C</a:t>
            </a:r>
            <a:r>
              <a:rPr lang="pt-BR" altLang="x-none" dirty="0" err="1" smtClean="0">
                <a:latin typeface="Arial" charset="0"/>
              </a:rPr>
              <a:t>olocando</a:t>
            </a:r>
            <a:r>
              <a:rPr lang="pt-BR" altLang="x-none" dirty="0" smtClean="0">
                <a:latin typeface="Arial" charset="0"/>
              </a:rPr>
              <a:t> </a:t>
            </a:r>
            <a:r>
              <a:rPr lang="pt-BR" altLang="x-none" dirty="0">
                <a:latin typeface="Arial" charset="0"/>
              </a:rPr>
              <a:t>a </a:t>
            </a:r>
            <a:r>
              <a:rPr lang="pt-BR" altLang="x-none" dirty="0" smtClean="0">
                <a:latin typeface="Arial" charset="0"/>
              </a:rPr>
              <a:t>questão </a:t>
            </a:r>
            <a:r>
              <a:rPr lang="pt-BR" altLang="x-none" dirty="0">
                <a:latin typeface="Arial" charset="0"/>
              </a:rPr>
              <a:t>em outras palavras, o que precisamos é de </a:t>
            </a:r>
            <a:r>
              <a:rPr lang="pt-BR" altLang="x-none" dirty="0" smtClean="0">
                <a:latin typeface="Arial" charset="0"/>
              </a:rPr>
              <a:t>exclusão mútua</a:t>
            </a:r>
            <a:r>
              <a:rPr lang="pt-BR" altLang="x-none" dirty="0">
                <a:latin typeface="Arial" charset="0"/>
              </a:rPr>
              <a:t>, isto é, alguma maneira de se certificar de que </a:t>
            </a:r>
            <a:r>
              <a:rPr lang="pt-BR" altLang="x-none" dirty="0" smtClean="0">
                <a:latin typeface="Arial" charset="0"/>
              </a:rPr>
              <a:t>se um </a:t>
            </a:r>
            <a:r>
              <a:rPr lang="pt-BR" altLang="x-none" dirty="0">
                <a:latin typeface="Arial" charset="0"/>
              </a:rPr>
              <a:t>processo está usando um arquivo ou variável </a:t>
            </a:r>
            <a:r>
              <a:rPr lang="pt-BR" altLang="x-none" dirty="0" smtClean="0">
                <a:latin typeface="Arial" charset="0"/>
              </a:rPr>
              <a:t>compartilhados</a:t>
            </a:r>
            <a:r>
              <a:rPr lang="pt-BR" altLang="x-none" dirty="0">
                <a:latin typeface="Arial" charset="0"/>
              </a:rPr>
              <a:t>, os outros serão impedidos de realizar a </a:t>
            </a:r>
            <a:r>
              <a:rPr lang="pt-BR" altLang="x-none" dirty="0" smtClean="0">
                <a:latin typeface="Arial" charset="0"/>
              </a:rPr>
              <a:t>mesma coisa.</a:t>
            </a:r>
            <a:endParaRPr lang="en-US" altLang="x-none" sz="2800" dirty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59F4-EB23-4288-87EE-C7D66C85C579}" type="slidenum">
              <a:rPr lang="en-US" altLang="x-none"/>
              <a:pPr/>
              <a:t>32</a:t>
            </a:fld>
            <a:endParaRPr lang="en-US" altLang="x-none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42975" y="1905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Regiões Críticas (1)	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397000"/>
            <a:ext cx="9144000" cy="4699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x-none" dirty="0">
                <a:latin typeface="Arial" charset="0"/>
              </a:rPr>
              <a:t>	</a:t>
            </a:r>
            <a:r>
              <a:rPr lang="pt-BR" altLang="x-none" dirty="0">
                <a:latin typeface="Arial" charset="0"/>
              </a:rPr>
              <a:t>A dificuldade mencionada ocorreu porque o </a:t>
            </a:r>
            <a:r>
              <a:rPr lang="pt-BR" altLang="x-none" dirty="0" smtClean="0">
                <a:latin typeface="Arial" charset="0"/>
              </a:rPr>
              <a:t>processo </a:t>
            </a:r>
            <a:r>
              <a:rPr lang="pt-BR" altLang="x-none" dirty="0">
                <a:latin typeface="Arial" charset="0"/>
              </a:rPr>
              <a:t>B começou usando uma das variáveis </a:t>
            </a:r>
            <a:r>
              <a:rPr lang="pt-BR" altLang="x-none" dirty="0" smtClean="0">
                <a:latin typeface="Arial" charset="0"/>
              </a:rPr>
              <a:t>compartilhadas antes </a:t>
            </a:r>
            <a:r>
              <a:rPr lang="pt-BR" altLang="x-none" dirty="0">
                <a:latin typeface="Arial" charset="0"/>
              </a:rPr>
              <a:t>de o processo A ter terminado com ela. A escolha </a:t>
            </a:r>
            <a:r>
              <a:rPr lang="pt-BR" altLang="x-none" dirty="0" smtClean="0">
                <a:latin typeface="Arial" charset="0"/>
              </a:rPr>
              <a:t>das operações </a:t>
            </a:r>
            <a:r>
              <a:rPr lang="pt-BR" altLang="x-none" dirty="0">
                <a:latin typeface="Arial" charset="0"/>
              </a:rPr>
              <a:t>primitivas apropriadas para alcançar a </a:t>
            </a:r>
            <a:r>
              <a:rPr lang="pt-BR" altLang="x-none" dirty="0" smtClean="0">
                <a:latin typeface="Arial" charset="0"/>
              </a:rPr>
              <a:t>exclusão mútua </a:t>
            </a:r>
            <a:r>
              <a:rPr lang="pt-BR" altLang="x-none" dirty="0">
                <a:latin typeface="Arial" charset="0"/>
              </a:rPr>
              <a:t>é uma questão de projeto fundamental em </a:t>
            </a:r>
            <a:r>
              <a:rPr lang="pt-BR" altLang="x-none" dirty="0" smtClean="0">
                <a:latin typeface="Arial" charset="0"/>
              </a:rPr>
              <a:t>qualquer sistema </a:t>
            </a:r>
            <a:r>
              <a:rPr lang="pt-BR" altLang="x-none" dirty="0">
                <a:latin typeface="Arial" charset="0"/>
              </a:rPr>
              <a:t>operacional</a:t>
            </a:r>
            <a:endParaRPr lang="en-US" altLang="x-none" sz="2800" dirty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17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59F4-EB23-4288-87EE-C7D66C85C579}" type="slidenum">
              <a:rPr lang="en-US" altLang="x-none"/>
              <a:pPr/>
              <a:t>33</a:t>
            </a:fld>
            <a:endParaRPr lang="en-US" altLang="x-none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42975" y="1905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Regiões Críticas (1)	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397000"/>
            <a:ext cx="9144000" cy="4699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x-none" dirty="0">
                <a:latin typeface="Arial" charset="0"/>
              </a:rPr>
              <a:t>	</a:t>
            </a:r>
            <a:r>
              <a:rPr lang="en-US" altLang="x-none" dirty="0" smtClean="0">
                <a:latin typeface="Arial" charset="0"/>
              </a:rPr>
              <a:t>D</a:t>
            </a:r>
            <a:r>
              <a:rPr lang="pt-BR" altLang="x-none" dirty="0" err="1" smtClean="0">
                <a:latin typeface="Arial" charset="0"/>
              </a:rPr>
              <a:t>urante</a:t>
            </a:r>
            <a:r>
              <a:rPr lang="pt-BR" altLang="x-none" dirty="0" smtClean="0">
                <a:latin typeface="Arial" charset="0"/>
              </a:rPr>
              <a:t> parte </a:t>
            </a:r>
            <a:r>
              <a:rPr lang="pt-BR" altLang="x-none" dirty="0">
                <a:latin typeface="Arial" charset="0"/>
              </a:rPr>
              <a:t>do tempo, um processo está ocupado </a:t>
            </a:r>
            <a:r>
              <a:rPr lang="pt-BR" altLang="x-none" dirty="0" smtClean="0">
                <a:latin typeface="Arial" charset="0"/>
              </a:rPr>
              <a:t>realizando computações </a:t>
            </a:r>
            <a:r>
              <a:rPr lang="pt-BR" altLang="x-none" dirty="0">
                <a:latin typeface="Arial" charset="0"/>
              </a:rPr>
              <a:t>internas e outras coisas que não levam </a:t>
            </a:r>
            <a:r>
              <a:rPr lang="pt-BR" altLang="x-none" dirty="0" smtClean="0">
                <a:latin typeface="Arial" charset="0"/>
              </a:rPr>
              <a:t>a condições </a:t>
            </a:r>
            <a:r>
              <a:rPr lang="pt-BR" altLang="x-none" dirty="0">
                <a:latin typeface="Arial" charset="0"/>
              </a:rPr>
              <a:t>de corrida. No entanto, às vezes um </a:t>
            </a:r>
            <a:r>
              <a:rPr lang="pt-BR" altLang="x-none" dirty="0" smtClean="0">
                <a:latin typeface="Arial" charset="0"/>
              </a:rPr>
              <a:t>processo tem </a:t>
            </a:r>
            <a:r>
              <a:rPr lang="pt-BR" altLang="x-none" dirty="0">
                <a:latin typeface="Arial" charset="0"/>
              </a:rPr>
              <a:t>de acessar uma memória compartilhada ou arquivos</a:t>
            </a:r>
            <a:r>
              <a:rPr lang="pt-BR" altLang="x-none" dirty="0" smtClean="0">
                <a:latin typeface="Arial" charset="0"/>
              </a:rPr>
              <a:t>, ou </a:t>
            </a:r>
            <a:r>
              <a:rPr lang="pt-BR" altLang="x-none" dirty="0">
                <a:latin typeface="Arial" charset="0"/>
              </a:rPr>
              <a:t>realizar outras tarefas críticas que podem levar a </a:t>
            </a:r>
            <a:r>
              <a:rPr lang="pt-BR" altLang="x-none" dirty="0" smtClean="0">
                <a:latin typeface="Arial" charset="0"/>
              </a:rPr>
              <a:t>cor ridas</a:t>
            </a:r>
            <a:r>
              <a:rPr lang="pt-BR" altLang="x-none" dirty="0">
                <a:latin typeface="Arial" charset="0"/>
              </a:rPr>
              <a:t>. Essa parte do programa onde a memória </a:t>
            </a:r>
            <a:r>
              <a:rPr lang="pt-BR" altLang="x-none" dirty="0" smtClean="0">
                <a:latin typeface="Arial" charset="0"/>
              </a:rPr>
              <a:t>compartilhada </a:t>
            </a:r>
            <a:r>
              <a:rPr lang="pt-BR" altLang="x-none" dirty="0">
                <a:latin typeface="Arial" charset="0"/>
              </a:rPr>
              <a:t>é acessada é chamada de região crítica ou </a:t>
            </a:r>
            <a:r>
              <a:rPr lang="pt-BR" altLang="x-none" dirty="0" smtClean="0">
                <a:latin typeface="Arial" charset="0"/>
              </a:rPr>
              <a:t>seção crítica</a:t>
            </a:r>
            <a:r>
              <a:rPr lang="pt-BR" altLang="x-none" dirty="0">
                <a:latin typeface="Arial" charset="0"/>
              </a:rPr>
              <a:t>.</a:t>
            </a:r>
            <a:endParaRPr lang="en-US" altLang="x-none" sz="2800" dirty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50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59F4-EB23-4288-87EE-C7D66C85C579}" type="slidenum">
              <a:rPr lang="en-US" altLang="x-none"/>
              <a:pPr/>
              <a:t>34</a:t>
            </a:fld>
            <a:endParaRPr lang="en-US" altLang="x-none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42975" y="1905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Regiões Críticas (1)	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397000"/>
            <a:ext cx="9144000" cy="4699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x-none" sz="2800" dirty="0">
                <a:latin typeface="Arial" charset="0"/>
              </a:rPr>
              <a:t>	</a:t>
            </a:r>
            <a:r>
              <a:rPr lang="pt-BR" altLang="x-none" sz="2800" dirty="0">
                <a:latin typeface="Arial" charset="0"/>
              </a:rPr>
              <a:t>Embora essa exigência evite as condições de corrida</a:t>
            </a:r>
            <a:r>
              <a:rPr lang="pt-BR" altLang="x-none" sz="2800" dirty="0" smtClean="0">
                <a:latin typeface="Arial" charset="0"/>
              </a:rPr>
              <a:t>, ela </a:t>
            </a:r>
            <a:r>
              <a:rPr lang="pt-BR" altLang="x-none" sz="2800" dirty="0">
                <a:latin typeface="Arial" charset="0"/>
              </a:rPr>
              <a:t>não é suficiente para garantir que processos em </a:t>
            </a:r>
            <a:r>
              <a:rPr lang="pt-BR" altLang="x-none" sz="2800" dirty="0" smtClean="0">
                <a:latin typeface="Arial" charset="0"/>
              </a:rPr>
              <a:t>paralelo </a:t>
            </a:r>
            <a:r>
              <a:rPr lang="pt-BR" altLang="x-none" sz="2800" dirty="0">
                <a:latin typeface="Arial" charset="0"/>
              </a:rPr>
              <a:t>cooperem de modo correto e eficiente usando </a:t>
            </a:r>
            <a:r>
              <a:rPr lang="pt-BR" altLang="x-none" sz="2800" dirty="0" smtClean="0">
                <a:latin typeface="Arial" charset="0"/>
              </a:rPr>
              <a:t>dados compartilhados. </a:t>
            </a:r>
            <a:r>
              <a:rPr lang="en-US" altLang="x-none" sz="2800" dirty="0" err="1" smtClean="0">
                <a:latin typeface="Arial" charset="0"/>
              </a:rPr>
              <a:t>Quatro</a:t>
            </a:r>
            <a:r>
              <a:rPr lang="en-US" altLang="x-none" sz="2800" dirty="0" smtClean="0">
                <a:latin typeface="Arial" charset="0"/>
              </a:rPr>
              <a:t> </a:t>
            </a:r>
            <a:r>
              <a:rPr lang="en-US" altLang="x-none" sz="2800" dirty="0" err="1">
                <a:latin typeface="Arial" charset="0"/>
              </a:rPr>
              <a:t>condições</a:t>
            </a:r>
            <a:r>
              <a:rPr lang="en-US" altLang="x-none" sz="2800" dirty="0">
                <a:latin typeface="Arial" charset="0"/>
              </a:rPr>
              <a:t> </a:t>
            </a:r>
            <a:r>
              <a:rPr lang="en-US" altLang="x-none" sz="2800" dirty="0" err="1">
                <a:latin typeface="Arial" charset="0"/>
              </a:rPr>
              <a:t>necessárias</a:t>
            </a:r>
            <a:r>
              <a:rPr lang="en-US" altLang="x-none" sz="2800" dirty="0">
                <a:latin typeface="Arial" charset="0"/>
              </a:rPr>
              <a:t> </a:t>
            </a:r>
            <a:r>
              <a:rPr lang="en-US" altLang="x-none" sz="2800" dirty="0" err="1">
                <a:latin typeface="Arial" charset="0"/>
              </a:rPr>
              <a:t>para</a:t>
            </a:r>
            <a:r>
              <a:rPr lang="en-US" altLang="x-none" sz="2800" dirty="0">
                <a:latin typeface="Arial" charset="0"/>
              </a:rPr>
              <a:t> </a:t>
            </a:r>
            <a:r>
              <a:rPr lang="en-US" altLang="x-none" sz="2800" dirty="0" err="1">
                <a:latin typeface="Arial" charset="0"/>
              </a:rPr>
              <a:t>prover</a:t>
            </a:r>
            <a:r>
              <a:rPr lang="en-US" altLang="x-none" sz="2800" dirty="0">
                <a:latin typeface="Arial" charset="0"/>
              </a:rPr>
              <a:t> </a:t>
            </a:r>
            <a:r>
              <a:rPr lang="en-US" altLang="x-none" sz="2800" dirty="0" err="1">
                <a:latin typeface="Arial" charset="0"/>
              </a:rPr>
              <a:t>exclusão</a:t>
            </a:r>
            <a:r>
              <a:rPr lang="en-US" altLang="x-none" sz="2800" dirty="0">
                <a:latin typeface="Arial" charset="0"/>
              </a:rPr>
              <a:t> </a:t>
            </a:r>
            <a:r>
              <a:rPr lang="en-US" altLang="x-none" sz="2800" dirty="0" err="1">
                <a:latin typeface="Arial" charset="0"/>
              </a:rPr>
              <a:t>mútua</a:t>
            </a:r>
            <a:r>
              <a:rPr lang="en-US" altLang="x-none" sz="2800" dirty="0">
                <a:latin typeface="Arial" charset="0"/>
              </a:rPr>
              <a:t>: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Nunca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dois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processos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simultaneamente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em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uma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região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crítica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Nenhuma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afirmação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sobre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velocidades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ou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números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de CPUs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Nenhum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processo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executando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fora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de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sua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região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crítica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pode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bloquear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outros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processos</a:t>
            </a:r>
            <a:endParaRPr lang="en-US" altLang="x-none" dirty="0">
              <a:solidFill>
                <a:schemeClr val="accent2"/>
              </a:solidFill>
              <a:latin typeface="Arial" charset="0"/>
            </a:endParaRPr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Nenhum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processo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deve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esperar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eternamente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para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entrar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em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sua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região</a:t>
            </a:r>
            <a:r>
              <a:rPr lang="en-US" altLang="x-none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x-none" dirty="0" err="1">
                <a:solidFill>
                  <a:schemeClr val="accent2"/>
                </a:solidFill>
                <a:latin typeface="Arial" charset="0"/>
              </a:rPr>
              <a:t>crítica</a:t>
            </a:r>
            <a:endParaRPr lang="en-US" altLang="x-none" dirty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791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83A77-B278-4C9D-9327-DDCE2EB5A616}" type="slidenum">
              <a:rPr lang="en-US" altLang="x-none"/>
              <a:pPr/>
              <a:t>35</a:t>
            </a:fld>
            <a:endParaRPr lang="en-US" altLang="x-none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20955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Regiões Críticas 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95925"/>
            <a:ext cx="7772400" cy="6000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x-none">
                <a:latin typeface="Arial" charset="0"/>
              </a:rPr>
              <a:t>Exclusão mútua usando regiões críticas</a:t>
            </a: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990600" y="1700213"/>
          <a:ext cx="7162800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name="Image" r:id="rId3" imgW="9549206" imgH="4609524" progId="Photoshop.Image.6">
                  <p:embed/>
                </p:oleObj>
              </mc:Choice>
              <mc:Fallback>
                <p:oleObj name="Image" r:id="rId3" imgW="9549206" imgH="4609524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00213"/>
                        <a:ext cx="7162800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C739C-73E7-42C3-BDB1-E1E5424668A3}" type="slidenum">
              <a:rPr lang="en-US" altLang="x-none"/>
              <a:pPr/>
              <a:t>36</a:t>
            </a:fld>
            <a:endParaRPr lang="en-US" altLang="x-none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57150"/>
            <a:ext cx="84582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Exclusão Mútua com </a:t>
            </a:r>
            <a:br>
              <a:rPr lang="en-US" altLang="x-none" sz="3600">
                <a:latin typeface="Arial" charset="0"/>
              </a:rPr>
            </a:br>
            <a:r>
              <a:rPr lang="en-US" altLang="x-none" sz="3600">
                <a:latin typeface="Arial" charset="0"/>
              </a:rPr>
              <a:t>Espera Ociosa (1)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084763"/>
            <a:ext cx="8534400" cy="6858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x-none" sz="2800">
                <a:latin typeface="Arial" charset="0"/>
              </a:rPr>
              <a:t>Solução proposta para o problema da região crítica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altLang="x-none" sz="2400">
                <a:latin typeface="Arial" charset="0"/>
              </a:rPr>
              <a:t>(a) Processo 0.        (b) Processo 1.</a:t>
            </a: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673100" y="2003425"/>
          <a:ext cx="771525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Image" r:id="rId3" imgW="10285714" imgH="2933333" progId="Photoshop.Image.6">
                  <p:embed/>
                </p:oleObj>
              </mc:Choice>
              <mc:Fallback>
                <p:oleObj name="Image" r:id="rId3" imgW="10285714" imgH="2933333" progId="Photoshop.Image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003425"/>
                        <a:ext cx="7715250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F8848-448D-4E96-A92B-CF3E7F41462B}" type="slidenum">
              <a:rPr lang="en-US" altLang="x-none"/>
              <a:pPr/>
              <a:t>37</a:t>
            </a:fld>
            <a:endParaRPr lang="en-US" altLang="x-none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76200"/>
            <a:ext cx="84582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Exclusão Mútua com</a:t>
            </a:r>
            <a:br>
              <a:rPr lang="en-US" altLang="x-none" sz="3600">
                <a:latin typeface="Arial" charset="0"/>
              </a:rPr>
            </a:br>
            <a:r>
              <a:rPr lang="en-US" altLang="x-none" sz="3600">
                <a:latin typeface="Arial" charset="0"/>
              </a:rPr>
              <a:t>Espera Ociosa (2)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6108700"/>
            <a:ext cx="8661400" cy="48577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x-none" sz="2700">
                <a:latin typeface="Arial" charset="0"/>
              </a:rPr>
              <a:t>Solução de Peterson para implementar exclusão mútua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862013" y="1255713"/>
          <a:ext cx="7572375" cy="46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" name="Image" r:id="rId3" imgW="10095238" imgH="6234921" progId="Photoshop.Image.6">
                  <p:embed/>
                </p:oleObj>
              </mc:Choice>
              <mc:Fallback>
                <p:oleObj name="Image" r:id="rId3" imgW="10095238" imgH="6234921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1255713"/>
                        <a:ext cx="7572375" cy="467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6F188-6BC2-44D6-AA8A-3F744358F74A}" type="slidenum">
              <a:rPr lang="en-US" altLang="x-none"/>
              <a:pPr/>
              <a:t>38</a:t>
            </a:fld>
            <a:endParaRPr lang="en-US" altLang="x-none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7325" y="57150"/>
            <a:ext cx="84582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Exclusão Mútua com</a:t>
            </a:r>
            <a:br>
              <a:rPr lang="en-US" altLang="x-none" sz="3600">
                <a:latin typeface="Arial" charset="0"/>
              </a:rPr>
            </a:br>
            <a:r>
              <a:rPr lang="en-US" altLang="x-none" sz="3600">
                <a:latin typeface="Arial" charset="0"/>
              </a:rPr>
              <a:t>Espera Ociosa (3)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38775"/>
            <a:ext cx="9144000" cy="65722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x-none" sz="2800">
                <a:latin typeface="Arial" charset="0"/>
              </a:rPr>
              <a:t>Entrando e saindo de uma região crítica usando a instrução TSL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484188" y="2178050"/>
          <a:ext cx="8177212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9" name="Image" r:id="rId3" imgW="8177778" imgH="2501587" progId="Photoshop.Image.6">
                  <p:embed/>
                </p:oleObj>
              </mc:Choice>
              <mc:Fallback>
                <p:oleObj name="Image" r:id="rId3" imgW="8177778" imgH="2501587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2178050"/>
                        <a:ext cx="8177212" cy="250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E6019-4E9F-4D53-96F5-A4DFEF079DC7}" type="slidenum">
              <a:rPr lang="en-US" altLang="x-none"/>
              <a:pPr/>
              <a:t>39</a:t>
            </a:fld>
            <a:endParaRPr lang="en-US" altLang="x-none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165100"/>
            <a:ext cx="7772400" cy="828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Dormir e Acordar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032500"/>
            <a:ext cx="8856662" cy="431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x-none" sz="2200">
                <a:latin typeface="Arial" charset="0"/>
              </a:rPr>
              <a:t>Problema do produtor-consumidor com uma condição de disputa fatal</a:t>
            </a:r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1916113" y="1290638"/>
          <a:ext cx="6108700" cy="491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4" name="Image" r:id="rId3" imgW="11415873" imgH="9193651" progId="Photoshop.Image.6">
                  <p:embed/>
                </p:oleObj>
              </mc:Choice>
              <mc:Fallback>
                <p:oleObj name="Image" r:id="rId3" imgW="11415873" imgH="9193651" progId="Photoshop.Image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1290638"/>
                        <a:ext cx="6108700" cy="491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8148D-363C-4ACA-89DF-C1B0FC71C34C}" type="slidenum">
              <a:rPr lang="en-US" altLang="x-none"/>
              <a:pPr/>
              <a:t>4</a:t>
            </a:fld>
            <a:endParaRPr lang="en-US" altLang="x-none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20955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Término de Processos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altLang="x-none">
                <a:latin typeface="Arial" charset="0"/>
              </a:rPr>
              <a:t>Condições que levam ao término de processos</a:t>
            </a:r>
          </a:p>
          <a:p>
            <a:pPr marL="609600" indent="-609600">
              <a:buFontTx/>
              <a:buAutoNum type="arabicPeriod"/>
            </a:pPr>
            <a:r>
              <a:rPr lang="en-US" altLang="x-none">
                <a:latin typeface="Arial" charset="0"/>
              </a:rPr>
              <a:t>Saída normal (voluntária)</a:t>
            </a:r>
          </a:p>
          <a:p>
            <a:pPr marL="609600" indent="-609600">
              <a:buFontTx/>
              <a:buAutoNum type="arabicPeriod"/>
            </a:pPr>
            <a:r>
              <a:rPr lang="en-US" altLang="x-none">
                <a:latin typeface="Arial" charset="0"/>
              </a:rPr>
              <a:t>Saída por erro (voluntária)</a:t>
            </a:r>
          </a:p>
          <a:p>
            <a:pPr marL="609600" indent="-609600">
              <a:buFontTx/>
              <a:buAutoNum type="arabicPeriod"/>
            </a:pPr>
            <a:r>
              <a:rPr lang="en-US" altLang="x-none">
                <a:latin typeface="Arial" charset="0"/>
              </a:rPr>
              <a:t>Erro fatal (involuntário)</a:t>
            </a:r>
          </a:p>
          <a:p>
            <a:pPr marL="609600" indent="-609600">
              <a:buFontTx/>
              <a:buAutoNum type="arabicPeriod"/>
            </a:pPr>
            <a:r>
              <a:rPr lang="en-US" altLang="x-none">
                <a:latin typeface="Arial" charset="0"/>
              </a:rPr>
              <a:t>Cancelamento por um outro processo (involuntário)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6AE51-FAB3-4A25-812F-F3E49A63870C}" type="slidenum">
              <a:rPr lang="en-US" altLang="x-none"/>
              <a:pPr/>
              <a:t>40</a:t>
            </a:fld>
            <a:endParaRPr lang="en-US" altLang="x-none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7225" y="95250"/>
            <a:ext cx="7772400" cy="857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Semáforos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07100"/>
            <a:ext cx="9118600" cy="660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x-none" sz="2800">
                <a:latin typeface="Arial" charset="0"/>
              </a:rPr>
              <a:t>O problema do produtor-consumidor usando semáforos</a:t>
            </a:r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820863" y="825500"/>
          <a:ext cx="5472112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7" name="Image" r:id="rId3" imgW="11161905" imgH="10780952" progId="Photoshop.Image.6">
                  <p:embed/>
                </p:oleObj>
              </mc:Choice>
              <mc:Fallback>
                <p:oleObj name="Image" r:id="rId3" imgW="11161905" imgH="10780952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825500"/>
                        <a:ext cx="5472112" cy="528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1D041-56DA-460C-A5F5-CE5DD962E4F0}" type="slidenum">
              <a:rPr lang="en-US" altLang="x-none"/>
              <a:pPr/>
              <a:t>41</a:t>
            </a:fld>
            <a:endParaRPr lang="en-US" altLang="x-none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228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Mutexes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70525"/>
            <a:ext cx="9144000" cy="8286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x-none">
                <a:latin typeface="Arial" charset="0"/>
              </a:rPr>
              <a:t>Implementação de </a:t>
            </a:r>
            <a:r>
              <a:rPr lang="en-US" altLang="x-none" i="1">
                <a:latin typeface="Arial" charset="0"/>
              </a:rPr>
              <a:t>mutex_lock</a:t>
            </a:r>
            <a:r>
              <a:rPr lang="en-US" altLang="x-none">
                <a:latin typeface="Arial" charset="0"/>
              </a:rPr>
              <a:t> e </a:t>
            </a:r>
            <a:r>
              <a:rPr lang="en-US" altLang="x-none" i="1">
                <a:latin typeface="Arial" charset="0"/>
              </a:rPr>
              <a:t>mutex_unlock</a:t>
            </a:r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622300" y="2068513"/>
          <a:ext cx="7935913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1" name="Image" r:id="rId3" imgW="12152381" imgH="3796825" progId="Photoshop.Image.6">
                  <p:embed/>
                </p:oleObj>
              </mc:Choice>
              <mc:Fallback>
                <p:oleObj name="Image" r:id="rId3" imgW="12152381" imgH="3796825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2068513"/>
                        <a:ext cx="7935913" cy="247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90BD-E766-40CC-996B-306E696F873E}" type="slidenum">
              <a:rPr lang="en-US" altLang="x-none"/>
              <a:pPr/>
              <a:t>42</a:t>
            </a:fld>
            <a:endParaRPr lang="en-US" altLang="x-none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65425" y="222250"/>
            <a:ext cx="3733800" cy="736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x-none" sz="3600">
                <a:latin typeface="Arial" charset="0"/>
              </a:rPr>
              <a:t>Monitores (1)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7700" y="5969000"/>
            <a:ext cx="5210175" cy="4699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x-none" sz="2800">
                <a:latin typeface="Arial" charset="0"/>
              </a:rPr>
              <a:t>Exemplo de um monitor</a:t>
            </a:r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3119438" y="1181100"/>
          <a:ext cx="2798762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5" name="Image" r:id="rId3" imgW="3225397" imgH="5384127" progId="Photoshop.Image.6">
                  <p:embed/>
                </p:oleObj>
              </mc:Choice>
              <mc:Fallback>
                <p:oleObj name="Image" r:id="rId3" imgW="3225397" imgH="5384127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1181100"/>
                        <a:ext cx="2798762" cy="467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B7C4C-BD4A-495E-9EC8-6E60CEC2983B}" type="slidenum">
              <a:rPr lang="en-US" altLang="x-none"/>
              <a:pPr/>
              <a:t>43</a:t>
            </a:fld>
            <a:endParaRPr lang="en-US" altLang="x-none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335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Monitores (2)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4338"/>
            <a:ext cx="8972550" cy="111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sz="2000">
                <a:latin typeface="Arial" charset="0"/>
              </a:rPr>
              <a:t>Delineamento do problema do produtor-consumidor com monitores</a:t>
            </a:r>
          </a:p>
          <a:p>
            <a:pPr lvl="1">
              <a:lnSpc>
                <a:spcPct val="90000"/>
              </a:lnSpc>
            </a:pPr>
            <a:r>
              <a:rPr lang="en-US" altLang="x-none" sz="2000">
                <a:latin typeface="Arial" charset="0"/>
              </a:rPr>
              <a:t>somente um procedimento está ativo por vez no monitor</a:t>
            </a:r>
          </a:p>
          <a:p>
            <a:pPr lvl="1">
              <a:lnSpc>
                <a:spcPct val="90000"/>
              </a:lnSpc>
            </a:pPr>
            <a:r>
              <a:rPr lang="en-US" altLang="x-none" sz="2000">
                <a:latin typeface="Arial" charset="0"/>
              </a:rPr>
              <a:t>o buffer tem N lugares</a:t>
            </a:r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95"/>
          <a:stretch>
            <a:fillRect/>
          </a:stretch>
        </p:blipFill>
        <p:spPr bwMode="auto">
          <a:xfrm>
            <a:off x="369888" y="795338"/>
            <a:ext cx="3733800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38"/>
          <a:stretch>
            <a:fillRect/>
          </a:stretch>
        </p:blipFill>
        <p:spPr bwMode="auto">
          <a:xfrm>
            <a:off x="4656138" y="1084263"/>
            <a:ext cx="3733800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267BA-60EC-4B29-80B2-2677218E08DB}" type="slidenum">
              <a:rPr lang="en-US" altLang="x-none"/>
              <a:pPr/>
              <a:t>44</a:t>
            </a:fld>
            <a:endParaRPr lang="en-US" altLang="x-none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1524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Monitores (3)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6105525"/>
            <a:ext cx="8458200" cy="48577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x-none" sz="2400">
                <a:latin typeface="Arial" charset="0"/>
              </a:rPr>
              <a:t>Solução para o problema do produtor-consumidor em Java</a:t>
            </a:r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2786063" y="879475"/>
          <a:ext cx="3321050" cy="526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4" name="Image" r:id="rId3" imgW="10526984" imgH="16698413" progId="Photoshop.Image.6">
                  <p:embed/>
                </p:oleObj>
              </mc:Choice>
              <mc:Fallback>
                <p:oleObj name="Image" r:id="rId3" imgW="10526984" imgH="16698413" progId="Photoshop.Image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879475"/>
                        <a:ext cx="3321050" cy="526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9DDC5-4C0A-4B30-A243-E749B3447701}" type="slidenum">
              <a:rPr lang="en-US" altLang="x-none"/>
              <a:pPr/>
              <a:t>45</a:t>
            </a:fld>
            <a:endParaRPr lang="en-US" altLang="x-none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7225" y="17145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Monitores (4)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2700" y="6111875"/>
            <a:ext cx="8890000" cy="504825"/>
          </a:xfrm>
          <a:solidFill>
            <a:schemeClr val="bg1"/>
          </a:solidFill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x-none" sz="2000">
                <a:latin typeface="Arial" charset="0"/>
              </a:rPr>
              <a:t>Solução para o problema do produtor-consumidor em Java (parte 2)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x-none" sz="2000">
              <a:latin typeface="Arial" charset="0"/>
            </a:endParaRPr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1830388" y="1390650"/>
          <a:ext cx="5548312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7" name="Image" r:id="rId3" imgW="10565079" imgH="8584127" progId="Photoshop.Image.6">
                  <p:embed/>
                </p:oleObj>
              </mc:Choice>
              <mc:Fallback>
                <p:oleObj name="Image" r:id="rId3" imgW="10565079" imgH="8584127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1390650"/>
                        <a:ext cx="5548312" cy="450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59749-DCE2-4C6B-A5E1-874BD02A1AD8}" type="slidenum">
              <a:rPr lang="en-US" altLang="x-none"/>
              <a:pPr/>
              <a:t>46</a:t>
            </a:fld>
            <a:endParaRPr lang="en-US" altLang="x-none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133350"/>
            <a:ext cx="7772400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Troca de Mensagens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6067425"/>
            <a:ext cx="8686800" cy="40005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x-none" sz="2600">
                <a:latin typeface="Arial" charset="0"/>
              </a:rPr>
              <a:t>O problema do produtor-consumidor com N mensagens</a:t>
            </a:r>
          </a:p>
        </p:txBody>
      </p:sp>
      <p:pic>
        <p:nvPicPr>
          <p:cNvPr id="39944" name="Picture 8" descr="C:\Documents and Settings\All Users\Documentos\CompanionSan\Tanenbaum\transparencias\traduzidas\figuras\2_2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896938"/>
            <a:ext cx="6286500" cy="506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4E06E-4459-4817-AD90-7900F5915403}" type="slidenum">
              <a:rPr lang="en-US" altLang="x-none"/>
              <a:pPr/>
              <a:t>47</a:t>
            </a:fld>
            <a:endParaRPr lang="en-US" altLang="x-none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1905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Barreiras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76725"/>
            <a:ext cx="7772400" cy="1819275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x-none" sz="2800">
                <a:latin typeface="Arial" charset="0"/>
              </a:rPr>
              <a:t>Uso de uma barreira</a:t>
            </a:r>
            <a:endParaRPr lang="en-US" altLang="x-none" sz="2400">
              <a:latin typeface="Arial" charset="0"/>
            </a:endParaRPr>
          </a:p>
          <a:p>
            <a:pPr marL="990600" lvl="1" indent="-533400">
              <a:lnSpc>
                <a:spcPct val="90000"/>
              </a:lnSpc>
              <a:buFontTx/>
              <a:buAutoNum type="alphaLcParenR"/>
            </a:pPr>
            <a:r>
              <a:rPr lang="en-US" altLang="x-none" sz="2400">
                <a:latin typeface="Arial" charset="0"/>
              </a:rPr>
              <a:t>processos se aproximando de uma barreira</a:t>
            </a:r>
          </a:p>
          <a:p>
            <a:pPr marL="990600" lvl="1" indent="-533400">
              <a:lnSpc>
                <a:spcPct val="90000"/>
              </a:lnSpc>
              <a:buFontTx/>
              <a:buAutoNum type="alphaLcParenR"/>
            </a:pPr>
            <a:r>
              <a:rPr lang="en-US" altLang="x-none" sz="2400">
                <a:latin typeface="Arial" charset="0"/>
              </a:rPr>
              <a:t>todos os processos, exceto um, bloqueados pela barreira</a:t>
            </a:r>
          </a:p>
          <a:p>
            <a:pPr marL="990600" lvl="1" indent="-533400">
              <a:lnSpc>
                <a:spcPct val="90000"/>
              </a:lnSpc>
              <a:buFontTx/>
              <a:buAutoNum type="alphaLcParenR"/>
            </a:pPr>
            <a:r>
              <a:rPr lang="en-US" altLang="x-none" sz="2400">
                <a:latin typeface="Arial" charset="0"/>
              </a:rPr>
              <a:t>último processo chega, todos passam </a:t>
            </a:r>
            <a:endParaRPr lang="en-US" altLang="x-none" sz="2000">
              <a:latin typeface="Arial" charset="0"/>
            </a:endParaRPr>
          </a:p>
        </p:txBody>
      </p:sp>
      <p:pic>
        <p:nvPicPr>
          <p:cNvPr id="40965" name="Picture 5" descr="C:\Documents and Settings\All Users\Documentos\CompanionSan\Tanenbaum\transparencias\traduzidas\figuras\2_3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727200"/>
            <a:ext cx="6286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Impasse (</a:t>
            </a:r>
            <a:r>
              <a:rPr lang="pt-BR" dirty="0" err="1" smtClean="0"/>
              <a:t>Deadlock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29" y="2723446"/>
            <a:ext cx="2899541" cy="1830207"/>
          </a:xfrm>
        </p:spPr>
      </p:pic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2053260"/>
            <a:ext cx="3613640" cy="2957593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9AD04-152E-464E-AE7D-331935C15781}" type="slidenum">
              <a:rPr lang="en-US" altLang="x-none" smtClean="0"/>
              <a:pPr/>
              <a:t>48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682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Impasse (</a:t>
            </a:r>
            <a:r>
              <a:rPr lang="pt-BR" dirty="0" err="1" smtClean="0"/>
              <a:t>Deadlock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39" y="2266950"/>
            <a:ext cx="5943236" cy="2854948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9AD04-152E-464E-AE7D-331935C15781}" type="slidenum">
              <a:rPr lang="en-US" altLang="x-none" smtClean="0"/>
              <a:pPr/>
              <a:t>49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795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BAA76-7A77-4FE5-91BE-990F833B0A93}" type="slidenum">
              <a:rPr lang="en-US" altLang="x-none"/>
              <a:pPr/>
              <a:t>5</a:t>
            </a:fld>
            <a:endParaRPr lang="en-US" altLang="x-none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1524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Estados de Processos 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5450" y="4143375"/>
            <a:ext cx="7175500" cy="1485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sz="2800">
                <a:latin typeface="Arial" charset="0"/>
              </a:rPr>
              <a:t>Possíveis estados de processos</a:t>
            </a:r>
          </a:p>
          <a:p>
            <a:pPr lvl="1">
              <a:lnSpc>
                <a:spcPct val="90000"/>
              </a:lnSpc>
            </a:pPr>
            <a:r>
              <a:rPr lang="en-US" altLang="x-none" sz="2400">
                <a:latin typeface="Arial" charset="0"/>
              </a:rPr>
              <a:t>em execução</a:t>
            </a:r>
          </a:p>
          <a:p>
            <a:pPr lvl="1">
              <a:lnSpc>
                <a:spcPct val="90000"/>
              </a:lnSpc>
            </a:pPr>
            <a:r>
              <a:rPr lang="en-US" altLang="x-none" sz="2400">
                <a:latin typeface="Arial" charset="0"/>
              </a:rPr>
              <a:t>bloqueado</a:t>
            </a:r>
          </a:p>
          <a:p>
            <a:pPr lvl="1">
              <a:lnSpc>
                <a:spcPct val="90000"/>
              </a:lnSpc>
            </a:pPr>
            <a:r>
              <a:rPr lang="en-US" altLang="x-none" sz="2400">
                <a:latin typeface="Arial" charset="0"/>
              </a:rPr>
              <a:t>pronto</a:t>
            </a:r>
            <a:endParaRPr lang="en-US" altLang="x-none" sz="180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x-none" sz="2800">
                <a:latin typeface="Arial" charset="0"/>
              </a:rPr>
              <a:t>Mostradas as transições entre os estados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490538" y="1689100"/>
          <a:ext cx="8189912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Image" r:id="rId3" imgW="8190476" imgH="2082540" progId="Photoshop.Image.6">
                  <p:embed/>
                </p:oleObj>
              </mc:Choice>
              <mc:Fallback>
                <p:oleObj name="Image" r:id="rId3" imgW="8190476" imgH="2082540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1689100"/>
                        <a:ext cx="8189912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17030-CAFD-4EF2-981E-E372D6C0CDCC}" type="slidenum">
              <a:rPr lang="en-US" altLang="x-none"/>
              <a:pPr/>
              <a:t>50</a:t>
            </a:fld>
            <a:endParaRPr lang="en-US" altLang="x-none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762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Escalonamento</a:t>
            </a:r>
            <a:r>
              <a:rPr lang="en-US" altLang="x-none">
                <a:latin typeface="Arial" charset="0"/>
              </a:rPr>
              <a:t/>
            </a:r>
            <a:br>
              <a:rPr lang="en-US" altLang="x-none">
                <a:latin typeface="Arial" charset="0"/>
              </a:rPr>
            </a:br>
            <a:r>
              <a:rPr lang="en-US" altLang="x-none" sz="3600">
                <a:latin typeface="Arial" charset="0"/>
              </a:rPr>
              <a:t>Introdução ao Escalonamento (1)</a:t>
            </a:r>
            <a:endParaRPr lang="en-US" altLang="x-none">
              <a:latin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4762500"/>
            <a:ext cx="8458200" cy="97155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x-none" sz="2800">
                <a:latin typeface="Arial" charset="0"/>
              </a:rPr>
              <a:t>Surtos de uso da CPU alternam-se com períodos de espera por E/S</a:t>
            </a:r>
          </a:p>
          <a:p>
            <a:pPr marL="990600" lvl="1" indent="-533400">
              <a:lnSpc>
                <a:spcPct val="90000"/>
              </a:lnSpc>
              <a:buFontTx/>
              <a:buAutoNum type="alphaLcParenR"/>
            </a:pPr>
            <a:r>
              <a:rPr lang="en-US" altLang="x-none" sz="2400">
                <a:solidFill>
                  <a:schemeClr val="accent2"/>
                </a:solidFill>
                <a:latin typeface="Arial" charset="0"/>
              </a:rPr>
              <a:t>um processo orientado à CPU</a:t>
            </a:r>
          </a:p>
          <a:p>
            <a:pPr marL="990600" lvl="1" indent="-533400">
              <a:lnSpc>
                <a:spcPct val="90000"/>
              </a:lnSpc>
              <a:buFontTx/>
              <a:buAutoNum type="alphaLcParenR"/>
            </a:pPr>
            <a:r>
              <a:rPr lang="en-US" altLang="x-none" sz="2400">
                <a:solidFill>
                  <a:schemeClr val="accent2"/>
                </a:solidFill>
                <a:latin typeface="Arial" charset="0"/>
              </a:rPr>
              <a:t>um processo orientado à E/S</a:t>
            </a:r>
          </a:p>
        </p:txBody>
      </p:sp>
      <p:pic>
        <p:nvPicPr>
          <p:cNvPr id="50185" name="Picture 9" descr="C:\Documents and Settings\All Users\Documentos\CompanionSan\Tanenbaum\transparencias\traduzidas\figuras\2_3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612900"/>
            <a:ext cx="8572500" cy="298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F1A01-41A3-4E17-A414-44E676270D04}" type="slidenum">
              <a:rPr lang="en-US" altLang="x-none"/>
              <a:pPr/>
              <a:t>51</a:t>
            </a:fld>
            <a:endParaRPr lang="en-US" altLang="x-none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1524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Introdução ao Escalonamento (2)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5981700"/>
            <a:ext cx="7772400" cy="31432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x-none" sz="2800">
                <a:latin typeface="Arial" charset="0"/>
              </a:rPr>
              <a:t>Objetivos do algoritmo de escalonamento</a:t>
            </a:r>
          </a:p>
        </p:txBody>
      </p:sp>
      <p:pic>
        <p:nvPicPr>
          <p:cNvPr id="51206" name="Picture 6" descr="C:\Documents and Settings\All Users\Documentos\CompanionSan\Tanenbaum\transparencias\traduzidas\figuras\2_3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19188"/>
            <a:ext cx="8572500" cy="461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5CFAB-BBC7-4567-87AE-D9B99503A245}" type="slidenum">
              <a:rPr lang="en-US" altLang="x-none"/>
              <a:pPr/>
              <a:t>52</a:t>
            </a:fld>
            <a:endParaRPr lang="en-US" altLang="x-none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57150"/>
            <a:ext cx="84963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Escalonamento em </a:t>
            </a:r>
            <a:br>
              <a:rPr lang="en-US" altLang="x-none" sz="3600">
                <a:latin typeface="Arial" charset="0"/>
              </a:rPr>
            </a:br>
            <a:r>
              <a:rPr lang="en-US" altLang="x-none" sz="3600">
                <a:latin typeface="Arial" charset="0"/>
              </a:rPr>
              <a:t>Sistemas em Lote (1)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4651375"/>
            <a:ext cx="8343900" cy="55562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x-none" sz="2400">
                <a:latin typeface="Arial" charset="0"/>
              </a:rPr>
              <a:t>Um exemplo de escalonamento </a:t>
            </a:r>
            <a:r>
              <a:rPr lang="en-US" altLang="x-none" sz="2400" i="1">
                <a:latin typeface="Arial" charset="0"/>
              </a:rPr>
              <a:t>job mais curto primeiro</a:t>
            </a:r>
          </a:p>
        </p:txBody>
      </p:sp>
      <p:pic>
        <p:nvPicPr>
          <p:cNvPr id="52229" name="Picture 5" descr="2-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371725"/>
            <a:ext cx="7599362" cy="13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81E23-3B0D-41F7-848B-8A28D324358E}" type="slidenum">
              <a:rPr lang="en-US" altLang="x-none"/>
              <a:pPr/>
              <a:t>53</a:t>
            </a:fld>
            <a:endParaRPr lang="en-US" altLang="x-none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0"/>
            <a:ext cx="85725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Escalonamento em</a:t>
            </a:r>
            <a:br>
              <a:rPr lang="en-US" altLang="x-none" sz="3600">
                <a:latin typeface="Arial" charset="0"/>
              </a:rPr>
            </a:br>
            <a:r>
              <a:rPr lang="en-US" altLang="x-none" sz="3600">
                <a:latin typeface="Arial" charset="0"/>
              </a:rPr>
              <a:t>Sistemas em Lote (2)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5759450"/>
            <a:ext cx="7772400" cy="6540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x-none">
                <a:latin typeface="Arial" charset="0"/>
              </a:rPr>
              <a:t>Escalonamento em três níveis</a:t>
            </a:r>
          </a:p>
        </p:txBody>
      </p:sp>
      <p:pic>
        <p:nvPicPr>
          <p:cNvPr id="53254" name="Picture 6" descr="C:\Documents and Settings\All Users\Documentos\CompanionSan\Tanenbaum\transparencias\traduzidas\figuras\2_4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279525"/>
            <a:ext cx="8572500" cy="429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745E-F3D8-4D15-A4DD-A2A31EB7FDF6}" type="slidenum">
              <a:rPr lang="en-US" altLang="x-none"/>
              <a:pPr/>
              <a:t>54</a:t>
            </a:fld>
            <a:endParaRPr lang="en-US" altLang="x-none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0"/>
            <a:ext cx="903605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Escalonamento em</a:t>
            </a:r>
            <a:br>
              <a:rPr lang="en-US" altLang="x-none" sz="3600">
                <a:latin typeface="Arial" charset="0"/>
              </a:rPr>
            </a:br>
            <a:r>
              <a:rPr lang="en-US" altLang="x-none" sz="3600">
                <a:latin typeface="Arial" charset="0"/>
              </a:rPr>
              <a:t>Sistemas Interativos (1)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4337050"/>
            <a:ext cx="8813800" cy="97155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x-none" sz="2800">
                <a:latin typeface="Arial" charset="0"/>
              </a:rPr>
              <a:t>Escalonamento por alternância circular </a:t>
            </a:r>
            <a:r>
              <a:rPr lang="en-US" altLang="x-none" sz="2800" i="1">
                <a:latin typeface="Arial" charset="0"/>
              </a:rPr>
              <a:t>(round-robin)</a:t>
            </a:r>
            <a:endParaRPr lang="en-US" altLang="x-none" sz="2000" i="1">
              <a:latin typeface="Arial" charset="0"/>
            </a:endParaRPr>
          </a:p>
          <a:p>
            <a:pPr marL="990600" lvl="1" indent="-533400">
              <a:lnSpc>
                <a:spcPct val="90000"/>
              </a:lnSpc>
              <a:buFontTx/>
              <a:buAutoNum type="alphaLcParenR"/>
            </a:pPr>
            <a:r>
              <a:rPr lang="en-US" altLang="x-none" sz="2400">
                <a:solidFill>
                  <a:schemeClr val="accent2"/>
                </a:solidFill>
                <a:latin typeface="Arial" charset="0"/>
              </a:rPr>
              <a:t>lista de processos executáveis</a:t>
            </a:r>
          </a:p>
          <a:p>
            <a:pPr marL="990600" lvl="1" indent="-533400">
              <a:lnSpc>
                <a:spcPct val="90000"/>
              </a:lnSpc>
              <a:buFontTx/>
              <a:buAutoNum type="alphaLcParenR"/>
            </a:pPr>
            <a:r>
              <a:rPr lang="en-US" altLang="x-none" sz="2400">
                <a:solidFill>
                  <a:schemeClr val="accent2"/>
                </a:solidFill>
                <a:latin typeface="Arial" charset="0"/>
              </a:rPr>
              <a:t>lista de processos executáveis depois que B usou todo o seu quantum</a:t>
            </a:r>
            <a:endParaRPr lang="en-US" altLang="x-none" sz="1800">
              <a:solidFill>
                <a:schemeClr val="accent2"/>
              </a:solidFill>
              <a:latin typeface="Arial" charset="0"/>
            </a:endParaRPr>
          </a:p>
        </p:txBody>
      </p:sp>
      <p:pic>
        <p:nvPicPr>
          <p:cNvPr id="55302" name="Picture 6" descr="C:\Documents and Settings\All Users\Documentos\CompanionSan\Tanenbaum\transparencias\traduzidas\figuras\2_4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86075"/>
            <a:ext cx="8572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1ED94-A092-40FF-ABC3-D5FDBB7DAB9C}" type="slidenum">
              <a:rPr lang="en-US" altLang="x-none"/>
              <a:pPr/>
              <a:t>55</a:t>
            </a:fld>
            <a:endParaRPr lang="en-US" altLang="x-none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5400675"/>
            <a:ext cx="8661400" cy="838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x-none" sz="2800">
                <a:latin typeface="Arial" charset="0"/>
              </a:rPr>
              <a:t>Um algoritmo de escalonamento com quatro classes de prioridade</a:t>
            </a:r>
            <a:endParaRPr lang="en-US" altLang="x-none" sz="2400">
              <a:latin typeface="Arial" charset="0"/>
            </a:endParaRP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57150"/>
            <a:ext cx="9001125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Escalonamento em</a:t>
            </a:r>
            <a:br>
              <a:rPr lang="en-US" altLang="x-none" sz="3600">
                <a:latin typeface="Arial" charset="0"/>
              </a:rPr>
            </a:br>
            <a:r>
              <a:rPr lang="en-US" altLang="x-none" sz="3600">
                <a:latin typeface="Arial" charset="0"/>
              </a:rPr>
              <a:t>Sistemas Interativos (2)</a:t>
            </a:r>
          </a:p>
        </p:txBody>
      </p:sp>
      <p:pic>
        <p:nvPicPr>
          <p:cNvPr id="56328" name="Picture 8" descr="C:\Documents and Settings\All Users\Documentos\CompanionSan\Tanenbaum\transparencias\traduzidas\figuras\2_4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16063"/>
            <a:ext cx="8572500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C945A-BDB1-4C4C-9A33-627208A630E7}" type="slidenum">
              <a:rPr lang="en-US" altLang="x-none"/>
              <a:pPr/>
              <a:t>56</a:t>
            </a:fld>
            <a:endParaRPr lang="en-US" altLang="x-none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4050" y="1524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Política </a:t>
            </a:r>
            <a:r>
              <a:rPr lang="en-US" altLang="x-none" sz="3600" i="1">
                <a:latin typeface="Arial" charset="0"/>
              </a:rPr>
              <a:t>versus</a:t>
            </a:r>
            <a:r>
              <a:rPr lang="en-US" altLang="x-none" sz="3600">
                <a:latin typeface="Arial" charset="0"/>
              </a:rPr>
              <a:t> Mecanismo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587500"/>
            <a:ext cx="7772400" cy="492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sz="2800">
                <a:latin typeface="Arial" charset="0"/>
              </a:rPr>
              <a:t>Separa o que é </a:t>
            </a:r>
            <a:r>
              <a:rPr lang="en-US" altLang="x-none" sz="2800" u="sng">
                <a:latin typeface="Arial" charset="0"/>
              </a:rPr>
              <a:t>permitido</a:t>
            </a:r>
            <a:r>
              <a:rPr lang="en-US" altLang="x-none" sz="2800">
                <a:latin typeface="Arial" charset="0"/>
              </a:rPr>
              <a:t> ser feito do </a:t>
            </a:r>
            <a:r>
              <a:rPr lang="en-US" altLang="x-none" sz="2800" u="sng">
                <a:latin typeface="Arial" charset="0"/>
              </a:rPr>
              <a:t>como</a:t>
            </a:r>
            <a:r>
              <a:rPr lang="en-US" altLang="x-none" sz="2800">
                <a:latin typeface="Arial" charset="0"/>
              </a:rPr>
              <a:t> é feito</a:t>
            </a:r>
          </a:p>
          <a:p>
            <a:pPr lvl="1">
              <a:lnSpc>
                <a:spcPct val="90000"/>
              </a:lnSpc>
            </a:pPr>
            <a:r>
              <a:rPr lang="en-US" altLang="x-none" sz="2400">
                <a:latin typeface="Arial" charset="0"/>
              </a:rPr>
              <a:t>um processo sabe quais de seus threads filhos são importantes e precisam de prioridade</a:t>
            </a:r>
          </a:p>
          <a:p>
            <a:pPr lvl="1">
              <a:lnSpc>
                <a:spcPct val="90000"/>
              </a:lnSpc>
            </a:pPr>
            <a:endParaRPr lang="en-US" altLang="x-none" sz="240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x-none" sz="2800">
                <a:latin typeface="Arial" charset="0"/>
              </a:rPr>
              <a:t>Algoritmo de escalonamento parametrizado</a:t>
            </a:r>
          </a:p>
          <a:p>
            <a:pPr lvl="1">
              <a:lnSpc>
                <a:spcPct val="90000"/>
              </a:lnSpc>
            </a:pPr>
            <a:r>
              <a:rPr lang="en-US" altLang="x-none" sz="2400">
                <a:latin typeface="Arial" charset="0"/>
              </a:rPr>
              <a:t>mecanismo no núcleo</a:t>
            </a:r>
          </a:p>
          <a:p>
            <a:pPr lvl="1">
              <a:lnSpc>
                <a:spcPct val="90000"/>
              </a:lnSpc>
            </a:pPr>
            <a:endParaRPr lang="en-US" altLang="x-none" sz="240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x-none" sz="2800">
                <a:latin typeface="Arial" charset="0"/>
              </a:rPr>
              <a:t>Parâmetros preenchidos pelos processos do usuário</a:t>
            </a:r>
          </a:p>
          <a:p>
            <a:pPr lvl="1">
              <a:lnSpc>
                <a:spcPct val="90000"/>
              </a:lnSpc>
            </a:pPr>
            <a:r>
              <a:rPr lang="en-US" altLang="x-none" sz="2400">
                <a:latin typeface="Arial" charset="0"/>
              </a:rPr>
              <a:t>política estabelecida pelo processo do usuário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03BBF-F036-4F17-9F8B-ED664E992FC6}" type="slidenum">
              <a:rPr lang="en-US" altLang="x-none"/>
              <a:pPr/>
              <a:t>57</a:t>
            </a:fld>
            <a:endParaRPr lang="en-US" altLang="x-none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20955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Escalonamento de Threads (1)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600575"/>
            <a:ext cx="7772400" cy="5143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x-none" dirty="0" err="1">
                <a:latin typeface="Arial" charset="0"/>
              </a:rPr>
              <a:t>Possível</a:t>
            </a:r>
            <a:r>
              <a:rPr lang="en-US" altLang="x-none" dirty="0">
                <a:latin typeface="Arial" charset="0"/>
              </a:rPr>
              <a:t> </a:t>
            </a:r>
            <a:r>
              <a:rPr lang="en-US" altLang="x-none" dirty="0" err="1">
                <a:latin typeface="Arial" charset="0"/>
              </a:rPr>
              <a:t>escalonamento</a:t>
            </a:r>
            <a:r>
              <a:rPr lang="en-US" altLang="x-none" dirty="0">
                <a:latin typeface="Arial" charset="0"/>
              </a:rPr>
              <a:t> de threads de </a:t>
            </a:r>
            <a:r>
              <a:rPr lang="en-US" altLang="x-none" dirty="0" err="1">
                <a:latin typeface="Arial" charset="0"/>
              </a:rPr>
              <a:t>usuário</a:t>
            </a:r>
            <a:endParaRPr lang="en-US" altLang="x-none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x-none" sz="2800" dirty="0" err="1">
                <a:latin typeface="Arial" charset="0"/>
              </a:rPr>
              <a:t>processo</a:t>
            </a:r>
            <a:r>
              <a:rPr lang="en-US" altLang="x-none" sz="2800" dirty="0">
                <a:latin typeface="Arial" charset="0"/>
              </a:rPr>
              <a:t> com quantum de 50-mseg</a:t>
            </a:r>
          </a:p>
          <a:p>
            <a:pPr>
              <a:lnSpc>
                <a:spcPct val="90000"/>
              </a:lnSpc>
            </a:pPr>
            <a:r>
              <a:rPr lang="en-US" altLang="x-none" sz="2800" dirty="0">
                <a:latin typeface="Arial" charset="0"/>
              </a:rPr>
              <a:t>threads </a:t>
            </a:r>
            <a:r>
              <a:rPr lang="en-US" altLang="x-none" sz="2800" dirty="0" err="1">
                <a:latin typeface="Arial" charset="0"/>
              </a:rPr>
              <a:t>executam</a:t>
            </a:r>
            <a:r>
              <a:rPr lang="en-US" altLang="x-none" sz="2800" dirty="0">
                <a:latin typeface="Arial" charset="0"/>
              </a:rPr>
              <a:t> 5 </a:t>
            </a:r>
            <a:r>
              <a:rPr lang="en-US" altLang="x-none" sz="2800" dirty="0" err="1">
                <a:latin typeface="Arial" charset="0"/>
              </a:rPr>
              <a:t>mseg</a:t>
            </a:r>
            <a:r>
              <a:rPr lang="en-US" altLang="x-none" sz="2800" dirty="0">
                <a:latin typeface="Arial" charset="0"/>
              </a:rPr>
              <a:t> </a:t>
            </a:r>
            <a:r>
              <a:rPr lang="en-US" altLang="x-none" sz="2800" dirty="0" err="1">
                <a:latin typeface="Arial" charset="0"/>
              </a:rPr>
              <a:t>por</a:t>
            </a:r>
            <a:r>
              <a:rPr lang="en-US" altLang="x-none" sz="2800" dirty="0">
                <a:latin typeface="Arial" charset="0"/>
              </a:rPr>
              <a:t> </a:t>
            </a:r>
            <a:r>
              <a:rPr lang="en-US" altLang="x-none" sz="2800" dirty="0" err="1">
                <a:latin typeface="Arial" charset="0"/>
              </a:rPr>
              <a:t>surto</a:t>
            </a:r>
            <a:r>
              <a:rPr lang="en-US" altLang="x-none" sz="2800" dirty="0">
                <a:latin typeface="Arial" charset="0"/>
              </a:rPr>
              <a:t> de CPU</a:t>
            </a:r>
          </a:p>
        </p:txBody>
      </p:sp>
      <p:pic>
        <p:nvPicPr>
          <p:cNvPr id="61446" name="Picture 6" descr="C:\Documents and Settings\All Users\Documentos\CompanionSan\Tanenbaum\transparencias\traduzidas\figuras\2_4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127125"/>
            <a:ext cx="8572500" cy="349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CBDCD-E313-4481-8516-FCCB91A7B7F3}" type="slidenum">
              <a:rPr lang="en-US" altLang="x-none"/>
              <a:pPr/>
              <a:t>58</a:t>
            </a:fld>
            <a:endParaRPr lang="en-US" altLang="x-none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20955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Escalonamento de Threads (2)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5124450"/>
            <a:ext cx="8896350" cy="9715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>
                <a:latin typeface="Arial" charset="0"/>
              </a:rPr>
              <a:t>Possível escalonamento de threads de núcleo</a:t>
            </a:r>
            <a:endParaRPr lang="en-US" altLang="x-none" sz="28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x-none" sz="2800">
                <a:latin typeface="Arial" charset="0"/>
              </a:rPr>
              <a:t>processo com quantum de 50-mseg</a:t>
            </a:r>
          </a:p>
          <a:p>
            <a:pPr>
              <a:lnSpc>
                <a:spcPct val="80000"/>
              </a:lnSpc>
            </a:pPr>
            <a:r>
              <a:rPr lang="en-US" altLang="x-none" sz="2800">
                <a:latin typeface="Arial" charset="0"/>
              </a:rPr>
              <a:t>threads executam 5 mseg por surto de CPU</a:t>
            </a:r>
          </a:p>
          <a:p>
            <a:pPr>
              <a:lnSpc>
                <a:spcPct val="80000"/>
              </a:lnSpc>
            </a:pPr>
            <a:endParaRPr lang="en-US" altLang="x-none" sz="2800">
              <a:latin typeface="Arial" charset="0"/>
            </a:endParaRPr>
          </a:p>
        </p:txBody>
      </p:sp>
      <p:pic>
        <p:nvPicPr>
          <p:cNvPr id="62469" name="Picture 5" descr="2-4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877888"/>
            <a:ext cx="3784600" cy="40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1BE3A-AF82-4995-9B2E-01F09362C125}" type="slidenum">
              <a:rPr lang="en-US" altLang="x-none"/>
              <a:pPr/>
              <a:t>6</a:t>
            </a:fld>
            <a:endParaRPr lang="en-US" altLang="x-non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1524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Estados de Processos (2)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225" y="4365625"/>
            <a:ext cx="83693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sz="2800">
                <a:latin typeface="Arial" charset="0"/>
              </a:rPr>
              <a:t>Camada mais inferior de um SO estruturado por processos</a:t>
            </a:r>
          </a:p>
          <a:p>
            <a:pPr lvl="1">
              <a:lnSpc>
                <a:spcPct val="90000"/>
              </a:lnSpc>
            </a:pPr>
            <a:r>
              <a:rPr lang="en-US" altLang="x-none" sz="2400">
                <a:latin typeface="Arial" charset="0"/>
              </a:rPr>
              <a:t>trata interrupções, escalonamento</a:t>
            </a:r>
          </a:p>
          <a:p>
            <a:pPr>
              <a:lnSpc>
                <a:spcPct val="90000"/>
              </a:lnSpc>
            </a:pPr>
            <a:r>
              <a:rPr lang="en-US" altLang="x-none" sz="2800">
                <a:latin typeface="Arial" charset="0"/>
              </a:rPr>
              <a:t>Acima daquela camada estão os processos sequenciais</a:t>
            </a: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2647950" y="1790700"/>
          <a:ext cx="38481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Image" r:id="rId3" imgW="3847619" imgH="2031746" progId="Photoshop.Image.6">
                  <p:embed/>
                </p:oleObj>
              </mc:Choice>
              <mc:Fallback>
                <p:oleObj name="Image" r:id="rId3" imgW="3847619" imgH="2031746" progId="Photoshop.Image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1790700"/>
                        <a:ext cx="38481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0C4F0-6990-424D-B20B-7EF12FD0A5A9}" type="slidenum">
              <a:rPr lang="en-US" altLang="x-none"/>
              <a:pPr/>
              <a:t>7</a:t>
            </a:fld>
            <a:endParaRPr lang="en-US" altLang="x-non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171450"/>
            <a:ext cx="7772400" cy="857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Implementação de Processos (1)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667375"/>
            <a:ext cx="8026400" cy="51435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x-none" sz="2800">
                <a:latin typeface="Arial" charset="0"/>
              </a:rPr>
              <a:t>Campos da entrada de uma tabela de processos</a:t>
            </a:r>
          </a:p>
        </p:txBody>
      </p:sp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168275" y="1803400"/>
          <a:ext cx="8842375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Image" r:id="rId3" imgW="11834921" imgH="4368254" progId="Photoshop.Image.6">
                  <p:embed/>
                </p:oleObj>
              </mc:Choice>
              <mc:Fallback>
                <p:oleObj name="Image" r:id="rId3" imgW="11834921" imgH="4368254" progId="Photoshop.Image.6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1803400"/>
                        <a:ext cx="8842375" cy="326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90D5D-EB75-4F25-91BB-292D646689E7}" type="slidenum">
              <a:rPr lang="en-US" altLang="x-none"/>
              <a:pPr/>
              <a:t>8</a:t>
            </a:fld>
            <a:endParaRPr lang="en-US" altLang="x-none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20955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Implementação de Processos 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5038725"/>
            <a:ext cx="8086725" cy="942975"/>
          </a:xfrm>
        </p:spPr>
        <p:txBody>
          <a:bodyPr/>
          <a:lstStyle/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x-none" sz="2800">
                <a:latin typeface="Arial" charset="0"/>
              </a:rPr>
              <a:t>	Esqueleto do que o nível mais baixo do SO faz quando ocorre uma interrupção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111250" y="2257425"/>
          <a:ext cx="70485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Image" r:id="rId3" imgW="9396825" imgH="2311111" progId="Photoshop.Image.6">
                  <p:embed/>
                </p:oleObj>
              </mc:Choice>
              <mc:Fallback>
                <p:oleObj name="Image" r:id="rId3" imgW="9396825" imgH="2311111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2257425"/>
                        <a:ext cx="704850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A17D-D61D-41D3-A862-B65C56478574}" type="slidenum">
              <a:rPr lang="en-US" altLang="x-none"/>
              <a:pPr/>
              <a:t>9</a:t>
            </a:fld>
            <a:endParaRPr lang="en-US" altLang="x-none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5325" y="13335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Threads</a:t>
            </a:r>
            <a:r>
              <a:rPr lang="en-US" altLang="x-none">
                <a:latin typeface="Arial" charset="0"/>
              </a:rPr>
              <a:t/>
            </a:r>
            <a:br>
              <a:rPr lang="en-US" altLang="x-none">
                <a:latin typeface="Arial" charset="0"/>
              </a:rPr>
            </a:br>
            <a:r>
              <a:rPr lang="en-US" altLang="x-none" sz="3200">
                <a:latin typeface="Arial" charset="0"/>
              </a:rPr>
              <a:t>O Modelo de Thread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81625"/>
            <a:ext cx="7772400" cy="71437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lphaLcParenBoth"/>
            </a:pPr>
            <a:r>
              <a:rPr lang="en-US" altLang="x-none" sz="2800">
                <a:latin typeface="Arial" charset="0"/>
              </a:rPr>
              <a:t>Três processos cada um com um thread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x-none" sz="2800">
                <a:latin typeface="Arial" charset="0"/>
              </a:rPr>
              <a:t>(b) Um processo com três threads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009650" y="2019300"/>
          <a:ext cx="71247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Image" r:id="rId3" imgW="9498413" imgH="3758730" progId="Photoshop.Image.6">
                  <p:embed/>
                </p:oleObj>
              </mc:Choice>
              <mc:Fallback>
                <p:oleObj name="Image" r:id="rId3" imgW="9498413" imgH="3758730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019300"/>
                        <a:ext cx="71247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1397</Words>
  <Application>Microsoft Office PowerPoint</Application>
  <PresentationFormat>Apresentação na tela (4:3)</PresentationFormat>
  <Paragraphs>240</Paragraphs>
  <Slides>58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0" baseType="lpstr">
      <vt:lpstr>Default Design</vt:lpstr>
      <vt:lpstr>Image</vt:lpstr>
      <vt:lpstr>Gerenciamento de Processos</vt:lpstr>
      <vt:lpstr>Processos O Modelo de Processo</vt:lpstr>
      <vt:lpstr>Criação de Processos</vt:lpstr>
      <vt:lpstr>Término de Processos</vt:lpstr>
      <vt:lpstr>Estados de Processos (1)</vt:lpstr>
      <vt:lpstr>Estados de Processos (2)</vt:lpstr>
      <vt:lpstr>Implementação de Processos (1)</vt:lpstr>
      <vt:lpstr>Implementação de Processos (2)</vt:lpstr>
      <vt:lpstr>Threads O Modelo de Thread (1)</vt:lpstr>
      <vt:lpstr>Modeling Multiprogramming</vt:lpstr>
      <vt:lpstr>O Modelo de Thread (2)</vt:lpstr>
      <vt:lpstr>O Modelo de Thread (3)</vt:lpstr>
      <vt:lpstr>Uso de Thread (1)</vt:lpstr>
      <vt:lpstr>Uso de Thread(1)</vt:lpstr>
      <vt:lpstr>Uso de Thread (2)</vt:lpstr>
      <vt:lpstr>Uso de Thread (4)</vt:lpstr>
      <vt:lpstr>Threads Pop-Up</vt:lpstr>
      <vt:lpstr>Convertendo Código Monothread  em Código Multithread (1)</vt:lpstr>
      <vt:lpstr>Convertendo Código Monothread em Código Multithread (2)</vt:lpstr>
      <vt:lpstr>Comunicação Interprocesso Condições de Disputa</vt:lpstr>
      <vt:lpstr>Comunicação Interprocesso Condições de Disputa</vt:lpstr>
      <vt:lpstr>Comunicação Interprocesso Condições de Disputa</vt:lpstr>
      <vt:lpstr>Comunicação Interprocesso Condições de Disputa</vt:lpstr>
      <vt:lpstr>Comunicação Interprocesso Condições de Disputa</vt:lpstr>
      <vt:lpstr>Comunicação Interprocesso Condições de Disputa</vt:lpstr>
      <vt:lpstr>Comunicação Interprocesso Condições de Disputa</vt:lpstr>
      <vt:lpstr>Comunicação Interprocesso Condições de Disputa</vt:lpstr>
      <vt:lpstr>Comunicação Interprocesso Condições de Disputa</vt:lpstr>
      <vt:lpstr>Comunicação Interprocesso Condições de Disputa</vt:lpstr>
      <vt:lpstr>Comunicação Interprocesso Condições de Disputa</vt:lpstr>
      <vt:lpstr>Regiões Críticas (1) </vt:lpstr>
      <vt:lpstr>Regiões Críticas (1) </vt:lpstr>
      <vt:lpstr>Regiões Críticas (1) </vt:lpstr>
      <vt:lpstr>Regiões Críticas (1) </vt:lpstr>
      <vt:lpstr>Regiões Críticas (2)</vt:lpstr>
      <vt:lpstr>Exclusão Mútua com  Espera Ociosa (1)</vt:lpstr>
      <vt:lpstr>Exclusão Mútua com Espera Ociosa (2)</vt:lpstr>
      <vt:lpstr>Exclusão Mútua com Espera Ociosa (3)</vt:lpstr>
      <vt:lpstr>Dormir e Acordar</vt:lpstr>
      <vt:lpstr>Semáforos</vt:lpstr>
      <vt:lpstr>Mutexes</vt:lpstr>
      <vt:lpstr>Monitores (1)</vt:lpstr>
      <vt:lpstr>Monitores (2)</vt:lpstr>
      <vt:lpstr>Monitores (3)</vt:lpstr>
      <vt:lpstr>Monitores (4)</vt:lpstr>
      <vt:lpstr>Troca de Mensagens</vt:lpstr>
      <vt:lpstr>Barreiras</vt:lpstr>
      <vt:lpstr>Impasse (Deadlock)</vt:lpstr>
      <vt:lpstr>Impasse (Deadlock)</vt:lpstr>
      <vt:lpstr>Escalonamento Introdução ao Escalonamento (1)</vt:lpstr>
      <vt:lpstr>Introdução ao Escalonamento (2)</vt:lpstr>
      <vt:lpstr>Escalonamento em  Sistemas em Lote (1)</vt:lpstr>
      <vt:lpstr>Escalonamento em Sistemas em Lote (2)</vt:lpstr>
      <vt:lpstr>Escalonamento em Sistemas Interativos (1)</vt:lpstr>
      <vt:lpstr>Escalonamento em Sistemas Interativos (2)</vt:lpstr>
      <vt:lpstr>Política versus Mecanismo</vt:lpstr>
      <vt:lpstr>Escalonamento de Threads (1)</vt:lpstr>
      <vt:lpstr>Escalonamento de Threads (2)</vt:lpstr>
    </vt:vector>
  </TitlesOfParts>
  <Company>East Texas Data Service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 and Threads</dc:title>
  <dc:creator>Steve  Armstrong</dc:creator>
  <cp:lastModifiedBy>strike</cp:lastModifiedBy>
  <cp:revision>108</cp:revision>
  <cp:lastPrinted>2001-01-13T17:10:04Z</cp:lastPrinted>
  <dcterms:created xsi:type="dcterms:W3CDTF">2000-11-23T13:54:09Z</dcterms:created>
  <dcterms:modified xsi:type="dcterms:W3CDTF">2019-04-22T23:20:25Z</dcterms:modified>
</cp:coreProperties>
</file>