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 lnSpcReduction="10000"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Más de precisión y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de como calcularlo con </a:t>
            </a:r>
            <a:r>
              <a:rPr lang="es-PA" dirty="0" err="1">
                <a:sym typeface="Wingdings" panose="05000000000000000000" pitchFamily="2" charset="2"/>
              </a:rPr>
              <a:t>scikit-learn</a:t>
            </a:r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Detector de #5, </a:t>
            </a:r>
            <a:r>
              <a:rPr lang="es-PA" dirty="0" err="1">
                <a:sym typeface="Wingdings" panose="05000000000000000000" pitchFamily="2" charset="2"/>
              </a:rPr>
              <a:t>metricas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72.9% </a:t>
            </a:r>
            <a:r>
              <a:rPr lang="es-PA" dirty="0" err="1">
                <a:sym typeface="Wingdings" panose="05000000000000000000" pitchFamily="2" charset="2"/>
              </a:rPr>
              <a:t>Precision</a:t>
            </a:r>
            <a:r>
              <a:rPr lang="es-PA" dirty="0">
                <a:sym typeface="Wingdings" panose="05000000000000000000" pitchFamily="2" charset="2"/>
              </a:rPr>
              <a:t> y 75.56% para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(valores muy bajos) [95% </a:t>
            </a:r>
            <a:r>
              <a:rPr lang="es-PA" dirty="0" err="1">
                <a:sym typeface="Wingdings" panose="05000000000000000000" pitchFamily="2" charset="2"/>
              </a:rPr>
              <a:t>accuracy</a:t>
            </a:r>
            <a:r>
              <a:rPr lang="es-PA" dirty="0">
                <a:sym typeface="Wingdings" panose="05000000000000000000" pitchFamily="2" charset="2"/>
              </a:rPr>
              <a:t>]</a:t>
            </a:r>
          </a:p>
          <a:p>
            <a:r>
              <a:rPr lang="es-PA" dirty="0">
                <a:sym typeface="Wingdings" panose="05000000000000000000" pitchFamily="2" charset="2"/>
              </a:rPr>
              <a:t>Estas métricas se mezclan si tenemos una mejor medida única llamada F1-Score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Conocida como la media armónica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NOTA: Si </a:t>
            </a:r>
            <a:r>
              <a:rPr lang="es-PA" dirty="0" err="1">
                <a:sym typeface="Wingdings" panose="05000000000000000000" pitchFamily="2" charset="2"/>
              </a:rPr>
              <a:t>Precision</a:t>
            </a:r>
            <a:r>
              <a:rPr lang="es-PA" dirty="0">
                <a:sym typeface="Wingdings" panose="05000000000000000000" pitchFamily="2" charset="2"/>
              </a:rPr>
              <a:t> y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son iguales F1-score no conviene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A veces uno prefiere ver precisión solo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Otras veces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endParaRPr lang="es-PA" dirty="0">
              <a:sym typeface="Wingdings" panose="05000000000000000000" pitchFamily="2" charset="2"/>
            </a:endParaRPr>
          </a:p>
          <a:p>
            <a:r>
              <a:rPr lang="es-PA" dirty="0" err="1">
                <a:sym typeface="Wingdings" panose="05000000000000000000" pitchFamily="2" charset="2"/>
              </a:rPr>
              <a:t>Ejm</a:t>
            </a:r>
            <a:r>
              <a:rPr lang="es-PA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Clasificador de videos para niños (conviene alta precisión y bajo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Clasificador de gente robando (esta bien si el sistema es 30%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y 90% precisión)</a:t>
            </a:r>
          </a:p>
          <a:p>
            <a:pPr lvl="2"/>
            <a:r>
              <a:rPr lang="es-PA" dirty="0" err="1">
                <a:sym typeface="Wingdings" panose="05000000000000000000" pitchFamily="2" charset="2"/>
              </a:rPr>
              <a:t>Tendras</a:t>
            </a:r>
            <a:r>
              <a:rPr lang="es-PA" dirty="0">
                <a:sym typeface="Wingdings" panose="05000000000000000000" pitchFamily="2" charset="2"/>
              </a:rPr>
              <a:t> falsos positivos pero atraparas a la mayoría de los ladrones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AAEB-7DF0-46C6-9976-0DE19130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99" y="873790"/>
            <a:ext cx="5619750" cy="981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A6D74-40E0-4675-B1EB-176869C52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 t="56382" r="50958" b="-855"/>
          <a:stretch/>
        </p:blipFill>
        <p:spPr>
          <a:xfrm>
            <a:off x="4402025" y="873790"/>
            <a:ext cx="1693975" cy="37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72F04-0C95-4B72-954D-BB8F636E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028" y="3482270"/>
            <a:ext cx="4686300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9E4F0-441A-4725-9FF9-63D5C0405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346" y="4263553"/>
            <a:ext cx="3400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 err="1">
                <a:sym typeface="Wingdings" panose="05000000000000000000" pitchFamily="2" charset="2"/>
              </a:rPr>
              <a:t>Tradeoff</a:t>
            </a:r>
            <a:r>
              <a:rPr lang="es-PA" dirty="0">
                <a:sym typeface="Wingdings" panose="05000000000000000000" pitchFamily="2" charset="2"/>
              </a:rPr>
              <a:t> de precisión y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En </a:t>
            </a:r>
            <a:r>
              <a:rPr lang="es-PA" dirty="0" err="1">
                <a:sym typeface="Wingdings" panose="05000000000000000000" pitchFamily="2" charset="2"/>
              </a:rPr>
              <a:t>scikit-learn</a:t>
            </a:r>
            <a:r>
              <a:rPr lang="es-PA" dirty="0">
                <a:sym typeface="Wingdings" panose="05000000000000000000" pitchFamily="2" charset="2"/>
              </a:rPr>
              <a:t> podemos tener acceso a la función pero no al umbral, se puede hacer…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¿Cómo elegir el umbral?</a:t>
            </a:r>
          </a:p>
          <a:p>
            <a:r>
              <a:rPr lang="es-PA" dirty="0">
                <a:sym typeface="Wingdings" panose="05000000000000000000" pitchFamily="2" charset="2"/>
              </a:rPr>
              <a:t>1 – Tomar las predicciones</a:t>
            </a:r>
          </a:p>
          <a:p>
            <a:r>
              <a:rPr lang="es-PA" dirty="0">
                <a:sym typeface="Wingdings" panose="05000000000000000000" pitchFamily="2" charset="2"/>
              </a:rPr>
              <a:t>2 – Calcular precisión,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y el umbral</a:t>
            </a:r>
          </a:p>
          <a:p>
            <a:r>
              <a:rPr lang="es-PA" dirty="0">
                <a:sym typeface="Wingdings" panose="05000000000000000000" pitchFamily="2" charset="2"/>
              </a:rPr>
              <a:t>3 - Graficar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AB632-FA27-4F14-B414-BDC18050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08" y="954459"/>
            <a:ext cx="6477000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05B45-A7D2-46D4-83BD-5E0D383A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" y="3213239"/>
            <a:ext cx="4276725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F5D31-D68A-4CBF-B89B-41FA1BCD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3" y="4834258"/>
            <a:ext cx="512445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85C35-FE47-4D1F-9596-F0813F3AF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905" y="5386647"/>
            <a:ext cx="6019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3 – graficar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4 – Seleccionar el umbral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Otra manera es graficar directamente</a:t>
            </a:r>
          </a:p>
          <a:p>
            <a:r>
              <a:rPr lang="es-PA" dirty="0">
                <a:sym typeface="Wingdings" panose="05000000000000000000" pitchFamily="2" charset="2"/>
              </a:rPr>
              <a:t>precisión vs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y elegir el umbral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1C1FF-2351-4D16-88F5-7D4F5C3E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74" y="1300370"/>
            <a:ext cx="6172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3D3D6-9E2E-443C-BCEA-797F9C1D5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21" y="2871883"/>
            <a:ext cx="4347513" cy="2112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4B271-DEA5-4729-8D89-E2574D97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3" y="4422461"/>
            <a:ext cx="3713401" cy="22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Notemos que luego de 80% de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 la precisión cae</a:t>
            </a:r>
          </a:p>
          <a:p>
            <a:r>
              <a:rPr lang="es-PA" dirty="0">
                <a:sym typeface="Wingdings" panose="05000000000000000000" pitchFamily="2" charset="2"/>
              </a:rPr>
              <a:t>El resultado lo vemos en la gráfica derecha, necesitamos alrededor de 8000 en umbral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D3D6-9E2E-443C-BCEA-797F9C1D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0" y="1718343"/>
            <a:ext cx="5599900" cy="2721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4B271-DEA5-4729-8D89-E2574D97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" y="2015423"/>
            <a:ext cx="4624139" cy="28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Una manera rápida y no gráfica es por medio de </a:t>
            </a:r>
            <a:r>
              <a:rPr lang="es-PA" dirty="0" err="1">
                <a:sym typeface="Wingdings" panose="05000000000000000000" pitchFamily="2" charset="2"/>
              </a:rPr>
              <a:t>np.argmax</a:t>
            </a:r>
            <a:r>
              <a:rPr lang="es-PA" dirty="0">
                <a:sym typeface="Wingdings" panose="05000000000000000000" pitchFamily="2" charset="2"/>
              </a:rPr>
              <a:t> especificando cuanto necesitamos de </a:t>
            </a:r>
            <a:r>
              <a:rPr lang="es-PA" dirty="0" err="1">
                <a:sym typeface="Wingdings" panose="05000000000000000000" pitchFamily="2" charset="2"/>
              </a:rPr>
              <a:t>precision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Verificamos entonces los scores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De esta manera podemos crear un clasificador con la precisión que queramos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33D6-8574-424A-AF0A-1161519A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04" y="2662333"/>
            <a:ext cx="5819775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747FE-FFF6-4351-A4F9-B645E76E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04" y="2895074"/>
            <a:ext cx="4276725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25161-EC7F-46B9-9257-BF617F6A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7" y="4062040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La curva ROC (Receiver </a:t>
            </a:r>
            <a:r>
              <a:rPr lang="es-PA" dirty="0" err="1">
                <a:sym typeface="Wingdings" panose="05000000000000000000" pitchFamily="2" charset="2"/>
              </a:rPr>
              <a:t>Operation</a:t>
            </a:r>
            <a:r>
              <a:rPr lang="es-PA" dirty="0">
                <a:sym typeface="Wingdings" panose="05000000000000000000" pitchFamily="2" charset="2"/>
              </a:rPr>
              <a:t> </a:t>
            </a:r>
            <a:r>
              <a:rPr lang="es-PA" dirty="0" err="1">
                <a:sym typeface="Wingdings" panose="05000000000000000000" pitchFamily="2" charset="2"/>
              </a:rPr>
              <a:t>Characteristic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Sirve para clasificadores binarios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Grafica de la rata de los TP (True Positives)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Tambien</a:t>
            </a:r>
            <a:r>
              <a:rPr lang="es-PA" dirty="0">
                <a:sym typeface="Wingdings" panose="05000000000000000000" pitchFamily="2" charset="2"/>
              </a:rPr>
              <a:t> llamada False Positive </a:t>
            </a:r>
            <a:r>
              <a:rPr lang="es-PA" dirty="0" err="1">
                <a:sym typeface="Wingdings" panose="05000000000000000000" pitchFamily="2" charset="2"/>
              </a:rPr>
              <a:t>Rate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FPR = 1 – TPR</a:t>
            </a:r>
          </a:p>
          <a:p>
            <a:r>
              <a:rPr lang="es-PA" dirty="0">
                <a:sym typeface="Wingdings" panose="05000000000000000000" pitchFamily="2" charset="2"/>
              </a:rPr>
              <a:t>A más alto el valor de </a:t>
            </a:r>
            <a:r>
              <a:rPr lang="es-PA" dirty="0" err="1">
                <a:sym typeface="Wingdings" panose="05000000000000000000" pitchFamily="2" charset="2"/>
              </a:rPr>
              <a:t>recall</a:t>
            </a:r>
            <a:r>
              <a:rPr lang="es-PA" dirty="0">
                <a:sym typeface="Wingdings" panose="05000000000000000000" pitchFamily="2" charset="2"/>
              </a:rPr>
              <a:t>, más falsos positivos</a:t>
            </a:r>
          </a:p>
          <a:p>
            <a:r>
              <a:rPr lang="es-PA" dirty="0">
                <a:sym typeface="Wingdings" panose="05000000000000000000" pitchFamily="2" charset="2"/>
              </a:rPr>
              <a:t>La curva punteada es un clasificador aleatorio</a:t>
            </a:r>
          </a:p>
          <a:p>
            <a:r>
              <a:rPr lang="es-PA" dirty="0">
                <a:sym typeface="Wingdings" panose="05000000000000000000" pitchFamily="2" charset="2"/>
              </a:rPr>
              <a:t>Un buen modelo aleja (</a:t>
            </a:r>
            <a:r>
              <a:rPr lang="es-PA" dirty="0" err="1">
                <a:sym typeface="Wingdings" panose="05000000000000000000" pitchFamily="2" charset="2"/>
              </a:rPr>
              <a:t>izq</a:t>
            </a:r>
            <a:r>
              <a:rPr lang="es-PA" dirty="0">
                <a:sym typeface="Wingdings" panose="05000000000000000000" pitchFamily="2" charset="2"/>
              </a:rPr>
              <a:t>) más la curva de la línea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A1B36-97C7-4BEB-BB3A-8700A50F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70" y="4299552"/>
            <a:ext cx="423862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DE7A6-2BD1-4470-9CB3-88C66796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9" y="5117073"/>
            <a:ext cx="42386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B9AA8-C1F5-4F76-9930-657169506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670" y="832869"/>
            <a:ext cx="4611756" cy="32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Otra manera de comparar el clasificador es por medio del área bajo la curva (AUC)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El clasificador perfecto va a tener un ROC AUC = 1.0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El clasificador aleatorio va a tener un ROC AUC = 0.5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D339-20D6-4C14-8068-DBB29230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88" y="3171866"/>
            <a:ext cx="3648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Ahora comparemos un </a:t>
            </a:r>
            <a:r>
              <a:rPr lang="es-PA" dirty="0" err="1">
                <a:sym typeface="Wingdings" panose="05000000000000000000" pitchFamily="2" charset="2"/>
              </a:rPr>
              <a:t>RandomForestClassifier</a:t>
            </a:r>
            <a:r>
              <a:rPr lang="es-PA" dirty="0">
                <a:sym typeface="Wingdings" panose="05000000000000000000" pitchFamily="2" charset="2"/>
              </a:rPr>
              <a:t> vs el </a:t>
            </a:r>
            <a:r>
              <a:rPr lang="es-PA" dirty="0" err="1">
                <a:sym typeface="Wingdings" panose="05000000000000000000" pitchFamily="2" charset="2"/>
              </a:rPr>
              <a:t>SGDClassifier</a:t>
            </a:r>
            <a:r>
              <a:rPr lang="es-PA" dirty="0">
                <a:sym typeface="Wingdings" panose="05000000000000000000" pitchFamily="2" charset="2"/>
              </a:rPr>
              <a:t> que teníamos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Resumen, el </a:t>
            </a:r>
            <a:r>
              <a:rPr lang="es-PA" dirty="0" err="1">
                <a:sym typeface="Wingdings" panose="05000000000000000000" pitchFamily="2" charset="2"/>
              </a:rPr>
              <a:t>RandomForestClassifier</a:t>
            </a:r>
            <a:r>
              <a:rPr lang="es-PA" dirty="0">
                <a:sym typeface="Wingdings" panose="05000000000000000000" pitchFamily="2" charset="2"/>
              </a:rPr>
              <a:t> es mejor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732E4-75BD-4780-B298-6ACD9DA6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23" y="2371820"/>
            <a:ext cx="5857875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56892-AF3B-4E97-9376-4D447498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" y="3371945"/>
            <a:ext cx="62579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594D3-C904-4E57-B1A2-86ED0A575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23" y="3843787"/>
            <a:ext cx="439102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3C265-9CAB-4337-998F-DB8D6ADA3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78" y="2373061"/>
            <a:ext cx="4641904" cy="337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CBB13-879F-4B87-B63C-6FE94162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23" y="5457807"/>
            <a:ext cx="3552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La mayoría de los clasificadores soportan multiclase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SGD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Random</a:t>
            </a:r>
            <a:r>
              <a:rPr lang="es-PA" dirty="0">
                <a:sym typeface="Wingdings" panose="05000000000000000000" pitchFamily="2" charset="2"/>
              </a:rPr>
              <a:t> Forest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Naive</a:t>
            </a:r>
            <a:r>
              <a:rPr lang="es-PA" dirty="0">
                <a:sym typeface="Wingdings" panose="05000000000000000000" pitchFamily="2" charset="2"/>
              </a:rPr>
              <a:t> Bayes</a:t>
            </a:r>
          </a:p>
          <a:p>
            <a:r>
              <a:rPr lang="es-PA" dirty="0">
                <a:sym typeface="Wingdings" panose="05000000000000000000" pitchFamily="2" charset="2"/>
              </a:rPr>
              <a:t>Otros solamente soportan clasificación binaria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SVM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Regresión Logística</a:t>
            </a:r>
          </a:p>
          <a:p>
            <a:r>
              <a:rPr lang="es-PA" dirty="0">
                <a:sym typeface="Wingdings" panose="05000000000000000000" pitchFamily="2" charset="2"/>
              </a:rPr>
              <a:t>Sin embargo hay técnicas para lograr que un clasificador binario sea multiclase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P.e</a:t>
            </a:r>
            <a:r>
              <a:rPr lang="es-PA" dirty="0">
                <a:sym typeface="Wingdings" panose="05000000000000000000" pitchFamily="2" charset="2"/>
              </a:rPr>
              <a:t>. para reconocer dígitos de 0 a 9 entrenar 10 clasificadores binarios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Poner el umbral para cada clasificador igual y la clase más alta tendrá el valor más alto</a:t>
            </a:r>
          </a:p>
          <a:p>
            <a:pPr lvl="2"/>
            <a:r>
              <a:rPr lang="es-PA" dirty="0" err="1">
                <a:sym typeface="Wingdings" panose="05000000000000000000" pitchFamily="2" charset="2"/>
              </a:rPr>
              <a:t>OvR</a:t>
            </a:r>
            <a:r>
              <a:rPr lang="es-PA" dirty="0">
                <a:sym typeface="Wingdings" panose="05000000000000000000" pitchFamily="2" charset="2"/>
              </a:rPr>
              <a:t> (</a:t>
            </a:r>
            <a:r>
              <a:rPr lang="es-PA" dirty="0" err="1">
                <a:sym typeface="Wingdings" panose="05000000000000000000" pitchFamily="2" charset="2"/>
              </a:rPr>
              <a:t>one</a:t>
            </a:r>
            <a:r>
              <a:rPr lang="es-PA" dirty="0">
                <a:sym typeface="Wingdings" panose="05000000000000000000" pitchFamily="2" charset="2"/>
              </a:rPr>
              <a:t> vs </a:t>
            </a:r>
            <a:r>
              <a:rPr lang="es-PA" dirty="0" err="1">
                <a:sym typeface="Wingdings" panose="05000000000000000000" pitchFamily="2" charset="2"/>
              </a:rPr>
              <a:t>rest</a:t>
            </a:r>
            <a:r>
              <a:rPr lang="es-PA" dirty="0">
                <a:sym typeface="Wingdings" panose="05000000000000000000" pitchFamily="2" charset="2"/>
              </a:rPr>
              <a:t> o también llamada </a:t>
            </a:r>
            <a:r>
              <a:rPr lang="es-PA" dirty="0" err="1">
                <a:sym typeface="Wingdings" panose="05000000000000000000" pitchFamily="2" charset="2"/>
              </a:rPr>
              <a:t>One</a:t>
            </a:r>
            <a:r>
              <a:rPr lang="es-PA" dirty="0">
                <a:sym typeface="Wingdings" panose="05000000000000000000" pitchFamily="2" charset="2"/>
              </a:rPr>
              <a:t> vs </a:t>
            </a:r>
            <a:r>
              <a:rPr lang="es-PA" dirty="0" err="1">
                <a:sym typeface="Wingdings" panose="05000000000000000000" pitchFamily="2" charset="2"/>
              </a:rPr>
              <a:t>All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57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Otra estrategia para convertir un clasificador binario en multiclase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Multiples</a:t>
            </a:r>
            <a:r>
              <a:rPr lang="es-PA" dirty="0">
                <a:sym typeface="Wingdings" panose="05000000000000000000" pitchFamily="2" charset="2"/>
              </a:rPr>
              <a:t> clasificadores binarios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Comparar 0 vs 1, 0 vs 2, 0 vs 3… y </a:t>
            </a:r>
            <a:r>
              <a:rPr lang="es-PA" dirty="0" err="1">
                <a:sym typeface="Wingdings" panose="05000000000000000000" pitchFamily="2" charset="2"/>
              </a:rPr>
              <a:t>asi</a:t>
            </a:r>
            <a:r>
              <a:rPr lang="es-PA" dirty="0">
                <a:sym typeface="Wingdings" panose="05000000000000000000" pitchFamily="2" charset="2"/>
              </a:rPr>
              <a:t> sucesivamente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Crea N(N-1)/2 clasificadores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Llamado </a:t>
            </a:r>
            <a:r>
              <a:rPr lang="es-PA" dirty="0" err="1">
                <a:sym typeface="Wingdings" panose="05000000000000000000" pitchFamily="2" charset="2"/>
              </a:rPr>
              <a:t>OvO</a:t>
            </a:r>
            <a:r>
              <a:rPr lang="es-PA" dirty="0">
                <a:sym typeface="Wingdings" panose="05000000000000000000" pitchFamily="2" charset="2"/>
              </a:rPr>
              <a:t> (</a:t>
            </a:r>
            <a:r>
              <a:rPr lang="es-PA" dirty="0" err="1">
                <a:sym typeface="Wingdings" panose="05000000000000000000" pitchFamily="2" charset="2"/>
              </a:rPr>
              <a:t>one</a:t>
            </a:r>
            <a:r>
              <a:rPr lang="es-PA" dirty="0">
                <a:sym typeface="Wingdings" panose="05000000000000000000" pitchFamily="2" charset="2"/>
              </a:rPr>
              <a:t> vs </a:t>
            </a:r>
            <a:r>
              <a:rPr lang="es-PA" dirty="0" err="1">
                <a:sym typeface="Wingdings" panose="05000000000000000000" pitchFamily="2" charset="2"/>
              </a:rPr>
              <a:t>one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r>
              <a:rPr lang="es-PA" dirty="0" err="1">
                <a:sym typeface="Wingdings" panose="05000000000000000000" pitchFamily="2" charset="2"/>
              </a:rPr>
              <a:t>Scikitlearn</a:t>
            </a:r>
            <a:r>
              <a:rPr lang="es-PA" dirty="0">
                <a:sym typeface="Wingdings" panose="05000000000000000000" pitchFamily="2" charset="2"/>
              </a:rPr>
              <a:t> lo hace solo (selecciona ovo o ova), veamos el clasificador de 0 a 9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Note que el puntaje mayor es para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33D49-7A84-44A1-A817-D1F91413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89" y="4649907"/>
            <a:ext cx="3914847" cy="93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93CFE-6EF3-4ED2-BF2C-AF1D714B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98" y="5783539"/>
            <a:ext cx="6560696" cy="100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EE99A-6A9F-4AAB-A5E9-C71E788F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48" y="4528844"/>
            <a:ext cx="3572924" cy="1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Hacer </a:t>
            </a:r>
            <a:r>
              <a:rPr lang="es-PA" dirty="0" err="1">
                <a:sym typeface="Wingdings" panose="05000000000000000000" pitchFamily="2" charset="2"/>
              </a:rPr>
              <a:t>deployment</a:t>
            </a:r>
            <a:r>
              <a:rPr lang="es-PA" dirty="0">
                <a:sym typeface="Wingdings" panose="05000000000000000000" pitchFamily="2" charset="2"/>
              </a:rPr>
              <a:t> del modelo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Tenemos que tener el modelo salvado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Preparar el servidor de aplicación (en la nube)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GCP (Google Cloud </a:t>
            </a:r>
            <a:r>
              <a:rPr lang="es-PA" dirty="0" err="1">
                <a:sym typeface="Wingdings" panose="05000000000000000000" pitchFamily="2" charset="2"/>
              </a:rPr>
              <a:t>Platform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AWS (Amazon Web </a:t>
            </a:r>
            <a:r>
              <a:rPr lang="es-PA" dirty="0" err="1">
                <a:sym typeface="Wingdings" panose="05000000000000000000" pitchFamily="2" charset="2"/>
              </a:rPr>
              <a:t>Services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Montar nuestra aplicación y al enviar el </a:t>
            </a:r>
            <a:r>
              <a:rPr lang="es-PA" dirty="0" err="1">
                <a:sym typeface="Wingdings" panose="05000000000000000000" pitchFamily="2" charset="2"/>
              </a:rPr>
              <a:t>request</a:t>
            </a:r>
            <a:r>
              <a:rPr lang="es-PA" dirty="0">
                <a:sym typeface="Wingdings" panose="05000000000000000000" pitchFamily="2" charset="2"/>
              </a:rPr>
              <a:t> llamar </a:t>
            </a:r>
            <a:r>
              <a:rPr lang="es-PA" dirty="0" err="1">
                <a:sym typeface="Wingdings" panose="05000000000000000000" pitchFamily="2" charset="2"/>
              </a:rPr>
              <a:t>predict</a:t>
            </a:r>
            <a:r>
              <a:rPr lang="es-PA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Servir los datos resultados a la aplicación cliente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Otras recomendaciones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Preparar mediciones de desempeño del modelo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Tener salvaguardado varias versiones del modelo para hacer </a:t>
            </a:r>
            <a:r>
              <a:rPr lang="es-PA" dirty="0" err="1">
                <a:sym typeface="Wingdings" panose="05000000000000000000" pitchFamily="2" charset="2"/>
              </a:rPr>
              <a:t>rollback</a:t>
            </a:r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Actualizar el modelo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2F700-24A8-45AB-9631-55EDAF18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06" y="1009390"/>
            <a:ext cx="6467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3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Para forzar a </a:t>
            </a:r>
            <a:r>
              <a:rPr lang="es-PA" dirty="0" err="1">
                <a:sym typeface="Wingdings" panose="05000000000000000000" pitchFamily="2" charset="2"/>
              </a:rPr>
              <a:t>scikitlearn</a:t>
            </a:r>
            <a:r>
              <a:rPr lang="es-PA" dirty="0">
                <a:sym typeface="Wingdings" panose="05000000000000000000" pitchFamily="2" charset="2"/>
              </a:rPr>
              <a:t> a elegir ova (</a:t>
            </a:r>
            <a:r>
              <a:rPr lang="es-PA" dirty="0" err="1">
                <a:sym typeface="Wingdings" panose="05000000000000000000" pitchFamily="2" charset="2"/>
              </a:rPr>
              <a:t>ovr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Para entrenar un </a:t>
            </a:r>
            <a:r>
              <a:rPr lang="es-PA" dirty="0" err="1">
                <a:sym typeface="Wingdings" panose="05000000000000000000" pitchFamily="2" charset="2"/>
              </a:rPr>
              <a:t>SGDClassifier</a:t>
            </a:r>
            <a:r>
              <a:rPr lang="es-PA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Note nuevamente el valor mayor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Tenemos </a:t>
            </a:r>
            <a:r>
              <a:rPr lang="es-PA" dirty="0" err="1">
                <a:sym typeface="Wingdings" panose="05000000000000000000" pitchFamily="2" charset="2"/>
              </a:rPr>
              <a:t>putajes</a:t>
            </a:r>
            <a:r>
              <a:rPr lang="es-PA" dirty="0">
                <a:sym typeface="Wingdings" panose="05000000000000000000" pitchFamily="2" charset="2"/>
              </a:rPr>
              <a:t> sobre el 84%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Sin embargo la data no está escalada, si se escala tenemos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49397-A08E-4745-AAAE-97B38233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05" y="792401"/>
            <a:ext cx="5419932" cy="88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2172E-F223-49AA-AA20-32E1AF4E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05" y="1769872"/>
            <a:ext cx="3113514" cy="101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FBB99-80F8-440F-95C6-F5E75DCB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73" y="2940094"/>
            <a:ext cx="2952949" cy="700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4BA47E-97CF-4055-B0E5-98B5E615B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973" y="3659804"/>
            <a:ext cx="5618300" cy="700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06D2D-294D-4198-A14E-68699698F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973" y="4360056"/>
            <a:ext cx="6512425" cy="652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CD90C-F585-4DBF-9C9C-111FEEBCF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2973" y="5686656"/>
            <a:ext cx="5419933" cy="9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Análisis de error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Primero veo la matriz de confusión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La mayoría de los elementos están…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… en la diagonal, esto está bien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El 5 se ve gris, probablemente haya pocos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BDE63-1EAA-4821-B618-4BB29FA8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42" y="940904"/>
            <a:ext cx="6920688" cy="2791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91F58-4F88-4019-A4B8-E80439C9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34" y="4345773"/>
            <a:ext cx="3569651" cy="564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C43B3-B918-4824-BD68-0A8D45BF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33" y="3986402"/>
            <a:ext cx="2586223" cy="25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Análisis de error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Gráfico de error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Se ve claramente los errores que comete el clasificador </a:t>
            </a:r>
            <a:r>
              <a:rPr lang="es-PA" dirty="0" err="1">
                <a:sym typeface="Wingdings" panose="05000000000000000000" pitchFamily="2" charset="2"/>
              </a:rPr>
              <a:t>multclase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Más claro significa más errores (en el 8 por ejemplo)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La clasificación de filas no está tan mal, la mayoría son clasificados correctamente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Analizar la matriz de confusión y de errores nos da mejor manera de como podemos mejorar el clasificador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14229-DEA9-4525-88DD-6B4334AC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86" y="1841345"/>
            <a:ext cx="4282334" cy="5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9774D-3887-4244-943E-950C58FC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86" y="2361694"/>
            <a:ext cx="3846065" cy="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F0781-8F89-4588-A70B-5FAC6CF3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04" y="944960"/>
            <a:ext cx="2767879" cy="28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Podemos analizar los errores de manera individual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Bloque 5x5 izquierda 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muestra los clasificados como 3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Bloques 5x5 derecha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Muestra los clasificados como 5</a:t>
            </a:r>
          </a:p>
          <a:p>
            <a:r>
              <a:rPr lang="es-PA" dirty="0">
                <a:sym typeface="Wingdings" panose="05000000000000000000" pitchFamily="2" charset="2"/>
              </a:rPr>
              <a:t>Algunos es difícil de ver porque lo clasifica como 5</a:t>
            </a:r>
          </a:p>
          <a:p>
            <a:r>
              <a:rPr lang="es-PA" dirty="0">
                <a:sym typeface="Wingdings" panose="05000000000000000000" pitchFamily="2" charset="2"/>
              </a:rPr>
              <a:t>Si analiza la imagen más observa que el clasificador…</a:t>
            </a:r>
          </a:p>
          <a:p>
            <a:r>
              <a:rPr lang="es-PA" dirty="0">
                <a:sym typeface="Wingdings" panose="05000000000000000000" pitchFamily="2" charset="2"/>
              </a:rPr>
              <a:t>… es sensible a la rotación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74DEFD-24C0-4315-98C2-E6D57D0B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63" y="1233504"/>
            <a:ext cx="5094219" cy="1102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811BE0-8B26-477A-9BE1-7DC6CBE7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20" y="3804604"/>
            <a:ext cx="2788448" cy="284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97A15-9E2D-4A4B-AFAC-807FE3DA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42" y="2424722"/>
            <a:ext cx="5341040" cy="13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</a:t>
            </a:r>
          </a:p>
          <a:p>
            <a:r>
              <a:rPr lang="es-PA" dirty="0">
                <a:sym typeface="Wingdings" panose="05000000000000000000" pitchFamily="2" charset="2"/>
              </a:rPr>
              <a:t>Veamos un ejemplo de multiclase con KNN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Clasificador de números mayores a 6 e impares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El resultado muestra: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Que no es el número ni 7, 8 o 9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Y que es impar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A9DF8-2DE4-44B2-86C6-E783A0A7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81" y="1122182"/>
            <a:ext cx="4539579" cy="1749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4104C-4382-4486-A5AB-7A0634FE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82" y="2881823"/>
            <a:ext cx="3481684" cy="644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85B9C-9BB2-4F8D-9E50-F1387577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971" y="3647235"/>
            <a:ext cx="8353011" cy="8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 Multiclase (</a:t>
            </a:r>
            <a:r>
              <a:rPr lang="es-PA" dirty="0" err="1">
                <a:sym typeface="Wingdings" panose="05000000000000000000" pitchFamily="2" charset="2"/>
              </a:rPr>
              <a:t>Multiples</a:t>
            </a:r>
            <a:r>
              <a:rPr lang="es-PA" dirty="0">
                <a:sym typeface="Wingdings" panose="05000000000000000000" pitchFamily="2" charset="2"/>
              </a:rPr>
              <a:t> salidas)</a:t>
            </a:r>
          </a:p>
          <a:p>
            <a:r>
              <a:rPr lang="es-PA" dirty="0">
                <a:sym typeface="Wingdings" panose="05000000000000000000" pitchFamily="2" charset="2"/>
              </a:rPr>
              <a:t>Veamos como podemos hacerlo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5AB4A-58FC-4E18-A671-93AF6471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2304399"/>
            <a:ext cx="5535060" cy="154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38439-612B-479F-AF5B-B231532C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939" y="2129495"/>
            <a:ext cx="3349037" cy="1718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187EC-994C-4F20-A1F8-4E660FB3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3" y="4062040"/>
            <a:ext cx="5535060" cy="8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a utilizar – MNIST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70000 </a:t>
            </a:r>
            <a:r>
              <a:rPr lang="es-PA" dirty="0" err="1">
                <a:sym typeface="Wingdings" panose="05000000000000000000" pitchFamily="2" charset="2"/>
              </a:rPr>
              <a:t>imagemes</a:t>
            </a:r>
            <a:r>
              <a:rPr lang="es-PA" dirty="0">
                <a:sym typeface="Wingdings" panose="05000000000000000000" pitchFamily="2" charset="2"/>
              </a:rPr>
              <a:t> 28x28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Es 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más común para empezar en ML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DESC es la descripción del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DATA contiene la información por fila por instancia y una columna por característica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TARGET contiene los </a:t>
            </a:r>
            <a:r>
              <a:rPr lang="es-PA" dirty="0" err="1">
                <a:sym typeface="Wingdings" panose="05000000000000000000" pitchFamily="2" charset="2"/>
              </a:rPr>
              <a:t>labels</a:t>
            </a:r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Viendo 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784 = 28*28</a:t>
            </a:r>
          </a:p>
        </p:txBody>
      </p:sp>
      <p:pic>
        <p:nvPicPr>
          <p:cNvPr id="32770" name="Picture 2" descr="Example images from the MNIST dataset. | Download Scientific Diagram">
            <a:extLst>
              <a:ext uri="{FF2B5EF4-FFF2-40B4-BE49-F238E27FC236}">
                <a16:creationId xmlns:a16="http://schemas.microsoft.com/office/drawing/2014/main" id="{20A22DDD-8E8C-4FC5-BB84-01495533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11" y="706395"/>
            <a:ext cx="1970544" cy="19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10121-8441-4051-876B-300D0226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33" y="1970639"/>
            <a:ext cx="519112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AC300-AE1A-4B24-82BB-5FFD7C10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18" y="4808055"/>
            <a:ext cx="34099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6CEAE-B703-4E32-977C-D32FCFA27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22" y="4108941"/>
            <a:ext cx="3249474" cy="25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8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a utilizar – MNIST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70000 </a:t>
            </a:r>
            <a:r>
              <a:rPr lang="es-PA" dirty="0" err="1">
                <a:sym typeface="Wingdings" panose="05000000000000000000" pitchFamily="2" charset="2"/>
              </a:rPr>
              <a:t>imagemes</a:t>
            </a:r>
            <a:r>
              <a:rPr lang="es-PA" dirty="0">
                <a:sym typeface="Wingdings" panose="05000000000000000000" pitchFamily="2" charset="2"/>
              </a:rPr>
              <a:t> 28x28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Es 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más común para empezar en ML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DESC es la descripción del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DATA contiene la información por fila por instancia y una columna por característica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TARGET contiene los </a:t>
            </a:r>
            <a:r>
              <a:rPr lang="es-PA" dirty="0" err="1">
                <a:sym typeface="Wingdings" panose="05000000000000000000" pitchFamily="2" charset="2"/>
              </a:rPr>
              <a:t>labels</a:t>
            </a:r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Viendo 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784 = 28*28</a:t>
            </a:r>
          </a:p>
        </p:txBody>
      </p:sp>
      <p:pic>
        <p:nvPicPr>
          <p:cNvPr id="32770" name="Picture 2" descr="Example images from the MNIST dataset. | Download Scientific Diagram">
            <a:extLst>
              <a:ext uri="{FF2B5EF4-FFF2-40B4-BE49-F238E27FC236}">
                <a16:creationId xmlns:a16="http://schemas.microsoft.com/office/drawing/2014/main" id="{20A22DDD-8E8C-4FC5-BB84-01495533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11" y="706395"/>
            <a:ext cx="1970544" cy="19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10121-8441-4051-876B-300D0226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33" y="1970639"/>
            <a:ext cx="519112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AC300-AE1A-4B24-82BB-5FFD7C10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18" y="4808055"/>
            <a:ext cx="34099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6CEAE-B703-4E32-977C-D32FCFA27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22" y="4108941"/>
            <a:ext cx="3249474" cy="2555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9E89E4-50A1-4D73-99E1-16368DF68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789" y="4108941"/>
            <a:ext cx="876300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3F045-60FB-4E24-94E3-19F4A7BA7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789" y="4894253"/>
            <a:ext cx="2209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Por defecto este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está divido en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60k – Training Set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10k – Test set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Ya el </a:t>
            </a:r>
            <a:r>
              <a:rPr lang="es-PA" dirty="0" err="1">
                <a:sym typeface="Wingdings" panose="05000000000000000000" pitchFamily="2" charset="2"/>
              </a:rPr>
              <a:t>dataset</a:t>
            </a:r>
            <a:r>
              <a:rPr lang="es-PA" dirty="0">
                <a:sym typeface="Wingdings" panose="05000000000000000000" pitchFamily="2" charset="2"/>
              </a:rPr>
              <a:t> esta barajeado para nosotros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Esto garantiza un buen desempeño en el K-</a:t>
            </a:r>
            <a:r>
              <a:rPr lang="es-PA" dirty="0" err="1">
                <a:sym typeface="Wingdings" panose="05000000000000000000" pitchFamily="2" charset="2"/>
              </a:rPr>
              <a:t>Folding</a:t>
            </a:r>
            <a:r>
              <a:rPr lang="es-PA" dirty="0">
                <a:sym typeface="Wingdings" panose="05000000000000000000" pitchFamily="2" charset="2"/>
              </a:rPr>
              <a:t> (</a:t>
            </a:r>
            <a:r>
              <a:rPr lang="es-PA" dirty="0" err="1">
                <a:sym typeface="Wingdings" panose="05000000000000000000" pitchFamily="2" charset="2"/>
              </a:rPr>
              <a:t>cross-validation</a:t>
            </a:r>
            <a:r>
              <a:rPr lang="es-PA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Garantiza que todos los dígitos </a:t>
            </a:r>
            <a:r>
              <a:rPr lang="es-PA" dirty="0" err="1">
                <a:sym typeface="Wingdings" panose="05000000000000000000" pitchFamily="2" charset="2"/>
              </a:rPr>
              <a:t>esten</a:t>
            </a:r>
            <a:r>
              <a:rPr lang="es-PA" dirty="0">
                <a:sym typeface="Wingdings" panose="05000000000000000000" pitchFamily="2" charset="2"/>
              </a:rPr>
              <a:t> presentes en el </a:t>
            </a:r>
            <a:r>
              <a:rPr lang="es-PA" dirty="0" err="1">
                <a:sym typeface="Wingdings" panose="05000000000000000000" pitchFamily="2" charset="2"/>
              </a:rPr>
              <a:t>el</a:t>
            </a:r>
            <a:r>
              <a:rPr lang="es-PA" dirty="0">
                <a:sym typeface="Wingdings" panose="05000000000000000000" pitchFamily="2" charset="2"/>
              </a:rPr>
              <a:t> </a:t>
            </a:r>
            <a:r>
              <a:rPr lang="es-PA" dirty="0" err="1">
                <a:sym typeface="Wingdings" panose="05000000000000000000" pitchFamily="2" charset="2"/>
              </a:rPr>
              <a:t>folding</a:t>
            </a:r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C00BA-2FEB-447F-ADB7-1264DE2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3" y="2528983"/>
            <a:ext cx="6200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Entrenando un clasificador binario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Hagamos el problema más sencillo, digamos que solo queremos clasificar si es el # 5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Luego  hacemos una predicción sobre alguna imagen aleatoriamente</a:t>
            </a:r>
          </a:p>
          <a:p>
            <a:pPr lvl="1"/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55641-AEA0-41A8-8416-07027E95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2" y="2749826"/>
            <a:ext cx="22098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D52B7-9A9E-4FA7-8C50-A8FF69F5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52" y="2747590"/>
            <a:ext cx="390525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44FE4-B422-48CD-8F1F-0AD831E8C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28" y="3945213"/>
            <a:ext cx="2752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 lnSpcReduction="10000"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Evaluación de desempeño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Es algo “mañoso” a la hora de evaluar más que un regresor</a:t>
            </a:r>
          </a:p>
          <a:p>
            <a:r>
              <a:rPr lang="es-PA" dirty="0">
                <a:sym typeface="Wingdings" panose="05000000000000000000" pitchFamily="2" charset="2"/>
              </a:rPr>
              <a:t>Midiendo utilizando </a:t>
            </a:r>
            <a:r>
              <a:rPr lang="es-PA" dirty="0" err="1">
                <a:sym typeface="Wingdings" panose="05000000000000000000" pitchFamily="2" charset="2"/>
              </a:rPr>
              <a:t>cross</a:t>
            </a:r>
            <a:r>
              <a:rPr lang="es-PA" dirty="0">
                <a:sym typeface="Wingdings" panose="05000000000000000000" pitchFamily="2" charset="2"/>
              </a:rPr>
              <a:t> </a:t>
            </a:r>
            <a:r>
              <a:rPr lang="es-PA" dirty="0" err="1">
                <a:sym typeface="Wingdings" panose="05000000000000000000" pitchFamily="2" charset="2"/>
              </a:rPr>
              <a:t>validation</a:t>
            </a:r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La figura muestra un </a:t>
            </a:r>
            <a:r>
              <a:rPr lang="es-PA" dirty="0" err="1">
                <a:sym typeface="Wingdings" panose="05000000000000000000" pitchFamily="2" charset="2"/>
              </a:rPr>
              <a:t>códugo</a:t>
            </a:r>
            <a:r>
              <a:rPr lang="es-PA" dirty="0">
                <a:sym typeface="Wingdings" panose="05000000000000000000" pitchFamily="2" charset="2"/>
              </a:rPr>
              <a:t> igual a la función </a:t>
            </a:r>
            <a:r>
              <a:rPr lang="es-PA" dirty="0" err="1">
                <a:sym typeface="Wingdings" panose="05000000000000000000" pitchFamily="2" charset="2"/>
              </a:rPr>
              <a:t>cross_val_score</a:t>
            </a:r>
            <a:r>
              <a:rPr lang="es-PA" dirty="0">
                <a:sym typeface="Wingdings" panose="05000000000000000000" pitchFamily="2" charset="2"/>
              </a:rPr>
              <a:t>()</a:t>
            </a:r>
          </a:p>
          <a:p>
            <a:r>
              <a:rPr lang="es-PA" dirty="0">
                <a:sym typeface="Wingdings" panose="05000000000000000000" pitchFamily="2" charset="2"/>
              </a:rPr>
              <a:t>Si utilizamos la función de </a:t>
            </a:r>
            <a:r>
              <a:rPr lang="es-PA" dirty="0" err="1">
                <a:sym typeface="Wingdings" panose="05000000000000000000" pitchFamily="2" charset="2"/>
              </a:rPr>
              <a:t>scikit-learn</a:t>
            </a:r>
            <a:endParaRPr lang="es-PA" dirty="0">
              <a:sym typeface="Wingdings" panose="05000000000000000000" pitchFamily="2" charset="2"/>
            </a:endParaRPr>
          </a:p>
          <a:p>
            <a:pPr lvl="1"/>
            <a:r>
              <a:rPr lang="es-PA" dirty="0">
                <a:sym typeface="Wingdings" panose="05000000000000000000" pitchFamily="2" charset="2"/>
              </a:rPr>
              <a:t>Resultado de k-</a:t>
            </a:r>
            <a:r>
              <a:rPr lang="es-PA" dirty="0" err="1">
                <a:sym typeface="Wingdings" panose="05000000000000000000" pitchFamily="2" charset="2"/>
              </a:rPr>
              <a:t>fold</a:t>
            </a:r>
            <a:r>
              <a:rPr lang="es-PA" dirty="0">
                <a:sym typeface="Wingdings" panose="05000000000000000000" pitchFamily="2" charset="2"/>
              </a:rPr>
              <a:t> para el # 5</a:t>
            </a:r>
          </a:p>
          <a:p>
            <a:r>
              <a:rPr lang="es-PA" dirty="0">
                <a:sym typeface="Wingdings" panose="05000000000000000000" pitchFamily="2" charset="2"/>
              </a:rPr>
              <a:t> Ejemplo de funciones de </a:t>
            </a:r>
            <a:r>
              <a:rPr lang="es-PA" dirty="0" err="1">
                <a:sym typeface="Wingdings" panose="05000000000000000000" pitchFamily="2" charset="2"/>
              </a:rPr>
              <a:t>train</a:t>
            </a:r>
            <a:r>
              <a:rPr lang="es-PA" dirty="0">
                <a:sym typeface="Wingdings" panose="05000000000000000000" pitchFamily="2" charset="2"/>
              </a:rPr>
              <a:t> y </a:t>
            </a:r>
            <a:r>
              <a:rPr lang="es-PA" dirty="0" err="1">
                <a:sym typeface="Wingdings" panose="05000000000000000000" pitchFamily="2" charset="2"/>
              </a:rPr>
              <a:t>predict</a:t>
            </a:r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Ahora predicciones de no #5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&gt; 90%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Se debe a que 10% son el #5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Como el DS está “</a:t>
            </a:r>
            <a:r>
              <a:rPr lang="es-PA" dirty="0" err="1">
                <a:sym typeface="Wingdings" panose="05000000000000000000" pitchFamily="2" charset="2"/>
              </a:rPr>
              <a:t>skewed</a:t>
            </a:r>
            <a:r>
              <a:rPr lang="es-PA" dirty="0">
                <a:sym typeface="Wingdings" panose="05000000000000000000" pitchFamily="2" charset="2"/>
              </a:rPr>
              <a:t>” hay que tener cuidado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Accuracy</a:t>
            </a:r>
            <a:r>
              <a:rPr lang="es-PA" dirty="0">
                <a:sym typeface="Wingdings" panose="05000000000000000000" pitchFamily="2" charset="2"/>
              </a:rPr>
              <a:t> no siempre es la mejor métrica</a:t>
            </a:r>
          </a:p>
          <a:p>
            <a:endParaRPr lang="es-PA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E8D9C-EA2B-4669-81BE-BD310E26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603" y="954156"/>
            <a:ext cx="4236598" cy="2208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9B238-D82C-4BA5-8EB6-0BB1C6C1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33" y="3541436"/>
            <a:ext cx="58293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FA8C7-8BDF-45D4-ACD8-A7760A75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46" y="4252084"/>
            <a:ext cx="396240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14C49-D399-4E18-A4C9-9685692AD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169" y="5852409"/>
            <a:ext cx="5086953" cy="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Matriz de Confusión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Nos dice cuales fueron correctas e incorrectamente clasificadas</a:t>
            </a:r>
          </a:p>
          <a:p>
            <a:pPr lvl="2"/>
            <a:r>
              <a:rPr lang="es-PA" dirty="0" err="1">
                <a:sym typeface="Wingdings" panose="05000000000000000000" pitchFamily="2" charset="2"/>
              </a:rPr>
              <a:t>Ejm</a:t>
            </a:r>
            <a:r>
              <a:rPr lang="es-PA" dirty="0">
                <a:sym typeface="Wingdings" panose="05000000000000000000" pitchFamily="2" charset="2"/>
              </a:rPr>
              <a:t>: Se muestra el 5 y lo califica como 5, se muestra 5 y lo clasifica como no es 5, etc.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Necesitamos un grupo de predicciones para hacer la matriz de confusión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Se hace con el test set, pero por el momento hagámoslo con el training set</a:t>
            </a:r>
          </a:p>
          <a:p>
            <a:r>
              <a:rPr lang="es-PA" dirty="0">
                <a:sym typeface="Wingdings" panose="05000000000000000000" pitchFamily="2" charset="2"/>
              </a:rPr>
              <a:t>1 – Generamos las predicciones</a:t>
            </a:r>
          </a:p>
          <a:p>
            <a:r>
              <a:rPr lang="es-PA" dirty="0">
                <a:sym typeface="Wingdings" panose="05000000000000000000" pitchFamily="2" charset="2"/>
              </a:rPr>
              <a:t>2 – Con las predicciones generamos la matriz de confusión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Si fuese perfecta (todo bien predicho) esta sería la matriz de confusión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CF388-F2EB-48BD-B935-A69B9AF6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95" y="3835678"/>
            <a:ext cx="4187687" cy="570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DBBC1-316A-462F-93BD-ECD2392B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39" y="4406044"/>
            <a:ext cx="3080509" cy="685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54B9A-2618-4D8F-8350-FE271B64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2" y="5661700"/>
            <a:ext cx="6076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/Machine </a:t>
            </a:r>
            <a:r>
              <a:rPr lang="es-PA" sz="3600" dirty="0" err="1"/>
              <a:t>Learning</a:t>
            </a:r>
            <a:r>
              <a:rPr lang="es-PA" sz="3600" dirty="0"/>
              <a:t> / </a:t>
            </a:r>
            <a:br>
              <a:rPr lang="es-PA" sz="3600" dirty="0"/>
            </a:br>
            <a:r>
              <a:rPr lang="es-PA" sz="3600" dirty="0"/>
              <a:t>Deep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>
                <a:sym typeface="Wingdings" panose="05000000000000000000" pitchFamily="2" charset="2"/>
              </a:rPr>
              <a:t>Clasificación</a:t>
            </a:r>
          </a:p>
          <a:p>
            <a:r>
              <a:rPr lang="es-PA" dirty="0">
                <a:sym typeface="Wingdings" panose="05000000000000000000" pitchFamily="2" charset="2"/>
              </a:rPr>
              <a:t>Normalmente queremos una métrica más </a:t>
            </a:r>
            <a:r>
              <a:rPr lang="es-PA" dirty="0" err="1">
                <a:sym typeface="Wingdings" panose="05000000000000000000" pitchFamily="2" charset="2"/>
              </a:rPr>
              <a:t>sencila</a:t>
            </a:r>
            <a:r>
              <a:rPr lang="es-PA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s-PA" dirty="0">
                <a:sym typeface="Wingdings" panose="05000000000000000000" pitchFamily="2" charset="2"/>
              </a:rPr>
              <a:t>Precisión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TP = True Positives (clasificado como 5 y es 5)</a:t>
            </a:r>
          </a:p>
          <a:p>
            <a:pPr lvl="2"/>
            <a:r>
              <a:rPr lang="es-PA" dirty="0">
                <a:sym typeface="Wingdings" panose="05000000000000000000" pitchFamily="2" charset="2"/>
              </a:rPr>
              <a:t>FP = False Positives (clasificado como 5 pero es un 3 por ejemplo)</a:t>
            </a:r>
          </a:p>
          <a:p>
            <a:pPr lvl="1"/>
            <a:r>
              <a:rPr lang="es-PA" dirty="0" err="1">
                <a:sym typeface="Wingdings" panose="05000000000000000000" pitchFamily="2" charset="2"/>
              </a:rPr>
              <a:t>Recall</a:t>
            </a:r>
            <a:endParaRPr lang="es-PA" dirty="0">
              <a:sym typeface="Wingdings" panose="05000000000000000000" pitchFamily="2" charset="2"/>
            </a:endParaRPr>
          </a:p>
          <a:p>
            <a:pPr lvl="2"/>
            <a:r>
              <a:rPr lang="es-PA" dirty="0">
                <a:sym typeface="Wingdings" panose="05000000000000000000" pitchFamily="2" charset="2"/>
              </a:rPr>
              <a:t>FN = False </a:t>
            </a:r>
            <a:r>
              <a:rPr lang="es-PA" dirty="0" err="1">
                <a:sym typeface="Wingdings" panose="05000000000000000000" pitchFamily="2" charset="2"/>
              </a:rPr>
              <a:t>Negatives</a:t>
            </a:r>
            <a:r>
              <a:rPr lang="es-PA" dirty="0">
                <a:sym typeface="Wingdings" panose="05000000000000000000" pitchFamily="2" charset="2"/>
              </a:rPr>
              <a:t> (No es 5, por ejemplo 1, pero fue </a:t>
            </a:r>
            <a:r>
              <a:rPr lang="es-PA" dirty="0" err="1">
                <a:sym typeface="Wingdings" panose="05000000000000000000" pitchFamily="2" charset="2"/>
              </a:rPr>
              <a:t>clasifcado</a:t>
            </a:r>
            <a:r>
              <a:rPr lang="es-PA" dirty="0">
                <a:sym typeface="Wingdings" panose="05000000000000000000" pitchFamily="2" charset="2"/>
              </a:rPr>
              <a:t> como 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06B2-4E4C-463E-B076-820371EA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05" y="2366229"/>
            <a:ext cx="174307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E38FE-C715-415D-960B-15782F53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30" y="3365880"/>
            <a:ext cx="1504950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55C9E-F6F3-40A0-AA58-B8582BBB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97" y="4245201"/>
            <a:ext cx="5185678" cy="25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2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18241</TotalTime>
  <Words>1442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</vt:lpstr>
      <vt:lpstr>INTELIGENCIA ARTIFICIAL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  <vt:lpstr>Artificial Intelligence /Machine Learning / 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765</cp:revision>
  <dcterms:created xsi:type="dcterms:W3CDTF">2018-02-28T08:20:25Z</dcterms:created>
  <dcterms:modified xsi:type="dcterms:W3CDTF">2022-06-07T18:21:13Z</dcterms:modified>
</cp:coreProperties>
</file>