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velocidad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convergencia</a:t>
            </a:r>
            <a:r>
              <a:rPr lang="en-US" dirty="0">
                <a:sym typeface="Symbol" panose="05050102010706020507" pitchFamily="18" charset="2"/>
              </a:rPr>
              <a:t> es dado por el learning rate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pequeño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toma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mucho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tiempo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converger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alto = </a:t>
            </a:r>
            <a:r>
              <a:rPr lang="en-US" dirty="0" err="1">
                <a:sym typeface="Symbol" panose="05050102010706020507" pitchFamily="18" charset="2"/>
              </a:rPr>
              <a:t>salta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lado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lado</a:t>
            </a:r>
            <a:r>
              <a:rPr lang="en-US" dirty="0">
                <a:sym typeface="Symbol" panose="05050102010706020507" pitchFamily="18" charset="2"/>
              </a:rPr>
              <a:t> (diverge)</a:t>
            </a:r>
          </a:p>
          <a:p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que las </a:t>
            </a:r>
            <a:r>
              <a:rPr lang="en-US" dirty="0" err="1">
                <a:sym typeface="Symbol" panose="05050102010706020507" pitchFamily="18" charset="2"/>
              </a:rPr>
              <a:t>funciones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siempre</a:t>
            </a:r>
            <a:r>
              <a:rPr lang="en-US" dirty="0">
                <a:sym typeface="Symbol" panose="05050102010706020507" pitchFamily="18" charset="2"/>
              </a:rPr>
              <a:t> son una parabola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ser </a:t>
            </a:r>
            <a:r>
              <a:rPr lang="en-US" dirty="0" err="1">
                <a:sym typeface="Symbol" panose="05050102010706020507" pitchFamily="18" charset="2"/>
              </a:rPr>
              <a:t>concavas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convexas</a:t>
            </a:r>
            <a:r>
              <a:rPr lang="en-US" dirty="0">
                <a:sym typeface="Symbol" panose="05050102010706020507" pitchFamily="18" charset="2"/>
              </a:rPr>
              <a:t>, con plateau (</a:t>
            </a:r>
            <a:r>
              <a:rPr lang="en-US" dirty="0" err="1">
                <a:sym typeface="Symbol" panose="05050102010706020507" pitchFamily="18" charset="2"/>
              </a:rPr>
              <a:t>plato</a:t>
            </a:r>
            <a:r>
              <a:rPr lang="en-US" dirty="0">
                <a:sym typeface="Symbol" panose="05050102010706020507" pitchFamily="18" charset="2"/>
              </a:rPr>
              <a:t> / </a:t>
            </a:r>
            <a:r>
              <a:rPr lang="en-US" dirty="0" err="1">
                <a:sym typeface="Symbol" panose="05050102010706020507" pitchFamily="18" charset="2"/>
              </a:rPr>
              <a:t>hombro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haber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convergencia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minimo</a:t>
            </a:r>
            <a:r>
              <a:rPr lang="en-US" dirty="0">
                <a:sym typeface="Symbol" panose="05050102010706020507" pitchFamily="18" charset="2"/>
              </a:rPr>
              <a:t> local y no al global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AE3A-A0F3-45AB-AE08-E1D17B2D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4638261"/>
            <a:ext cx="3893851" cy="2014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94A8A-800B-4375-AAC6-DF5B4F3A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60" y="4638259"/>
            <a:ext cx="3837908" cy="2014467"/>
          </a:xfrm>
          <a:prstGeom prst="rect">
            <a:avLst/>
          </a:prstGeom>
        </p:spPr>
      </p:pic>
      <p:pic>
        <p:nvPicPr>
          <p:cNvPr id="7174" name="Picture 6" descr="Non-Convex Loss Function - Stack Overflow">
            <a:extLst>
              <a:ext uri="{FF2B5EF4-FFF2-40B4-BE49-F238E27FC236}">
                <a16:creationId xmlns:a16="http://schemas.microsoft.com/office/drawing/2014/main" id="{6F0AC1D1-4ADB-433D-9B51-DFB0CC10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913" y="796242"/>
            <a:ext cx="3599069" cy="26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76C2D-4518-4D56-87D3-612C6DBBD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3" y="4500719"/>
            <a:ext cx="3837908" cy="21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La MSE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lineal es una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convexa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Solamente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r>
              <a:rPr lang="en-US" dirty="0">
                <a:sym typeface="Symbol" panose="05050102010706020507" pitchFamily="18" charset="2"/>
              </a:rPr>
              <a:t> global (no hay </a:t>
            </a:r>
            <a:r>
              <a:rPr lang="en-US" dirty="0" err="1">
                <a:sym typeface="Symbol" panose="05050102010706020507" pitchFamily="18" charset="2"/>
              </a:rPr>
              <a:t>minimos</a:t>
            </a:r>
            <a:r>
              <a:rPr lang="en-US" dirty="0">
                <a:sym typeface="Symbol" panose="05050102010706020507" pitchFamily="18" charset="2"/>
              </a:rPr>
              <a:t> locales)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Es una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continua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Eventualmente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llega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r>
              <a:rPr lang="en-US" dirty="0">
                <a:sym typeface="Symbol" panose="05050102010706020507" pitchFamily="18" charset="2"/>
              </a:rPr>
              <a:t> global (</a:t>
            </a:r>
            <a:r>
              <a:rPr lang="en-US" dirty="0" err="1">
                <a:sym typeface="Symbol" panose="05050102010706020507" pitchFamily="18" charset="2"/>
              </a:rPr>
              <a:t>toma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o </a:t>
            </a:r>
            <a:r>
              <a:rPr lang="en-US" dirty="0" err="1">
                <a:sym typeface="Symbol" panose="05050102010706020507" pitchFamily="18" charset="2"/>
              </a:rPr>
              <a:t>poco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tiempo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dependiendo</a:t>
            </a:r>
            <a:r>
              <a:rPr lang="en-US" dirty="0">
                <a:sym typeface="Symbol" panose="05050102010706020507" pitchFamily="18" charset="2"/>
              </a:rPr>
              <a:t> del LR)</a:t>
            </a:r>
          </a:p>
          <a:p>
            <a:r>
              <a:rPr lang="en-US" dirty="0">
                <a:sym typeface="Symbol" panose="05050102010706020507" pitchFamily="18" charset="2"/>
              </a:rPr>
              <a:t>GRADIENTE DESCENDIENTE (2 dimensions, </a:t>
            </a:r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ser de n </a:t>
            </a:r>
            <a:r>
              <a:rPr lang="en-US" dirty="0" err="1">
                <a:sym typeface="Symbol" panose="05050102010706020507" pitchFamily="18" charset="2"/>
              </a:rPr>
              <a:t>dimensiones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Misma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escala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				</a:t>
            </a:r>
            <a:r>
              <a:rPr lang="en-US" dirty="0" err="1">
                <a:sym typeface="Symbol" panose="05050102010706020507" pitchFamily="18" charset="2"/>
              </a:rPr>
              <a:t>Diferente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Escala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BE781-965F-4D2E-8AC6-FC39BA69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30" y="3983392"/>
            <a:ext cx="2721666" cy="2803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FD41D-A5C4-443F-BDBF-EDE0A3D4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99" y="3983392"/>
            <a:ext cx="3810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en </a:t>
            </a:r>
            <a:r>
              <a:rPr lang="es-PA" sz="3600" dirty="0" err="1"/>
              <a:t>Batch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Dijimos</a:t>
            </a:r>
            <a:r>
              <a:rPr lang="en-US" dirty="0">
                <a:sym typeface="Symbol" panose="05050102010706020507" pitchFamily="18" charset="2"/>
              </a:rPr>
              <a:t> que para GD </a:t>
            </a:r>
            <a:r>
              <a:rPr lang="en-US" dirty="0" err="1">
                <a:sym typeface="Symbol" panose="05050102010706020507" pitchFamily="18" charset="2"/>
              </a:rPr>
              <a:t>necesitamos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j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cambio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caso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derivada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parcial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Podemos </a:t>
            </a:r>
            <a:r>
              <a:rPr lang="en-US" dirty="0" err="1">
                <a:sym typeface="Wingdings" panose="05000000000000000000" pitchFamily="2" charset="2"/>
              </a:rPr>
              <a:t>entonces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computar</a:t>
            </a:r>
            <a:r>
              <a:rPr lang="en-US" dirty="0">
                <a:sym typeface="Wingdings" panose="05000000000000000000" pitchFamily="2" charset="2"/>
              </a:rPr>
              <a:t> el vector </a:t>
            </a:r>
            <a:r>
              <a:rPr lang="en-US" dirty="0" err="1">
                <a:sym typeface="Wingdings" panose="05000000000000000000" pitchFamily="2" charset="2"/>
              </a:rPr>
              <a:t>gradiente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/>
              <a:t>∇</a:t>
            </a:r>
            <a:r>
              <a:rPr lang="el-GR" b="1" dirty="0"/>
              <a:t>θ</a:t>
            </a:r>
            <a:r>
              <a:rPr lang="en-US" dirty="0"/>
              <a:t>MSE(</a:t>
            </a:r>
            <a:r>
              <a:rPr lang="el-GR" b="1" dirty="0"/>
              <a:t>θ</a:t>
            </a:r>
            <a:r>
              <a:rPr lang="el-GR" dirty="0"/>
              <a:t>)</a:t>
            </a:r>
            <a:r>
              <a:rPr lang="en-US" dirty="0"/>
              <a:t> al </a:t>
            </a:r>
            <a:r>
              <a:rPr lang="en-US" dirty="0" err="1"/>
              <a:t>vuelo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Note que </a:t>
            </a:r>
            <a:r>
              <a:rPr lang="en-US" dirty="0" err="1">
                <a:sym typeface="Wingdings" panose="05000000000000000000" pitchFamily="2" charset="2"/>
              </a:rPr>
              <a:t>utiliza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el batch de training (X) al </a:t>
            </a:r>
            <a:r>
              <a:rPr lang="en-US" dirty="0" err="1">
                <a:sym typeface="Wingdings" panose="05000000000000000000" pitchFamily="2" charset="2"/>
              </a:rPr>
              <a:t>vuelo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Podríamos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decir</a:t>
            </a:r>
            <a:r>
              <a:rPr lang="en-US" dirty="0">
                <a:sym typeface="Wingdings" panose="05000000000000000000" pitchFamily="2" charset="2"/>
              </a:rPr>
              <a:t> que es un Full Gradient Descent</a:t>
            </a:r>
          </a:p>
          <a:p>
            <a:r>
              <a:rPr lang="en-US" dirty="0">
                <a:sym typeface="Wingdings" panose="05000000000000000000" pitchFamily="2" charset="2"/>
              </a:rPr>
              <a:t>El </a:t>
            </a:r>
            <a:r>
              <a:rPr lang="en-US" dirty="0" err="1">
                <a:sym typeface="Wingdings" panose="05000000000000000000" pitchFamily="2" charset="2"/>
              </a:rPr>
              <a:t>gradiente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descendiente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funciona</a:t>
            </a:r>
            <a:r>
              <a:rPr lang="en-US" dirty="0">
                <a:sym typeface="Wingdings" panose="05000000000000000000" pitchFamily="2" charset="2"/>
              </a:rPr>
              <a:t> major que la eq. normal</a:t>
            </a:r>
          </a:p>
          <a:p>
            <a:r>
              <a:rPr lang="en-US" dirty="0" err="1">
                <a:sym typeface="Wingdings" panose="05000000000000000000" pitchFamily="2" charset="2"/>
              </a:rPr>
              <a:t>Luego</a:t>
            </a:r>
            <a:r>
              <a:rPr lang="en-US" dirty="0">
                <a:sym typeface="Wingdings" panose="05000000000000000000" pitchFamily="2" charset="2"/>
              </a:rPr>
              <a:t> que se </a:t>
            </a:r>
            <a:r>
              <a:rPr lang="en-US" dirty="0" err="1">
                <a:sym typeface="Wingdings" panose="05000000000000000000" pitchFamily="2" charset="2"/>
              </a:rPr>
              <a:t>tiene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gradiente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viene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paso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actualización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125D0-AEEE-4626-A312-31CC8CB2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22" y="1916802"/>
            <a:ext cx="35814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4F1E0-8A9F-431A-B894-14B164D3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9" y="995420"/>
            <a:ext cx="2454746" cy="465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BEEC5-368C-450A-9A03-4C7D07BE1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581" y="3140963"/>
            <a:ext cx="3542787" cy="1957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715C2E-307B-4C1F-B4DE-CF9C439EB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70" y="4881976"/>
            <a:ext cx="3169660" cy="7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en </a:t>
            </a:r>
            <a:r>
              <a:rPr lang="es-PA" sz="3600" dirty="0" err="1"/>
              <a:t>Batch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GD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python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Mismo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resultado</a:t>
            </a:r>
            <a:r>
              <a:rPr lang="en-US" dirty="0">
                <a:sym typeface="Symbol" panose="05050102010706020507" pitchFamily="18" charset="2"/>
              </a:rPr>
              <a:t> que la </a:t>
            </a:r>
            <a:r>
              <a:rPr lang="en-US" dirty="0" err="1">
                <a:sym typeface="Symbol" panose="05050102010706020507" pitchFamily="18" charset="2"/>
              </a:rPr>
              <a:t>ecuación</a:t>
            </a:r>
            <a:r>
              <a:rPr lang="en-US" dirty="0">
                <a:sym typeface="Symbol" panose="05050102010706020507" pitchFamily="18" charset="2"/>
              </a:rPr>
              <a:t> normal :D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90E7B-6390-42EE-9FB1-F0399449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5" y="1928440"/>
            <a:ext cx="50577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8EF89-59B7-41F8-8517-F22182D9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95" y="4519127"/>
            <a:ext cx="1962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en </a:t>
            </a:r>
            <a:r>
              <a:rPr lang="es-PA" sz="3600" dirty="0" err="1"/>
              <a:t>Batch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Graficos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LR (eta)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Izq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Llegará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eventualmente</a:t>
            </a:r>
            <a:r>
              <a:rPr lang="en-US" dirty="0">
                <a:sym typeface="Symbol" panose="05050102010706020507" pitchFamily="18" charset="2"/>
              </a:rPr>
              <a:t>, no a 1000 epochs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Centro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Aceptable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llega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algun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momento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rápido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Derecha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Nunca</a:t>
            </a:r>
            <a:r>
              <a:rPr lang="en-US" dirty="0">
                <a:sym typeface="Symbol" panose="05050102010706020507" pitchFamily="18" charset="2"/>
              </a:rPr>
              <a:t> converge, es </a:t>
            </a:r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alto el LR</a:t>
            </a:r>
          </a:p>
          <a:p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encontrar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buen</a:t>
            </a:r>
            <a:r>
              <a:rPr lang="en-US" dirty="0">
                <a:sym typeface="Symbol" panose="05050102010706020507" pitchFamily="18" charset="2"/>
              </a:rPr>
              <a:t> LR </a:t>
            </a:r>
            <a:r>
              <a:rPr lang="en-US" dirty="0" err="1">
                <a:sym typeface="Symbol" panose="05050102010706020507" pitchFamily="18" charset="2"/>
              </a:rPr>
              <a:t>usamos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GridSearch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Hay que </a:t>
            </a:r>
            <a:r>
              <a:rPr lang="en-US" dirty="0" err="1">
                <a:sym typeface="Symbol" panose="05050102010706020507" pitchFamily="18" charset="2"/>
              </a:rPr>
              <a:t>limitar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número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iteraciones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eliminar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falta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convergencia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Una </a:t>
            </a:r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poner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largo </a:t>
            </a:r>
            <a:r>
              <a:rPr lang="en-US" dirty="0" err="1">
                <a:sym typeface="Symbol" panose="05050102010706020507" pitchFamily="18" charset="2"/>
              </a:rPr>
              <a:t>número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iteraciones</a:t>
            </a:r>
            <a:r>
              <a:rPr lang="en-US" dirty="0">
                <a:sym typeface="Symbol" panose="05050102010706020507" pitchFamily="18" charset="2"/>
              </a:rPr>
              <a:t> e 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interrumpir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el error es </a:t>
            </a:r>
            <a:r>
              <a:rPr lang="en-US" dirty="0" err="1">
                <a:sym typeface="Symbol" panose="05050102010706020507" pitchFamily="18" charset="2"/>
              </a:rPr>
              <a:t>pequeño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tolerancia</a:t>
            </a:r>
            <a:r>
              <a:rPr lang="en-US" dirty="0">
                <a:sym typeface="Symbol" panose="05050102010706020507" pitchFamily="18" charset="2"/>
              </a:rPr>
              <a:t> o </a:t>
            </a:r>
            <a:r>
              <a:rPr lang="en-US" dirty="0" err="1">
                <a:sym typeface="Symbol" panose="05050102010706020507" pitchFamily="18" charset="2"/>
              </a:rPr>
              <a:t>épsilon</a:t>
            </a:r>
            <a:r>
              <a:rPr lang="en-US" dirty="0">
                <a:sym typeface="Symbol" panose="05050102010706020507" pitchFamily="18" charset="2"/>
              </a:rPr>
              <a:t> )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 la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es </a:t>
            </a:r>
            <a:r>
              <a:rPr lang="en-US" dirty="0" err="1">
                <a:sym typeface="Wingdings" panose="05000000000000000000" pitchFamily="2" charset="2"/>
              </a:rPr>
              <a:t>convexa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MSE) </a:t>
            </a:r>
            <a:r>
              <a:rPr lang="en-US" dirty="0" err="1">
                <a:sym typeface="Wingdings" panose="05000000000000000000" pitchFamily="2" charset="2"/>
              </a:rPr>
              <a:t>podemos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utilizar</a:t>
            </a:r>
            <a:r>
              <a:rPr lang="en-US" dirty="0">
                <a:sym typeface="Wingdings" panose="05000000000000000000" pitchFamily="2" charset="2"/>
              </a:rPr>
              <a:t> O(1/</a:t>
            </a:r>
            <a:r>
              <a:rPr lang="en-US" dirty="0">
                <a:sym typeface="Symbol" panose="05050102010706020507" pitchFamily="18" charset="2"/>
              </a:rPr>
              <a:t>) </a:t>
            </a:r>
            <a:r>
              <a:rPr lang="en-US" dirty="0" err="1">
                <a:sym typeface="Symbol" panose="05050102010706020507" pitchFamily="18" charset="2"/>
              </a:rPr>
              <a:t>iteraciones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F166-4DF0-4C8E-AA98-8E65340E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88" y="1306954"/>
            <a:ext cx="6156094" cy="23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</a:t>
            </a:r>
            <a:r>
              <a:rPr lang="es-PA" sz="3600" dirty="0" err="1"/>
              <a:t>Estocastico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principal de BGD es que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todo</a:t>
            </a:r>
            <a:r>
              <a:rPr lang="en-US" dirty="0">
                <a:sym typeface="Symbol" panose="05050102010706020507" pitchFamily="18" charset="2"/>
              </a:rPr>
              <a:t> el dataset (</a:t>
            </a:r>
            <a:r>
              <a:rPr lang="en-US" dirty="0" err="1">
                <a:sym typeface="Symbol" panose="05050102010706020507" pitchFamily="18" charset="2"/>
              </a:rPr>
              <a:t>esto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ralentiza</a:t>
            </a:r>
            <a:r>
              <a:rPr lang="en-US" dirty="0">
                <a:sym typeface="Symbol" panose="05050102010706020507" pitchFamily="18" charset="2"/>
              </a:rPr>
              <a:t> el training)</a:t>
            </a:r>
          </a:p>
          <a:p>
            <a:r>
              <a:rPr lang="en-US" dirty="0">
                <a:sym typeface="Wingdings" panose="05000000000000000000" pitchFamily="2" charset="2"/>
              </a:rPr>
              <a:t>SGD </a:t>
            </a:r>
            <a:r>
              <a:rPr lang="en-US" dirty="0" err="1">
                <a:sym typeface="Wingdings" panose="05000000000000000000" pitchFamily="2" charset="2"/>
              </a:rPr>
              <a:t>utiliza</a:t>
            </a:r>
            <a:r>
              <a:rPr lang="en-US" dirty="0">
                <a:sym typeface="Wingdings" panose="05000000000000000000" pitchFamily="2" charset="2"/>
              </a:rPr>
              <a:t> una </a:t>
            </a:r>
            <a:r>
              <a:rPr lang="en-US" dirty="0" err="1">
                <a:sym typeface="Wingdings" panose="05000000000000000000" pitchFamily="2" charset="2"/>
              </a:rPr>
              <a:t>instancia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aleatoria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paso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 err="1">
                <a:sym typeface="Wingdings" panose="05000000000000000000" pitchFamily="2" charset="2"/>
              </a:rPr>
              <a:t>computa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gradiente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instancia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Hace</a:t>
            </a:r>
            <a:r>
              <a:rPr lang="en-US" dirty="0">
                <a:sym typeface="Wingdings" panose="05000000000000000000" pitchFamily="2" charset="2"/>
              </a:rPr>
              <a:t> que </a:t>
            </a:r>
            <a:r>
              <a:rPr lang="en-US" dirty="0" err="1">
                <a:sym typeface="Wingdings" panose="05000000000000000000" pitchFamily="2" charset="2"/>
              </a:rPr>
              <a:t>converja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rápidamente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poca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iteracion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Puede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entrenar</a:t>
            </a:r>
            <a:r>
              <a:rPr lang="en-US" dirty="0">
                <a:sym typeface="Wingdings" panose="05000000000000000000" pitchFamily="2" charset="2"/>
              </a:rPr>
              <a:t> datasets </a:t>
            </a:r>
            <a:r>
              <a:rPr lang="en-US" dirty="0" err="1">
                <a:sym typeface="Wingdings" panose="05000000000000000000" pitchFamily="2" charset="2"/>
              </a:rPr>
              <a:t>monstrosos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No consume </a:t>
            </a:r>
            <a:r>
              <a:rPr lang="en-US" dirty="0" err="1">
                <a:sym typeface="Wingdings" panose="05000000000000000000" pitchFamily="2" charset="2"/>
              </a:rPr>
              <a:t>mucha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memoria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Es mas irregular que el BGD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Hace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saltos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aleatorios</a:t>
            </a:r>
            <a:r>
              <a:rPr lang="en-US" dirty="0">
                <a:sym typeface="Wingdings" panose="05000000000000000000" pitchFamily="2" charset="2"/>
              </a:rPr>
              <a:t> hasta </a:t>
            </a:r>
            <a:r>
              <a:rPr lang="en-US" dirty="0" err="1">
                <a:sym typeface="Wingdings" panose="05000000000000000000" pitchFamily="2" charset="2"/>
              </a:rPr>
              <a:t>llegar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De </a:t>
            </a:r>
            <a:r>
              <a:rPr lang="en-US" dirty="0" err="1">
                <a:sym typeface="Wingdings" panose="05000000000000000000" pitchFamily="2" charset="2"/>
              </a:rPr>
              <a:t>hecho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alrededor</a:t>
            </a:r>
            <a:r>
              <a:rPr lang="en-US" dirty="0">
                <a:sym typeface="Wingdings" panose="05000000000000000000" pitchFamily="2" charset="2"/>
              </a:rPr>
              <a:t> del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Al </a:t>
            </a:r>
            <a:r>
              <a:rPr lang="en-US" dirty="0" err="1">
                <a:sym typeface="Wingdings" panose="05000000000000000000" pitchFamily="2" charset="2"/>
              </a:rPr>
              <a:t>detenerse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valores</a:t>
            </a:r>
            <a:r>
              <a:rPr lang="en-US" dirty="0">
                <a:sym typeface="Wingdings" panose="05000000000000000000" pitchFamily="2" charset="2"/>
              </a:rPr>
              <a:t> son Buenos </a:t>
            </a:r>
            <a:r>
              <a:rPr lang="en-US" dirty="0" err="1">
                <a:sym typeface="Wingdings" panose="05000000000000000000" pitchFamily="2" charset="2"/>
              </a:rPr>
              <a:t>pero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pueden</a:t>
            </a:r>
            <a:r>
              <a:rPr lang="en-US" dirty="0">
                <a:sym typeface="Wingdings" panose="05000000000000000000" pitchFamily="2" charset="2"/>
              </a:rPr>
              <a:t> ser no los </a:t>
            </a:r>
            <a:r>
              <a:rPr lang="en-US" dirty="0" err="1">
                <a:sym typeface="Wingdings" panose="05000000000000000000" pitchFamily="2" charset="2"/>
              </a:rPr>
              <a:t>óptimos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Si la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costo</a:t>
            </a:r>
            <a:r>
              <a:rPr lang="en-US" dirty="0">
                <a:sym typeface="Wingdings" panose="05000000000000000000" pitchFamily="2" charset="2"/>
              </a:rPr>
              <a:t> es irregular </a:t>
            </a:r>
            <a:r>
              <a:rPr lang="en-US" dirty="0" err="1">
                <a:sym typeface="Wingdings" panose="05000000000000000000" pitchFamily="2" charset="2"/>
              </a:rPr>
              <a:t>ayuda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salir</a:t>
            </a:r>
            <a:r>
              <a:rPr lang="en-US" dirty="0">
                <a:sym typeface="Wingdings" panose="05000000000000000000" pitchFamily="2" charset="2"/>
              </a:rPr>
              <a:t> del </a:t>
            </a:r>
            <a:r>
              <a:rPr lang="en-US" dirty="0" err="1">
                <a:sym typeface="Wingdings" panose="05000000000000000000" pitchFamily="2" charset="2"/>
              </a:rPr>
              <a:t>minimo</a:t>
            </a:r>
            <a:r>
              <a:rPr lang="en-US" dirty="0">
                <a:sym typeface="Wingdings" panose="05000000000000000000" pitchFamily="2" charset="2"/>
              </a:rPr>
              <a:t> local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Tiene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chance de </a:t>
            </a:r>
            <a:r>
              <a:rPr lang="en-US" dirty="0" err="1">
                <a:sym typeface="Wingdings" panose="05000000000000000000" pitchFamily="2" charset="2"/>
              </a:rPr>
              <a:t>encontrar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global que BGD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99238-74A5-441B-96AB-7667A65F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69" y="3286539"/>
            <a:ext cx="3893296" cy="28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</a:t>
            </a:r>
            <a:r>
              <a:rPr lang="es-PA" sz="3600" dirty="0" err="1"/>
              <a:t>Estocastico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Más del SGD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 </a:t>
            </a:r>
            <a:r>
              <a:rPr lang="en-US" dirty="0" err="1">
                <a:sym typeface="Wingdings" panose="05000000000000000000" pitchFamily="2" charset="2"/>
              </a:rPr>
              <a:t>reducir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salto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podemos</a:t>
            </a:r>
            <a:r>
              <a:rPr lang="en-US" dirty="0">
                <a:sym typeface="Wingdings" panose="05000000000000000000" pitchFamily="2" charset="2"/>
              </a:rPr>
              <a:t> reducer </a:t>
            </a:r>
            <a:r>
              <a:rPr lang="en-US" dirty="0" err="1">
                <a:sym typeface="Wingdings" panose="05000000000000000000" pitchFamily="2" charset="2"/>
              </a:rPr>
              <a:t>gradualmente</a:t>
            </a:r>
            <a:r>
              <a:rPr lang="en-US" dirty="0">
                <a:sym typeface="Wingdings" panose="05000000000000000000" pitchFamily="2" charset="2"/>
              </a:rPr>
              <a:t> el LR (no </a:t>
            </a:r>
            <a:r>
              <a:rPr lang="en-US" dirty="0" err="1">
                <a:sym typeface="Wingdings" panose="05000000000000000000" pitchFamily="2" charset="2"/>
              </a:rPr>
              <a:t>hacerlo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fijo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Empezar</a:t>
            </a:r>
            <a:r>
              <a:rPr lang="en-US" dirty="0">
                <a:sym typeface="Wingdings" panose="05000000000000000000" pitchFamily="2" charset="2"/>
              </a:rPr>
              <a:t> alto (</a:t>
            </a:r>
            <a:r>
              <a:rPr lang="en-US" dirty="0" err="1">
                <a:sym typeface="Wingdings" panose="05000000000000000000" pitchFamily="2" charset="2"/>
              </a:rPr>
              <a:t>progresar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rápido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reduciendo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permitiendo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encontrar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global)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cambio</a:t>
            </a:r>
            <a:r>
              <a:rPr lang="en-US" dirty="0">
                <a:sym typeface="Wingdings" panose="05000000000000000000" pitchFamily="2" charset="2"/>
              </a:rPr>
              <a:t> del LR se llama LR Scheduler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Si el LR es </a:t>
            </a:r>
            <a:r>
              <a:rPr lang="en-US" dirty="0" err="1">
                <a:sym typeface="Wingdings" panose="05000000000000000000" pitchFamily="2" charset="2"/>
              </a:rPr>
              <a:t>reducido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rápido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llegaremos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local y no </a:t>
            </a:r>
            <a:r>
              <a:rPr lang="en-US" dirty="0" err="1">
                <a:sym typeface="Wingdings" panose="05000000000000000000" pitchFamily="2" charset="2"/>
              </a:rPr>
              <a:t>saldremos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él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Si el LR es lentamente </a:t>
            </a:r>
            <a:r>
              <a:rPr lang="en-US" dirty="0" err="1">
                <a:sym typeface="Wingdings" panose="05000000000000000000" pitchFamily="2" charset="2"/>
              </a:rPr>
              <a:t>reducido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vueltas</a:t>
            </a:r>
            <a:r>
              <a:rPr lang="en-US" dirty="0">
                <a:sym typeface="Wingdings" panose="05000000000000000000" pitchFamily="2" charset="2"/>
              </a:rPr>
              <a:t> por 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con una </a:t>
            </a:r>
            <a:r>
              <a:rPr lang="en-US" dirty="0" err="1">
                <a:sym typeface="Wingdings" panose="05000000000000000000" pitchFamily="2" charset="2"/>
              </a:rPr>
              <a:t>solución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óptima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99238-74A5-441B-96AB-7667A65F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43" y="4329155"/>
            <a:ext cx="3138988" cy="23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</a:t>
            </a:r>
            <a:r>
              <a:rPr lang="es-PA" sz="3600" dirty="0" err="1"/>
              <a:t>Estocastico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SGD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Python                     </a:t>
            </a:r>
            <a:r>
              <a:rPr lang="en-US" dirty="0" err="1">
                <a:sym typeface="Symbol" panose="05050102010706020507" pitchFamily="18" charset="2"/>
              </a:rPr>
              <a:t>Primeros</a:t>
            </a:r>
            <a:r>
              <a:rPr lang="en-US" dirty="0">
                <a:sym typeface="Symbol" panose="05050102010706020507" pitchFamily="18" charset="2"/>
              </a:rPr>
              <a:t> 20 epochs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Para </a:t>
            </a:r>
            <a:r>
              <a:rPr lang="en-US" dirty="0" err="1">
                <a:sym typeface="Wingdings" panose="05000000000000000000" pitchFamily="2" charset="2"/>
              </a:rPr>
              <a:t>asegurarnos</a:t>
            </a:r>
            <a:r>
              <a:rPr lang="en-US" dirty="0">
                <a:sym typeface="Wingdings" panose="05000000000000000000" pitchFamily="2" charset="2"/>
              </a:rPr>
              <a:t> que el </a:t>
            </a:r>
            <a:r>
              <a:rPr lang="en-US" dirty="0" err="1">
                <a:sym typeface="Wingdings" panose="05000000000000000000" pitchFamily="2" charset="2"/>
              </a:rPr>
              <a:t>algoritmo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viaja</a:t>
            </a:r>
            <a:r>
              <a:rPr lang="en-US" dirty="0">
                <a:sym typeface="Wingdings" panose="05000000000000000000" pitchFamily="2" charset="2"/>
              </a:rPr>
              <a:t> por </a:t>
            </a: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el DS </a:t>
            </a:r>
            <a:r>
              <a:rPr lang="en-US" dirty="0" err="1">
                <a:sym typeface="Wingdings" panose="05000000000000000000" pitchFamily="2" charset="2"/>
              </a:rPr>
              <a:t>debemos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hacer</a:t>
            </a:r>
            <a:r>
              <a:rPr lang="en-US" dirty="0">
                <a:sym typeface="Wingdings" panose="05000000000000000000" pitchFamily="2" charset="2"/>
              </a:rPr>
              <a:t> shuffle </a:t>
            </a:r>
            <a:r>
              <a:rPr lang="en-US" dirty="0" err="1">
                <a:sym typeface="Wingdings" panose="05000000000000000000" pitchFamily="2" charset="2"/>
              </a:rPr>
              <a:t>instancia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Barajear</a:t>
            </a:r>
            <a:r>
              <a:rPr lang="en-US" dirty="0">
                <a:sym typeface="Wingdings" panose="05000000000000000000" pitchFamily="2" charset="2"/>
              </a:rPr>
              <a:t> el dataset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Tomar</a:t>
            </a:r>
            <a:r>
              <a:rPr lang="en-US" dirty="0">
                <a:sym typeface="Wingdings" panose="05000000000000000000" pitchFamily="2" charset="2"/>
              </a:rPr>
              <a:t> el training set al </a:t>
            </a:r>
            <a:r>
              <a:rPr lang="en-US" dirty="0" err="1">
                <a:sym typeface="Wingdings" panose="05000000000000000000" pitchFamily="2" charset="2"/>
              </a:rPr>
              <a:t>inicio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cada</a:t>
            </a:r>
            <a:r>
              <a:rPr lang="en-US" dirty="0">
                <a:sym typeface="Wingdings" panose="05000000000000000000" pitchFamily="2" charset="2"/>
              </a:rPr>
              <a:t> epoch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2608-B573-4C11-A3FC-192EFAA4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6" y="1872705"/>
            <a:ext cx="3973826" cy="266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0C7B-2956-4525-B953-F432E760A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32" y="1872705"/>
            <a:ext cx="1521016" cy="58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DACB8-BAFA-4D52-8970-37B163DE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52" y="1872705"/>
            <a:ext cx="4325961" cy="27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</a:t>
            </a:r>
            <a:r>
              <a:rPr lang="es-PA" sz="3600" dirty="0" err="1"/>
              <a:t>Estocastico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SGD con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6E252-A786-4403-939C-600BB3C4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957897"/>
            <a:ext cx="6896100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C18F4-0648-4B3D-A7EF-42215398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3044965"/>
            <a:ext cx="3914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47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 en Mini </a:t>
            </a:r>
            <a:r>
              <a:rPr lang="es-PA" sz="3600" dirty="0" err="1"/>
              <a:t>Batch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Recordando</a:t>
            </a:r>
            <a:r>
              <a:rPr lang="en-US" dirty="0">
                <a:sym typeface="Symbol" panose="05050102010706020507" pitchFamily="18" charset="2"/>
              </a:rPr>
              <a:t> que BGD y SGD </a:t>
            </a:r>
            <a:r>
              <a:rPr lang="en-US" dirty="0" err="1">
                <a:sym typeface="Symbol" panose="05050102010706020507" pitchFamily="18" charset="2"/>
              </a:rPr>
              <a:t>toman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todo</a:t>
            </a:r>
            <a:r>
              <a:rPr lang="en-US" dirty="0">
                <a:sym typeface="Symbol" panose="05050102010706020507" pitchFamily="18" charset="2"/>
              </a:rPr>
              <a:t> el training set para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Mini-Batch GD </a:t>
            </a:r>
            <a:r>
              <a:rPr lang="en-US" dirty="0" err="1">
                <a:sym typeface="Symbol" panose="05050102010706020507" pitchFamily="18" charset="2"/>
              </a:rPr>
              <a:t>toma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pequeños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pedazos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de batch y </a:t>
            </a:r>
            <a:r>
              <a:rPr lang="en-US" dirty="0" err="1">
                <a:sym typeface="Symbol" panose="05050102010706020507" pitchFamily="18" charset="2"/>
              </a:rPr>
              <a:t>computa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La </a:t>
            </a:r>
            <a:r>
              <a:rPr lang="en-US" dirty="0" err="1">
                <a:sym typeface="Wingdings" panose="05000000000000000000" pitchFamily="2" charset="2"/>
              </a:rPr>
              <a:t>ventaja</a:t>
            </a:r>
            <a:r>
              <a:rPr lang="en-US" dirty="0">
                <a:sym typeface="Wingdings" panose="05000000000000000000" pitchFamily="2" charset="2"/>
              </a:rPr>
              <a:t> es un </a:t>
            </a:r>
            <a:r>
              <a:rPr lang="en-US" dirty="0" err="1">
                <a:sym typeface="Wingdings" panose="05000000000000000000" pitchFamily="2" charset="2"/>
              </a:rPr>
              <a:t>incremento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desempeño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usando</a:t>
            </a:r>
            <a:r>
              <a:rPr lang="en-US" dirty="0">
                <a:sym typeface="Wingdings" panose="05000000000000000000" pitchFamily="2" charset="2"/>
              </a:rPr>
              <a:t> GPUs)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Es </a:t>
            </a:r>
            <a:r>
              <a:rPr lang="en-US" dirty="0" err="1">
                <a:sym typeface="Wingdings" panose="05000000000000000000" pitchFamily="2" charset="2"/>
              </a:rPr>
              <a:t>menos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erratico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progreso</a:t>
            </a:r>
            <a:r>
              <a:rPr lang="en-US" dirty="0">
                <a:sym typeface="Wingdings" panose="05000000000000000000" pitchFamily="2" charset="2"/>
              </a:rPr>
              <a:t> que el SGD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 </a:t>
            </a:r>
            <a:r>
              <a:rPr lang="en-US" dirty="0" err="1">
                <a:sym typeface="Wingdings" panose="05000000000000000000" pitchFamily="2" charset="2"/>
              </a:rPr>
              <a:t>acerca</a:t>
            </a:r>
            <a:r>
              <a:rPr lang="en-US" dirty="0">
                <a:sym typeface="Wingdings" panose="05000000000000000000" pitchFamily="2" charset="2"/>
              </a:rPr>
              <a:t> un </a:t>
            </a:r>
            <a:r>
              <a:rPr lang="en-US" dirty="0" err="1">
                <a:sym typeface="Wingdings" panose="05000000000000000000" pitchFamily="2" charset="2"/>
              </a:rPr>
              <a:t>poco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que el SGD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 le </a:t>
            </a:r>
            <a:r>
              <a:rPr lang="en-US" dirty="0" err="1">
                <a:sym typeface="Wingdings" panose="05000000000000000000" pitchFamily="2" charset="2"/>
              </a:rPr>
              <a:t>hace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dificil</a:t>
            </a:r>
            <a:r>
              <a:rPr lang="en-US" dirty="0">
                <a:sym typeface="Wingdings" panose="05000000000000000000" pitchFamily="2" charset="2"/>
              </a:rPr>
              <a:t> escaper del </a:t>
            </a:r>
            <a:r>
              <a:rPr lang="en-US" dirty="0" err="1">
                <a:sym typeface="Wingdings" panose="05000000000000000000" pitchFamily="2" charset="2"/>
              </a:rPr>
              <a:t>mínimo</a:t>
            </a:r>
            <a:r>
              <a:rPr lang="en-US" dirty="0">
                <a:sym typeface="Wingdings" panose="05000000000000000000" pitchFamily="2" charset="2"/>
              </a:rPr>
              <a:t> local</a:t>
            </a:r>
          </a:p>
          <a:p>
            <a:r>
              <a:rPr lang="en-US" dirty="0" err="1">
                <a:sym typeface="Wingdings" panose="05000000000000000000" pitchFamily="2" charset="2"/>
              </a:rPr>
              <a:t>Comparación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algoritmos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B195E-EB7F-42EB-A413-FDAEBFFA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21" y="2717047"/>
            <a:ext cx="4391852" cy="2412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8F92F-0405-4AB7-980F-70F21910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2" y="4473969"/>
            <a:ext cx="6908524" cy="18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2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Vimos un proyecto de Inicio a Fin</a:t>
            </a:r>
          </a:p>
          <a:p>
            <a:r>
              <a:rPr lang="es-PA" dirty="0">
                <a:sym typeface="Wingdings" panose="05000000000000000000" pitchFamily="2" charset="2"/>
              </a:rPr>
              <a:t>Entrenamos un modelo de ML por diferentes métodos</a:t>
            </a:r>
          </a:p>
          <a:p>
            <a:r>
              <a:rPr lang="es-PA" dirty="0">
                <a:sym typeface="Wingdings" panose="05000000000000000000" pitchFamily="2" charset="2"/>
              </a:rPr>
              <a:t>Realizamos análisis de Error</a:t>
            </a:r>
          </a:p>
          <a:p>
            <a:r>
              <a:rPr lang="es-PA" dirty="0">
                <a:sym typeface="Wingdings" panose="05000000000000000000" pitchFamily="2" charset="2"/>
              </a:rPr>
              <a:t>Mejoramos el </a:t>
            </a:r>
            <a:r>
              <a:rPr lang="es-PA" dirty="0" err="1">
                <a:sym typeface="Wingdings" panose="05000000000000000000" pitchFamily="2" charset="2"/>
              </a:rPr>
              <a:t>model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Estudiaremos Diferentes algoritmos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Regresión Lineal de Forma cerrada (nos </a:t>
            </a:r>
            <a:r>
              <a:rPr lang="es-PA" dirty="0" err="1">
                <a:sym typeface="Wingdings" panose="05000000000000000000" pitchFamily="2" charset="2"/>
              </a:rPr>
              <a:t>dá</a:t>
            </a:r>
            <a:r>
              <a:rPr lang="es-PA" dirty="0">
                <a:sym typeface="Wingdings" panose="05000000000000000000" pitchFamily="2" charset="2"/>
              </a:rPr>
              <a:t> los mejores cálculos dada la función de costo)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Gradiente Descendiente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Regresión Polinomial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Regresión </a:t>
            </a:r>
            <a:r>
              <a:rPr lang="es-PA" dirty="0" err="1">
                <a:sym typeface="Wingdings" panose="05000000000000000000" pitchFamily="2" charset="2"/>
              </a:rPr>
              <a:t>Softmax</a:t>
            </a:r>
            <a:endParaRPr lang="es-P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519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Regresión Polinomial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Si la data es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compleja</a:t>
            </a:r>
            <a:r>
              <a:rPr lang="en-US" dirty="0">
                <a:sym typeface="Symbol" panose="05050102010706020507" pitchFamily="18" charset="2"/>
              </a:rPr>
              <a:t> que una </a:t>
            </a:r>
            <a:r>
              <a:rPr lang="en-US" dirty="0" err="1">
                <a:sym typeface="Symbol" panose="05050102010706020507" pitchFamily="18" charset="2"/>
              </a:rPr>
              <a:t>línea</a:t>
            </a:r>
            <a:r>
              <a:rPr lang="en-US" dirty="0">
                <a:sym typeface="Symbol" panose="05050102010706020507" pitchFamily="18" charset="2"/>
              </a:rPr>
              <a:t> recta </a:t>
            </a:r>
            <a:r>
              <a:rPr lang="en-US" dirty="0" err="1">
                <a:sym typeface="Symbol" panose="05050102010706020507" pitchFamily="18" charset="2"/>
              </a:rPr>
              <a:t>aún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usar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Elevando</a:t>
            </a:r>
            <a:r>
              <a:rPr lang="en-US" dirty="0">
                <a:sym typeface="Symbol" panose="05050102010706020507" pitchFamily="18" charset="2"/>
              </a:rPr>
              <a:t> las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valores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potencia</a:t>
            </a:r>
            <a:r>
              <a:rPr lang="en-US" dirty="0">
                <a:sym typeface="Symbol" panose="05050102010706020507" pitchFamily="18" charset="2"/>
              </a:rPr>
              <a:t> y hacienda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. </a:t>
            </a:r>
            <a:r>
              <a:rPr lang="en-US" dirty="0" err="1">
                <a:sym typeface="Symbol" panose="05050102010706020507" pitchFamily="18" charset="2"/>
              </a:rPr>
              <a:t>Generamos</a:t>
            </a:r>
            <a:r>
              <a:rPr lang="en-US" dirty="0">
                <a:sym typeface="Symbol" panose="05050102010706020507" pitchFamily="18" charset="2"/>
              </a:rPr>
              <a:t> data no lineal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Como una </a:t>
            </a:r>
            <a:r>
              <a:rPr lang="en-US" dirty="0" err="1">
                <a:sym typeface="Symbol" panose="05050102010706020507" pitchFamily="18" charset="2"/>
              </a:rPr>
              <a:t>línea</a:t>
            </a:r>
            <a:r>
              <a:rPr lang="en-US" dirty="0">
                <a:sym typeface="Symbol" panose="05050102010706020507" pitchFamily="18" charset="2"/>
              </a:rPr>
              <a:t> recta no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fit </a:t>
            </a:r>
            <a:r>
              <a:rPr lang="en-US" dirty="0" err="1">
                <a:sym typeface="Symbol" panose="05050102010706020507" pitchFamily="18" charset="2"/>
              </a:rPr>
              <a:t>usaremos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polinomo</a:t>
            </a:r>
            <a:r>
              <a:rPr lang="en-US" dirty="0">
                <a:sym typeface="Symbol" panose="05050102010706020507" pitchFamily="18" charset="2"/>
              </a:rPr>
              <a:t> (2)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Ahora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utilizaremos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544CF-B8D7-4713-9D97-4EBCA4BB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2776165"/>
            <a:ext cx="443865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2FEDF-2427-4012-8155-6810CE0C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8" y="2162579"/>
            <a:ext cx="2743200" cy="1738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102C5-ABC3-4F26-BED2-5D8A08DD3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0" y="4005718"/>
            <a:ext cx="5548375" cy="138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B23BD-153E-48AB-8CA5-0FAE6045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7" y="5702611"/>
            <a:ext cx="54006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10724-47AB-4B00-A776-A9A4EEFD4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678" y="4005718"/>
            <a:ext cx="4293704" cy="27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Regresión Polinomial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Si </a:t>
            </a:r>
            <a:r>
              <a:rPr lang="en-US" dirty="0" err="1">
                <a:sym typeface="Symbol" panose="05050102010706020507" pitchFamily="18" charset="2"/>
              </a:rPr>
              <a:t>nos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cuenta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original es: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y = 0.5 +x^2 + x + 2 + </a:t>
            </a:r>
            <a:r>
              <a:rPr lang="en-US" dirty="0" err="1">
                <a:sym typeface="Symbol" panose="05050102010706020507" pitchFamily="18" charset="2"/>
              </a:rPr>
              <a:t>ruido_gausiano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predijo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y = 0.56x1^2 + 0.933X1 + 1.781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Tener </a:t>
            </a:r>
            <a:r>
              <a:rPr lang="en-US" dirty="0" err="1">
                <a:sym typeface="Symbol" panose="05050102010706020507" pitchFamily="18" charset="2"/>
              </a:rPr>
              <a:t>cuidado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PolynomialFeatures</a:t>
            </a:r>
            <a:r>
              <a:rPr lang="en-US" dirty="0">
                <a:sym typeface="Symbol" panose="05050102010706020507" pitchFamily="18" charset="2"/>
              </a:rPr>
              <a:t>(degree=d)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Las </a:t>
            </a:r>
            <a:r>
              <a:rPr lang="en-US" dirty="0" err="1">
                <a:sym typeface="Symbol" panose="05050102010706020507" pitchFamily="18" charset="2"/>
              </a:rPr>
              <a:t>caracteristicas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calculadas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serán</a:t>
            </a:r>
            <a:r>
              <a:rPr lang="en-US" dirty="0">
                <a:sym typeface="Symbol" panose="05050102010706020507" pitchFamily="18" charset="2"/>
              </a:rPr>
              <a:t> (n + d)!/</a:t>
            </a:r>
            <a:r>
              <a:rPr lang="en-US" dirty="0" err="1">
                <a:sym typeface="Symbol" panose="05050102010706020507" pitchFamily="18" charset="2"/>
              </a:rPr>
              <a:t>d!n</a:t>
            </a:r>
            <a:r>
              <a:rPr lang="en-US" dirty="0">
                <a:sym typeface="Symbol" panose="05050102010706020507" pitchFamily="18" charset="2"/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544CF-B8D7-4713-9D97-4EBCA4BBC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00"/>
          <a:stretch/>
        </p:blipFill>
        <p:spPr>
          <a:xfrm>
            <a:off x="5056412" y="1960813"/>
            <a:ext cx="4438650" cy="360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B23BD-153E-48AB-8CA5-0FAE6045C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14" b="14009"/>
          <a:stretch/>
        </p:blipFill>
        <p:spPr>
          <a:xfrm>
            <a:off x="4301855" y="2810318"/>
            <a:ext cx="5400675" cy="2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Curvas de Aprendizaje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Al </a:t>
            </a:r>
            <a:r>
              <a:rPr lang="en-US" dirty="0" err="1">
                <a:sym typeface="Symbol" panose="05050102010706020507" pitchFamily="18" charset="2"/>
              </a:rPr>
              <a:t>tomar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caracteristicas</a:t>
            </a:r>
            <a:r>
              <a:rPr lang="en-US" dirty="0">
                <a:sym typeface="Symbol" panose="05050102010706020507" pitchFamily="18" charset="2"/>
              </a:rPr>
              <a:t> hara major fit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data de training</a:t>
            </a:r>
          </a:p>
          <a:p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r>
              <a:rPr lang="en-US" dirty="0">
                <a:sym typeface="Symbol" panose="05050102010706020507" pitchFamily="18" charset="2"/>
              </a:rPr>
              <a:t> 300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major fit que 1 y 2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Sin embargo el de 300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overfitting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Tambien el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underfitting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Generalizamos</a:t>
            </a:r>
            <a:r>
              <a:rPr lang="en-US" dirty="0">
                <a:sym typeface="Symbol" panose="05050102010706020507" pitchFamily="18" charset="2"/>
              </a:rPr>
              <a:t> major con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r>
              <a:rPr lang="en-US" dirty="0">
                <a:sym typeface="Symbol" panose="05050102010706020507" pitchFamily="18" charset="2"/>
              </a:rPr>
              <a:t> 2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¿Como saber que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no la </a:t>
            </a:r>
            <a:r>
              <a:rPr lang="en-US" dirty="0" err="1">
                <a:sym typeface="Symbol" panose="05050102010706020507" pitchFamily="18" charset="2"/>
              </a:rPr>
              <a:t>sabemos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Cross validation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Curvas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aprendizaje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Graficos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desempeño</a:t>
            </a:r>
            <a:r>
              <a:rPr lang="en-US" dirty="0">
                <a:sym typeface="Symbol" panose="05050102010706020507" pitchFamily="18" charset="2"/>
              </a:rPr>
              <a:t> del LR </a:t>
            </a:r>
            <a:r>
              <a:rPr lang="en-US" dirty="0" err="1">
                <a:sym typeface="Symbol" panose="05050102010706020507" pitchFamily="18" charset="2"/>
              </a:rPr>
              <a:t>funcion</a:t>
            </a:r>
            <a:r>
              <a:rPr lang="en-US" dirty="0">
                <a:sym typeface="Symbol" panose="05050102010706020507" pitchFamily="18" charset="2"/>
              </a:rPr>
              <a:t> del training set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con subsets del training set </a:t>
            </a:r>
            <a:r>
              <a:rPr lang="en-US" dirty="0" err="1">
                <a:sym typeface="Symbol" panose="05050102010706020507" pitchFamily="18" charset="2"/>
              </a:rPr>
              <a:t>muchas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veces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326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Curvas de Aprendizaje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curvas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aprendizaje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underfitting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training: no </a:t>
            </a:r>
            <a:r>
              <a:rPr lang="en-US" dirty="0" err="1">
                <a:sym typeface="Symbol" panose="05050102010706020507" pitchFamily="18" charset="2"/>
              </a:rPr>
              <a:t>generaliza</a:t>
            </a:r>
            <a:r>
              <a:rPr lang="en-US" dirty="0">
                <a:sym typeface="Symbol" panose="05050102010706020507" pitchFamily="18" charset="2"/>
              </a:rPr>
              <a:t> la data por el </a:t>
            </a:r>
            <a:r>
              <a:rPr lang="en-US" dirty="0" err="1">
                <a:sym typeface="Symbol" panose="05050102010706020507" pitchFamily="18" charset="2"/>
              </a:rPr>
              <a:t>ruido</a:t>
            </a:r>
            <a:r>
              <a:rPr lang="en-US" dirty="0">
                <a:sym typeface="Symbol" panose="05050102010706020507" pitchFamily="18" charset="2"/>
              </a:rPr>
              <a:t> y que no es lineal y </a:t>
            </a:r>
            <a:r>
              <a:rPr lang="en-US" dirty="0" err="1">
                <a:sym typeface="Symbol" panose="05050102010706020507" pitchFamily="18" charset="2"/>
              </a:rPr>
              <a:t>llega</a:t>
            </a:r>
            <a:r>
              <a:rPr lang="en-US" dirty="0">
                <a:sym typeface="Symbol" panose="05050102010706020507" pitchFamily="18" charset="2"/>
              </a:rPr>
              <a:t> a un plateau u </a:t>
            </a:r>
            <a:r>
              <a:rPr lang="en-US" dirty="0" err="1">
                <a:sym typeface="Symbol" panose="05050102010706020507" pitchFamily="18" charset="2"/>
              </a:rPr>
              <a:t>hombro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test set: es </a:t>
            </a:r>
            <a:r>
              <a:rPr lang="en-US" dirty="0" err="1">
                <a:sym typeface="Symbol" panose="05050102010706020507" pitchFamily="18" charset="2"/>
              </a:rPr>
              <a:t>incapaz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generalizar</a:t>
            </a:r>
            <a:r>
              <a:rPr lang="en-US" dirty="0">
                <a:sym typeface="Symbol" panose="05050102010706020507" pitchFamily="18" charset="2"/>
              </a:rPr>
              <a:t> la data y el error es </a:t>
            </a:r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alto, </a:t>
            </a:r>
            <a:r>
              <a:rPr lang="en-US" dirty="0" err="1">
                <a:sym typeface="Symbol" panose="05050102010706020507" pitchFamily="18" charset="2"/>
              </a:rPr>
              <a:t>llega</a:t>
            </a:r>
            <a:r>
              <a:rPr lang="en-US" dirty="0">
                <a:sym typeface="Symbol" panose="05050102010706020507" pitchFamily="18" charset="2"/>
              </a:rPr>
              <a:t> a un plateau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6B3CF-0AA9-4B26-AB2E-137E5CD0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4" y="1872845"/>
            <a:ext cx="5780018" cy="2576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267A0-52CC-45AC-B438-55A8404A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4" y="4449210"/>
            <a:ext cx="2531165" cy="401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A875B-8C01-4AC9-B2CA-41AAB2E53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78" y="1898093"/>
            <a:ext cx="4763704" cy="30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Curvas de Aprendizaje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Curva</a:t>
            </a:r>
            <a:r>
              <a:rPr lang="en-US" dirty="0">
                <a:sym typeface="Symbol" panose="05050102010706020507" pitchFamily="18" charset="2"/>
              </a:rPr>
              <a:t> para una </a:t>
            </a:r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r>
              <a:rPr lang="en-US" dirty="0">
                <a:sym typeface="Symbol" panose="05050102010706020507" pitchFamily="18" charset="2"/>
              </a:rPr>
              <a:t> 10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El error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training es </a:t>
            </a:r>
            <a:r>
              <a:rPr lang="en-US" dirty="0" err="1">
                <a:sym typeface="Symbol" panose="05050102010706020507" pitchFamily="18" charset="2"/>
              </a:rPr>
              <a:t>menor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r>
              <a:rPr lang="en-US" dirty="0">
                <a:sym typeface="Symbol" panose="05050102010706020507" pitchFamily="18" charset="2"/>
              </a:rPr>
              <a:t>Hay un </a:t>
            </a:r>
            <a:r>
              <a:rPr lang="en-US" dirty="0" err="1">
                <a:sym typeface="Symbol" panose="05050102010706020507" pitchFamily="18" charset="2"/>
              </a:rPr>
              <a:t>espacio</a:t>
            </a:r>
            <a:r>
              <a:rPr lang="en-US" dirty="0">
                <a:sym typeface="Symbol" panose="05050102010706020507" pitchFamily="18" charset="2"/>
              </a:rPr>
              <a:t> entre </a:t>
            </a:r>
            <a:r>
              <a:rPr lang="en-US" dirty="0" err="1">
                <a:sym typeface="Symbol" panose="05050102010706020507" pitchFamily="18" charset="2"/>
              </a:rPr>
              <a:t>curvas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Lo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poco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training que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test, hay overfitting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522D2-3FF4-4346-A5ED-36E6EAB2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8" y="1898094"/>
            <a:ext cx="5190089" cy="1319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FB227-221E-4D89-8AD5-ACDB031B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63" y="771088"/>
            <a:ext cx="4451872" cy="28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Curvas de Aprendizaje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r>
              <a:rPr lang="en-US" dirty="0">
                <a:sym typeface="Symbol" panose="05050102010706020507" pitchFamily="18" charset="2"/>
              </a:rPr>
              <a:t> de machine learning se </a:t>
            </a:r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expresar</a:t>
            </a:r>
            <a:r>
              <a:rPr lang="en-US" dirty="0">
                <a:sym typeface="Symbol" panose="05050102010706020507" pitchFamily="18" charset="2"/>
              </a:rPr>
              <a:t> por: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Bias: </a:t>
            </a:r>
            <a:r>
              <a:rPr lang="en-US" dirty="0" err="1">
                <a:sym typeface="Symbol" panose="05050102010706020507" pitchFamily="18" charset="2"/>
              </a:rPr>
              <a:t>errores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asumir</a:t>
            </a:r>
            <a:r>
              <a:rPr lang="en-US" dirty="0">
                <a:sym typeface="Symbol" panose="05050102010706020507" pitchFamily="18" charset="2"/>
              </a:rPr>
              <a:t> mal la data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cuadratico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asumimos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Varianza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sensitividad</a:t>
            </a:r>
            <a:r>
              <a:rPr lang="en-US" dirty="0">
                <a:sym typeface="Symbol" panose="05050102010706020507" pitchFamily="18" charset="2"/>
              </a:rPr>
              <a:t> a las </a:t>
            </a:r>
            <a:r>
              <a:rPr lang="en-US" dirty="0" err="1">
                <a:sym typeface="Symbol" panose="05050102010706020507" pitchFamily="18" charset="2"/>
              </a:rPr>
              <a:t>variaciones</a:t>
            </a:r>
            <a:r>
              <a:rPr lang="en-US" dirty="0">
                <a:sym typeface="Symbol" panose="05050102010706020507" pitchFamily="18" charset="2"/>
              </a:rPr>
              <a:t> del training set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Un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complejo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alta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varianza</a:t>
            </a:r>
            <a:r>
              <a:rPr lang="en-US" dirty="0">
                <a:sym typeface="Symbol" panose="05050102010706020507" pitchFamily="18" charset="2"/>
              </a:rPr>
              <a:t> con overfitting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Error irreducible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Sin </a:t>
            </a:r>
            <a:r>
              <a:rPr lang="en-US" dirty="0" err="1">
                <a:sym typeface="Symbol" panose="05050102010706020507" pitchFamily="18" charset="2"/>
              </a:rPr>
              <a:t>ruido</a:t>
            </a:r>
            <a:r>
              <a:rPr lang="en-US" dirty="0">
                <a:sym typeface="Symbol" panose="05050102010706020507" pitchFamily="18" charset="2"/>
              </a:rPr>
              <a:t> a la data, se debe </a:t>
            </a:r>
            <a:r>
              <a:rPr lang="en-US" dirty="0" err="1">
                <a:sym typeface="Symbol" panose="05050102010706020507" pitchFamily="18" charset="2"/>
              </a:rPr>
              <a:t>limpiar</a:t>
            </a:r>
            <a:r>
              <a:rPr lang="en-US" dirty="0">
                <a:sym typeface="Symbol" panose="05050102010706020507" pitchFamily="18" charset="2"/>
              </a:rPr>
              <a:t> el dataset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Sensores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Outliers</a:t>
            </a:r>
          </a:p>
        </p:txBody>
      </p:sp>
      <p:pic>
        <p:nvPicPr>
          <p:cNvPr id="8196" name="Picture 4" descr="The Bias-Variance Tradeoff. In this post, we will explain the… | by Giorgos  Papachristoudis | Towards Data Science">
            <a:extLst>
              <a:ext uri="{FF2B5EF4-FFF2-40B4-BE49-F238E27FC236}">
                <a16:creationId xmlns:a16="http://schemas.microsoft.com/office/drawing/2014/main" id="{722101DA-4AF9-4083-8B7E-02EE5606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68" y="2213113"/>
            <a:ext cx="4753253" cy="34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3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 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Ya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vimos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regularizar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ayuda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prevenir</a:t>
            </a:r>
            <a:r>
              <a:rPr lang="en-US" dirty="0">
                <a:sym typeface="Symbol" panose="05050102010706020507" pitchFamily="18" charset="2"/>
              </a:rPr>
              <a:t> overfitting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Reduciendo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grados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polinomio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prevenimos</a:t>
            </a:r>
            <a:r>
              <a:rPr lang="en-US" dirty="0">
                <a:sym typeface="Symbol" panose="05050102010706020507" pitchFamily="18" charset="2"/>
              </a:rPr>
              <a:t> overfitting</a:t>
            </a:r>
          </a:p>
          <a:p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Ridge (</a:t>
            </a:r>
            <a:r>
              <a:rPr lang="en-US" dirty="0" err="1">
                <a:sym typeface="Symbol" panose="05050102010706020507" pitchFamily="18" charset="2"/>
              </a:rPr>
              <a:t>Regularización</a:t>
            </a:r>
            <a:r>
              <a:rPr lang="en-US" dirty="0">
                <a:sym typeface="Symbol" panose="05050102010706020507" pitchFamily="18" charset="2"/>
              </a:rPr>
              <a:t> de Tikhonov)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Añade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término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regularización</a:t>
            </a:r>
            <a:r>
              <a:rPr lang="en-US" dirty="0">
                <a:sym typeface="Symbol" panose="05050102010706020507" pitchFamily="18" charset="2"/>
              </a:rPr>
              <a:t> a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fit a la data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Mantiene</a:t>
            </a:r>
            <a:r>
              <a:rPr lang="en-US" dirty="0">
                <a:sym typeface="Symbol" panose="05050102010706020507" pitchFamily="18" charset="2"/>
              </a:rPr>
              <a:t> los pesos </a:t>
            </a:r>
            <a:r>
              <a:rPr lang="en-US" dirty="0" err="1">
                <a:sym typeface="Symbol" panose="05050102010706020507" pitchFamily="18" charset="2"/>
              </a:rPr>
              <a:t>bajos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SOLO AÑADIMOS ESTE TERMINO EN EL TRAINING!!!! NUNCA EN TEST</a:t>
            </a:r>
          </a:p>
          <a:p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Ridge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empieza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1, 0 no es </a:t>
            </a:r>
            <a:r>
              <a:rPr lang="en-US" dirty="0" err="1">
                <a:sym typeface="Symbol" panose="05050102010706020507" pitchFamily="18" charset="2"/>
              </a:rPr>
              <a:t>regularizado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Si w son los </a:t>
            </a:r>
            <a:r>
              <a:rPr lang="en-US" dirty="0" err="1">
                <a:sym typeface="Symbol" panose="05050102010706020507" pitchFamily="18" charset="2"/>
              </a:rPr>
              <a:t>vectores</a:t>
            </a:r>
            <a:r>
              <a:rPr lang="en-US" dirty="0">
                <a:sym typeface="Symbol" panose="05050102010706020507" pitchFamily="18" charset="2"/>
              </a:rPr>
              <a:t>  </a:t>
            </a:r>
            <a:r>
              <a:rPr lang="en-US" dirty="0" err="1">
                <a:sym typeface="Symbol" panose="05050102010706020507" pitchFamily="18" charset="2"/>
              </a:rPr>
              <a:t>entonces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terminio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regularización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igual</a:t>
            </a:r>
            <a:r>
              <a:rPr lang="en-US" dirty="0">
                <a:sym typeface="Symbol" panose="05050102010706020507" pitchFamily="18" charset="2"/>
              </a:rPr>
              <a:t> a  ½ L2 norm 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6BF53-C4A7-4D45-8E3F-FC94A57D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369" y="2743407"/>
            <a:ext cx="895350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431B1-27D1-4671-B9AB-3F52630D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05" y="4215006"/>
            <a:ext cx="2300701" cy="52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4538A-1874-4D2A-8AD0-00D2AA90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879" y="5108091"/>
            <a:ext cx="1066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8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 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Ejemplos</a:t>
            </a:r>
            <a:r>
              <a:rPr lang="en-US" dirty="0">
                <a:sym typeface="Symbol" panose="05050102010706020507" pitchFamily="18" charset="2"/>
              </a:rPr>
              <a:t> de ridge regression</a:t>
            </a:r>
          </a:p>
          <a:p>
            <a:r>
              <a:rPr lang="en-US" dirty="0" err="1">
                <a:sym typeface="Symbol" panose="05050102010706020507" pitchFamily="18" charset="2"/>
              </a:rPr>
              <a:t>Izquierda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Ridge con </a:t>
            </a:r>
            <a:r>
              <a:rPr lang="en-US" dirty="0" err="1">
                <a:sym typeface="Symbol" panose="05050102010706020507" pitchFamily="18" charset="2"/>
              </a:rPr>
              <a:t>poco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ajuste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tiende</a:t>
            </a:r>
            <a:r>
              <a:rPr lang="en-US" dirty="0">
                <a:sym typeface="Symbol" panose="05050102010706020507" pitchFamily="18" charset="2"/>
              </a:rPr>
              <a:t> a regression lineal</a:t>
            </a:r>
          </a:p>
          <a:p>
            <a:r>
              <a:rPr lang="en-US" dirty="0" err="1">
                <a:sym typeface="Symbol" panose="05050102010706020507" pitchFamily="18" charset="2"/>
              </a:rPr>
              <a:t>Derecha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expande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PolynomialFeatures</a:t>
            </a:r>
            <a:r>
              <a:rPr lang="en-US" dirty="0">
                <a:sym typeface="Symbol" panose="05050102010706020507" pitchFamily="18" charset="2"/>
              </a:rPr>
              <a:t>(degree=10)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StandardScaler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Ridge</a:t>
            </a:r>
          </a:p>
          <a:p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que al </a:t>
            </a:r>
            <a:r>
              <a:rPr lang="en-US" dirty="0" err="1">
                <a:sym typeface="Symbol" panose="05050102010706020507" pitchFamily="18" charset="2"/>
              </a:rPr>
              <a:t>incrementar</a:t>
            </a:r>
            <a:r>
              <a:rPr lang="en-US" dirty="0">
                <a:sym typeface="Symbol" panose="05050102010706020507" pitchFamily="18" charset="2"/>
              </a:rPr>
              <a:t> alfa </a:t>
            </a:r>
            <a:r>
              <a:rPr lang="en-US" dirty="0" err="1">
                <a:sym typeface="Symbol" panose="05050102010706020507" pitchFamily="18" charset="2"/>
              </a:rPr>
              <a:t>tiende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aplanarse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Ridge con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lineal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Aplicando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ecuación</a:t>
            </a:r>
            <a:r>
              <a:rPr lang="en-US" dirty="0">
                <a:sym typeface="Symbol" panose="05050102010706020507" pitchFamily="18" charset="2"/>
              </a:rPr>
              <a:t> normal (</a:t>
            </a:r>
            <a:r>
              <a:rPr lang="en-US" dirty="0" err="1">
                <a:sym typeface="Symbol" panose="05050102010706020507" pitchFamily="18" charset="2"/>
              </a:rPr>
              <a:t>solucion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cerrada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GD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A1581-ACFA-45ED-ACA4-80BFF98C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95" y="3530724"/>
            <a:ext cx="5438932" cy="2605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BFCFC-E3B7-4DB5-B2A7-77AC9D92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" y="6109802"/>
            <a:ext cx="2466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2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 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de Ridge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 y </a:t>
            </a:r>
            <a:r>
              <a:rPr lang="en-US" dirty="0" err="1">
                <a:sym typeface="Symbol" panose="05050102010706020507" pitchFamily="18" charset="2"/>
              </a:rPr>
              <a:t>utilizando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estpcastico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667BE-0586-4EAC-8116-6F5FAC10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1943100"/>
            <a:ext cx="462915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46BF3-49D6-43B0-ABCF-A0B1685D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99" y="1964676"/>
            <a:ext cx="3829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77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LASSO (Least Absolute Shrinkage and Selection Operator Regression)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Como Ridge </a:t>
            </a:r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usa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norma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caso</a:t>
            </a:r>
            <a:r>
              <a:rPr lang="en-US" dirty="0">
                <a:sym typeface="Symbol" panose="05050102010706020507" pitchFamily="18" charset="2"/>
              </a:rPr>
              <a:t> la L1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es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Tiende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eleminar</a:t>
            </a:r>
            <a:r>
              <a:rPr lang="en-US" dirty="0">
                <a:sym typeface="Symbol" panose="05050102010706020507" pitchFamily="18" charset="2"/>
              </a:rPr>
              <a:t> pesos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importantes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autoselección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ver</a:t>
            </a:r>
            <a:r>
              <a:rPr lang="en-US" dirty="0">
                <a:sym typeface="Symbol" panose="05050102010706020507" pitchFamily="18" charset="2"/>
              </a:rPr>
              <a:t> 1e-7)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Parece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cuadrática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02064-4EE7-49CA-8790-F0E07321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74" y="2265182"/>
            <a:ext cx="260032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9392E-D5D0-46E7-85A3-A5EE3FD8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50" y="3073564"/>
            <a:ext cx="5449732" cy="26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Regresión Lineal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Teníamos que en regresión lineal de la satisfacción de las personas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Satisfacción de la vida = GDP*</a:t>
            </a:r>
            <a:r>
              <a:rPr lang="es-PA" dirty="0">
                <a:sym typeface="Symbol" panose="05050102010706020507" pitchFamily="18" charset="2"/>
              </a:rPr>
              <a:t>1 + 0</a:t>
            </a:r>
          </a:p>
          <a:p>
            <a:r>
              <a:rPr lang="es-PA" dirty="0">
                <a:sym typeface="Symbol" panose="05050102010706020507" pitchFamily="18" charset="2"/>
              </a:rPr>
              <a:t>Un modelo hace predicciones computando los pesos y sus características</a:t>
            </a:r>
          </a:p>
          <a:p>
            <a:pPr lvl="1"/>
            <a:r>
              <a:rPr lang="cy-GB" dirty="0"/>
              <a:t>ŷ = </a:t>
            </a:r>
            <a:r>
              <a:rPr lang="es-PA" dirty="0">
                <a:sym typeface="Symbol" panose="05050102010706020507" pitchFamily="18" charset="2"/>
              </a:rPr>
              <a:t>0 + 1*x1 + 2*x2 + 3*x3 + … + n*</a:t>
            </a:r>
            <a:r>
              <a:rPr lang="es-PA" dirty="0" err="1">
                <a:sym typeface="Symbol" panose="05050102010706020507" pitchFamily="18" charset="2"/>
              </a:rPr>
              <a:t>xn</a:t>
            </a:r>
            <a:endParaRPr lang="es-PA" dirty="0">
              <a:sym typeface="Symbol" panose="05050102010706020507" pitchFamily="18" charset="2"/>
            </a:endParaRPr>
          </a:p>
          <a:p>
            <a:pPr lvl="2"/>
            <a:r>
              <a:rPr lang="en-US" i="1" dirty="0"/>
              <a:t>ŷ </a:t>
            </a:r>
            <a:r>
              <a:rPr lang="en-US" dirty="0"/>
              <a:t>es la </a:t>
            </a:r>
            <a:r>
              <a:rPr lang="en-US" dirty="0" err="1"/>
              <a:t>predicción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n </a:t>
            </a:r>
            <a:r>
              <a:rPr lang="en-US" dirty="0"/>
              <a:t>es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x</a:t>
            </a:r>
            <a:r>
              <a:rPr lang="en-US" sz="1200" i="1" dirty="0"/>
              <a:t>i </a:t>
            </a:r>
            <a:r>
              <a:rPr lang="en-US" dirty="0"/>
              <a:t> es la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2"/>
            <a:r>
              <a:rPr lang="el-GR" i="1" dirty="0">
                <a:sym typeface="Symbol" panose="05050102010706020507" pitchFamily="18" charset="2"/>
              </a:rPr>
              <a:t></a:t>
            </a:r>
            <a:r>
              <a:rPr lang="en-US" sz="1200" i="1"/>
              <a:t>j </a:t>
            </a:r>
            <a:r>
              <a:rPr lang="en-US" dirty="0"/>
              <a:t>es son los </a:t>
            </a:r>
            <a:r>
              <a:rPr lang="en-US" dirty="0" err="1"/>
              <a:t>parametros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incluyendo</a:t>
            </a:r>
            <a:r>
              <a:rPr lang="en-US" dirty="0"/>
              <a:t> un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bias </a:t>
            </a:r>
            <a:r>
              <a:rPr lang="en-US" i="1" dirty="0"/>
              <a:t>θ</a:t>
            </a:r>
            <a:r>
              <a:rPr lang="en-US" sz="400" dirty="0"/>
              <a:t>0  </a:t>
            </a:r>
            <a:r>
              <a:rPr lang="en-US" dirty="0"/>
              <a:t>y los pesos </a:t>
            </a:r>
            <a:r>
              <a:rPr lang="el-GR" i="1" dirty="0"/>
              <a:t>θ</a:t>
            </a:r>
            <a:r>
              <a:rPr lang="el-GR" sz="600" dirty="0"/>
              <a:t>1</a:t>
            </a:r>
            <a:r>
              <a:rPr lang="el-GR" dirty="0"/>
              <a:t>, </a:t>
            </a:r>
            <a:r>
              <a:rPr lang="el-GR" i="1" dirty="0"/>
              <a:t>θ</a:t>
            </a:r>
            <a:r>
              <a:rPr lang="el-GR" sz="600" dirty="0"/>
              <a:t>2</a:t>
            </a:r>
            <a:r>
              <a:rPr lang="el-GR" dirty="0"/>
              <a:t>, ⋯, </a:t>
            </a:r>
            <a:r>
              <a:rPr lang="el-GR" i="1" dirty="0"/>
              <a:t>θ</a:t>
            </a:r>
            <a:r>
              <a:rPr lang="en-US" sz="600" i="1" dirty="0"/>
              <a:t>n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>
                <a:sym typeface="Symbol" panose="05050102010706020507" pitchFamily="18" charset="2"/>
              </a:rPr>
              <a:t>La ecuación anterior la podemos escribir como</a:t>
            </a:r>
          </a:p>
          <a:p>
            <a:pPr lvl="1"/>
            <a:r>
              <a:rPr lang="es-PA" dirty="0">
                <a:sym typeface="Symbol" panose="05050102010706020507" pitchFamily="18" charset="2"/>
              </a:rPr>
              <a:t>Note que x es producto punto</a:t>
            </a:r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F05A9-4F01-4FC7-BEFC-7F307170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45" y="4618021"/>
            <a:ext cx="2000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LASSO (Least Absolute Shrinkage and Selection Operator Regression)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Superior </a:t>
            </a:r>
            <a:r>
              <a:rPr lang="en-US" dirty="0" err="1">
                <a:sym typeface="Symbol" panose="05050102010706020507" pitchFamily="18" charset="2"/>
              </a:rPr>
              <a:t>izquierda</a:t>
            </a:r>
            <a:r>
              <a:rPr lang="en-US" dirty="0">
                <a:sym typeface="Symbol" panose="05050102010706020507" pitchFamily="18" charset="2"/>
              </a:rPr>
              <a:t> L1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contornos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representan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pérdida</a:t>
            </a:r>
            <a:r>
              <a:rPr lang="en-US" dirty="0">
                <a:sym typeface="Symbol" panose="05050102010706020507" pitchFamily="18" charset="2"/>
              </a:rPr>
              <a:t> l1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Decae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linealmente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chocar</a:t>
            </a:r>
            <a:r>
              <a:rPr lang="en-US" dirty="0">
                <a:sym typeface="Symbol" panose="05050102010706020507" pitchFamily="18" charset="2"/>
              </a:rPr>
              <a:t> con los </a:t>
            </a:r>
            <a:r>
              <a:rPr lang="en-US" dirty="0" err="1">
                <a:sym typeface="Symbol" panose="05050102010706020507" pitchFamily="18" charset="2"/>
              </a:rPr>
              <a:t>ejes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>
                <a:sym typeface="Symbol" panose="05050102010706020507" pitchFamily="18" charset="2"/>
              </a:rPr>
              <a:t>2 </a:t>
            </a:r>
            <a:r>
              <a:rPr lang="en-US" dirty="0" err="1">
                <a:sym typeface="Symbol" panose="05050102010706020507" pitchFamily="18" charset="2"/>
              </a:rPr>
              <a:t>decae</a:t>
            </a:r>
            <a:r>
              <a:rPr lang="en-US" dirty="0">
                <a:sym typeface="Symbol" panose="05050102010706020507" pitchFamily="18" charset="2"/>
              </a:rPr>
              <a:t> primero </a:t>
            </a:r>
            <a:r>
              <a:rPr lang="en-US" dirty="0" err="1">
                <a:sym typeface="Symbol" panose="05050102010706020507" pitchFamily="18" charset="2"/>
              </a:rPr>
              <a:t>pues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está</a:t>
            </a:r>
            <a:r>
              <a:rPr lang="en-US" dirty="0">
                <a:sym typeface="Symbol" panose="05050102010706020507" pitchFamily="18" charset="2"/>
              </a:rPr>
              <a:t> mas </a:t>
            </a:r>
            <a:r>
              <a:rPr lang="en-US" dirty="0" err="1">
                <a:sym typeface="Symbol" panose="05050102010706020507" pitchFamily="18" charset="2"/>
              </a:rPr>
              <a:t>cerca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eje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sigue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camino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Superior </a:t>
            </a:r>
            <a:r>
              <a:rPr lang="en-US" dirty="0" err="1">
                <a:sym typeface="Symbol" panose="05050102010706020507" pitchFamily="18" charset="2"/>
              </a:rPr>
              <a:t>Derecha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Funfion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Lasso)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MS3+L1 Loss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Salta </a:t>
            </a:r>
            <a:r>
              <a:rPr lang="en-US" dirty="0" err="1">
                <a:sym typeface="Symbol" panose="05050102010706020507" pitchFamily="18" charset="2"/>
              </a:rPr>
              <a:t>sobre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r>
              <a:rPr lang="en-US" dirty="0">
                <a:sym typeface="Symbol" panose="05050102010706020507" pitchFamily="18" charset="2"/>
              </a:rPr>
              <a:t> global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Gráficas</a:t>
            </a:r>
            <a:r>
              <a:rPr lang="en-US" dirty="0">
                <a:sym typeface="Symbol" panose="05050102010706020507" pitchFamily="18" charset="2"/>
              </a:rPr>
              <a:t> inferiors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Idem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con L2 norm y L2norm + Ridge</a:t>
            </a:r>
          </a:p>
          <a:p>
            <a:r>
              <a:rPr lang="en-US" dirty="0">
                <a:sym typeface="Symbol" panose="05050102010706020507" pitchFamily="18" charset="2"/>
              </a:rPr>
              <a:t>Note la </a:t>
            </a:r>
            <a:r>
              <a:rPr lang="en-US" dirty="0" err="1">
                <a:sym typeface="Symbol" panose="05050102010706020507" pitchFamily="18" charset="2"/>
              </a:rPr>
              <a:t>diferencia</a:t>
            </a:r>
            <a:r>
              <a:rPr lang="en-US" dirty="0">
                <a:sym typeface="Symbol" panose="05050102010706020507" pitchFamily="18" charset="2"/>
              </a:rPr>
              <a:t> de Ridge y Lasso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GD se </a:t>
            </a:r>
            <a:r>
              <a:rPr lang="en-US" dirty="0" err="1">
                <a:sym typeface="Symbol" panose="05050102010706020507" pitchFamily="18" charset="2"/>
              </a:rPr>
              <a:t>vuelve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lento al </a:t>
            </a:r>
            <a:r>
              <a:rPr lang="en-US" dirty="0" err="1">
                <a:sym typeface="Symbol" panose="05050102010706020507" pitchFamily="18" charset="2"/>
              </a:rPr>
              <a:t>llegar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minimo</a:t>
            </a:r>
            <a:r>
              <a:rPr lang="en-US" dirty="0">
                <a:sym typeface="Symbol" panose="05050102010706020507" pitchFamily="18" charset="2"/>
              </a:rPr>
              <a:t> local (Ridge)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parámetros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optimos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acercan</a:t>
            </a:r>
            <a:r>
              <a:rPr lang="en-US" dirty="0">
                <a:sym typeface="Symbol" panose="05050102010706020507" pitchFamily="18" charset="2"/>
              </a:rPr>
              <a:t> mas al </a:t>
            </a:r>
            <a:r>
              <a:rPr lang="en-US" dirty="0" err="1">
                <a:sym typeface="Symbol" panose="05050102010706020507" pitchFamily="18" charset="2"/>
              </a:rPr>
              <a:t>origen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medida</a:t>
            </a:r>
            <a:r>
              <a:rPr lang="en-US" dirty="0">
                <a:sym typeface="Symbol" panose="05050102010706020507" pitchFamily="18" charset="2"/>
              </a:rPr>
              <a:t> que se </a:t>
            </a:r>
            <a:r>
              <a:rPr lang="en-US" dirty="0" err="1">
                <a:sym typeface="Symbol" panose="05050102010706020507" pitchFamily="18" charset="2"/>
              </a:rPr>
              <a:t>incrementa</a:t>
            </a:r>
            <a:r>
              <a:rPr lang="en-US" dirty="0">
                <a:sym typeface="Symbol" panose="05050102010706020507" pitchFamily="18" charset="2"/>
              </a:rPr>
              <a:t> ALFA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E67B0-545A-493F-A8A4-8D6A00C2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6" y="1897719"/>
            <a:ext cx="4967626" cy="38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disminuir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salto</a:t>
            </a:r>
            <a:r>
              <a:rPr lang="en-US" dirty="0">
                <a:sym typeface="Symbol" panose="05050102010706020507" pitchFamily="18" charset="2"/>
              </a:rPr>
              <a:t> de LASSO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descendiente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podemos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subgradientes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E67B0-545A-493F-A8A4-8D6A00C2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6" y="1897719"/>
            <a:ext cx="4967626" cy="3824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35FAF-136E-4882-9296-4D801BD8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" y="1922520"/>
            <a:ext cx="5126766" cy="150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F1B72-65A9-4A86-BCAD-783B0743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7" y="3880167"/>
            <a:ext cx="4171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2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ElasticNet</a:t>
            </a:r>
            <a:r>
              <a:rPr lang="en-US" dirty="0">
                <a:sym typeface="Symbol" panose="05050102010706020507" pitchFamily="18" charset="2"/>
              </a:rPr>
              <a:t> es un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intermedio</a:t>
            </a:r>
            <a:r>
              <a:rPr lang="en-US" dirty="0">
                <a:sym typeface="Symbol" panose="05050102010706020507" pitchFamily="18" charset="2"/>
              </a:rPr>
              <a:t> entre LASSO y Ridge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regularizacion</a:t>
            </a:r>
            <a:r>
              <a:rPr lang="en-US" dirty="0">
                <a:sym typeface="Symbol" panose="05050102010706020507" pitchFamily="18" charset="2"/>
              </a:rPr>
              <a:t> es una media de ambos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Funcion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regularizada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usamos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queremos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eliminar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todas</a:t>
            </a:r>
            <a:r>
              <a:rPr lang="en-US" dirty="0">
                <a:sym typeface="Symbol" panose="05050102010706020507" pitchFamily="18" charset="2"/>
              </a:rPr>
              <a:t> las </a:t>
            </a:r>
            <a:r>
              <a:rPr lang="en-US" dirty="0" err="1">
                <a:sym typeface="Symbol" panose="05050102010706020507" pitchFamily="18" charset="2"/>
              </a:rPr>
              <a:t>caracteristicas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tampoco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queremos</a:t>
            </a:r>
            <a:r>
              <a:rPr lang="en-US" dirty="0">
                <a:sym typeface="Symbol" panose="05050102010706020507" pitchFamily="18" charset="2"/>
              </a:rPr>
              <a:t> una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lineal </a:t>
            </a:r>
            <a:r>
              <a:rPr lang="en-US" dirty="0" err="1">
                <a:sym typeface="Symbol" panose="05050102010706020507" pitchFamily="18" charset="2"/>
              </a:rPr>
              <a:t>pura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Generalmente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preferida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esta</a:t>
            </a:r>
            <a:r>
              <a:rPr lang="en-US" dirty="0">
                <a:sym typeface="Symbol" panose="05050102010706020507" pitchFamily="18" charset="2"/>
              </a:rPr>
              <a:t> que Lasso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A6307-8038-40FB-A9AF-3CC994D6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2202346"/>
            <a:ext cx="3529013" cy="50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1AE06C-96C5-4C0D-8B04-D7225D6D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3297"/>
            <a:ext cx="5162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1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Early Stopping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Otra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manera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regularizar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Detener</a:t>
            </a:r>
            <a:r>
              <a:rPr lang="en-US" dirty="0">
                <a:sym typeface="Symbol" panose="05050102010706020507" pitchFamily="18" charset="2"/>
              </a:rPr>
              <a:t> antes de </a:t>
            </a:r>
            <a:r>
              <a:rPr lang="en-US" dirty="0" err="1">
                <a:sym typeface="Symbol" panose="05050102010706020507" pitchFamily="18" charset="2"/>
              </a:rPr>
              <a:t>iniciar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varianza</a:t>
            </a:r>
            <a:r>
              <a:rPr lang="en-US" dirty="0">
                <a:sym typeface="Symbol" panose="05050102010706020507" pitchFamily="18" charset="2"/>
              </a:rPr>
              <a:t>, overfitting, etc.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Tambien para </a:t>
            </a:r>
            <a:r>
              <a:rPr lang="en-US" dirty="0" err="1">
                <a:sym typeface="Symbol" panose="05050102010706020507" pitchFamily="18" charset="2"/>
              </a:rPr>
              <a:t>detener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salta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sobre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Es un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sencillo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regularización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FCBF4-44E6-4205-86D1-2DB8B893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73" y="3184332"/>
            <a:ext cx="5440154" cy="34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Modelos</a:t>
            </a:r>
            <a:r>
              <a:rPr lang="es-PA" sz="3600" dirty="0"/>
              <a:t> Lineales Regularizados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Early Stopping </a:t>
            </a:r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básica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B6CFB-044F-4178-A505-E365ADA6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1986747"/>
            <a:ext cx="6385891" cy="46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3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Tambien </a:t>
            </a:r>
            <a:r>
              <a:rPr lang="en-US" dirty="0" err="1">
                <a:sym typeface="Symbol" panose="05050102010706020507" pitchFamily="18" charset="2"/>
              </a:rPr>
              <a:t>llamado</a:t>
            </a:r>
            <a:r>
              <a:rPr lang="en-US" dirty="0">
                <a:sym typeface="Symbol" panose="05050102010706020507" pitchFamily="18" charset="2"/>
              </a:rPr>
              <a:t> Logit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Es </a:t>
            </a:r>
            <a:r>
              <a:rPr lang="en-US" dirty="0" err="1">
                <a:sym typeface="Symbol" panose="05050102010706020507" pitchFamily="18" charset="2"/>
              </a:rPr>
              <a:t>utilizado</a:t>
            </a:r>
            <a:r>
              <a:rPr lang="en-US" dirty="0">
                <a:sym typeface="Symbol" panose="05050102010706020507" pitchFamily="18" charset="2"/>
              </a:rPr>
              <a:t> para saber la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 de una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(email: 15%, spam:85%)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 el logit es </a:t>
            </a:r>
            <a:r>
              <a:rPr lang="en-US" dirty="0" err="1">
                <a:sym typeface="Symbol" panose="05050102010706020507" pitchFamily="18" charset="2"/>
              </a:rPr>
              <a:t>sobre</a:t>
            </a:r>
            <a:r>
              <a:rPr lang="en-US" dirty="0">
                <a:sym typeface="Symbol" panose="05050102010706020507" pitchFamily="18" charset="2"/>
              </a:rPr>
              <a:t> 0.5 la </a:t>
            </a:r>
            <a:r>
              <a:rPr lang="en-US" dirty="0" err="1">
                <a:sym typeface="Symbol" panose="05050102010706020507" pitchFamily="18" charset="2"/>
              </a:rPr>
              <a:t>clasifica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, de lo </a:t>
            </a:r>
            <a:r>
              <a:rPr lang="en-US" dirty="0" err="1">
                <a:sym typeface="Symbol" panose="05050102010706020507" pitchFamily="18" charset="2"/>
              </a:rPr>
              <a:t>contrario</a:t>
            </a:r>
            <a:r>
              <a:rPr lang="en-US" dirty="0">
                <a:sym typeface="Symbol" panose="05050102010706020507" pitchFamily="18" charset="2"/>
              </a:rPr>
              <a:t> no es </a:t>
            </a:r>
            <a:r>
              <a:rPr lang="en-US" dirty="0" err="1">
                <a:sym typeface="Symbol" panose="05050102010706020507" pitchFamily="18" charset="2"/>
              </a:rPr>
              <a:t>esa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Utilizado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binaries… el LOGIT Tambien lo </a:t>
            </a:r>
            <a:r>
              <a:rPr lang="en-US" dirty="0" err="1">
                <a:sym typeface="Symbol" panose="05050102010706020507" pitchFamily="18" charset="2"/>
              </a:rPr>
              <a:t>oirán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SCORE</a:t>
            </a:r>
          </a:p>
          <a:p>
            <a:r>
              <a:rPr lang="en-US" dirty="0" err="1">
                <a:sym typeface="Symbol" panose="05050102010706020507" pitchFamily="18" charset="2"/>
              </a:rPr>
              <a:t>Estimando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Probabilidades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suma</a:t>
            </a:r>
            <a:r>
              <a:rPr lang="en-US" dirty="0">
                <a:sym typeface="Symbol" panose="05050102010706020507" pitchFamily="18" charset="2"/>
              </a:rPr>
              <a:t> de pesos y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(w1x1+w2x2+…+</a:t>
            </a:r>
            <a:r>
              <a:rPr lang="en-US" dirty="0" err="1">
                <a:sym typeface="Symbol" panose="05050102010706020507" pitchFamily="18" charset="2"/>
              </a:rPr>
              <a:t>wnxn</a:t>
            </a:r>
            <a:r>
              <a:rPr lang="en-US" dirty="0">
                <a:sym typeface="Symbol" panose="05050102010706020507" pitchFamily="18" charset="2"/>
              </a:rPr>
              <a:t> + w0)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Da un </a:t>
            </a:r>
            <a:r>
              <a:rPr lang="en-US" dirty="0" err="1">
                <a:sym typeface="Symbol" panose="05050102010706020507" pitchFamily="18" charset="2"/>
              </a:rPr>
              <a:t>resultado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logistico</a:t>
            </a:r>
            <a:r>
              <a:rPr lang="en-US" dirty="0">
                <a:sym typeface="Symbol" panose="05050102010706020507" pitchFamily="18" charset="2"/>
              </a:rPr>
              <a:t> por medio de la </a:t>
            </a:r>
            <a:r>
              <a:rPr lang="en-US" dirty="0" err="1">
                <a:sym typeface="Symbol" panose="05050102010706020507" pitchFamily="18" charset="2"/>
              </a:rPr>
              <a:t>funcion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 se le </a:t>
            </a:r>
            <a:r>
              <a:rPr lang="en-US" dirty="0" err="1">
                <a:sym typeface="Symbol" panose="05050102010706020507" pitchFamily="18" charset="2"/>
              </a:rPr>
              <a:t>conocie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sigmoide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DA469-04ED-4199-A107-7191C4F7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426" y="3905457"/>
            <a:ext cx="180022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29D45-28B0-48A9-94D1-3D75FC7D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86" y="4287700"/>
            <a:ext cx="1401831" cy="479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B526A-C013-4CF4-A423-FF1D78D0D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22" y="4792081"/>
            <a:ext cx="5742022" cy="188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F3AF0-0237-47A6-8808-690A18B7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417" y="5259178"/>
            <a:ext cx="19240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DCD7B-5DF8-42E9-B2D4-5127A8390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161" y="3084858"/>
            <a:ext cx="2228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7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Entrenamiento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, se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minimización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Ecuación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binaria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de un training set es el </a:t>
            </a:r>
            <a:r>
              <a:rPr lang="en-US" dirty="0" err="1">
                <a:sym typeface="Symbol" panose="05050102010706020507" pitchFamily="18" charset="2"/>
              </a:rPr>
              <a:t>promedio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logistica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No hay </a:t>
            </a:r>
            <a:r>
              <a:rPr lang="en-US" dirty="0" err="1">
                <a:sym typeface="Symbol" panose="05050102010706020507" pitchFamily="18" charset="2"/>
              </a:rPr>
              <a:t>manera</a:t>
            </a:r>
            <a:r>
              <a:rPr lang="en-US" dirty="0">
                <a:sym typeface="Symbol" panose="05050102010706020507" pitchFamily="18" charset="2"/>
              </a:rPr>
              <a:t> de calculary forma </a:t>
            </a:r>
            <a:r>
              <a:rPr lang="en-US" dirty="0" err="1">
                <a:sym typeface="Symbol" panose="05050102010706020507" pitchFamily="18" charset="2"/>
              </a:rPr>
              <a:t>cerrada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Es una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convexa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funciona</a:t>
            </a:r>
            <a:r>
              <a:rPr lang="en-US" dirty="0">
                <a:sym typeface="Symbol" panose="05050102010706020507" pitchFamily="18" charset="2"/>
              </a:rPr>
              <a:t> GD, SGD y </a:t>
            </a:r>
            <a:r>
              <a:rPr lang="en-US" dirty="0" err="1">
                <a:sym typeface="Symbol" panose="05050102010706020507" pitchFamily="18" charset="2"/>
              </a:rPr>
              <a:t>otros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Listamos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derivada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parcial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luego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BGD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SGD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Mni</a:t>
            </a:r>
            <a:r>
              <a:rPr lang="en-US" dirty="0">
                <a:sym typeface="Symbol" panose="05050102010706020507" pitchFamily="18" charset="2"/>
              </a:rPr>
              <a:t>-Batch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2E20-BB1E-47BE-9A5F-EC576F0B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526" y="1981503"/>
            <a:ext cx="2619375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75EC2-E7BF-48A7-8B59-B0402FC4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57" y="3083065"/>
            <a:ext cx="469582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767A7-9DDE-495C-AC1F-35F7EBCD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57" y="3813959"/>
            <a:ext cx="3238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95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Límites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r>
              <a:rPr lang="en-US" dirty="0" err="1">
                <a:sym typeface="Symbol" panose="05050102010706020507" pitchFamily="18" charset="2"/>
              </a:rPr>
              <a:t>Supongamos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hacemos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calculo</a:t>
            </a:r>
            <a:r>
              <a:rPr lang="en-US" dirty="0">
                <a:sym typeface="Symbol" panose="05050102010706020507" pitchFamily="18" charset="2"/>
              </a:rPr>
              <a:t> para el DS de Iris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E815F-FA51-4189-9D34-A8895F8F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599" y="1152939"/>
            <a:ext cx="4396083" cy="248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9A69E-4F9F-4F40-AF48-FD8DFA4C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8" y="2394605"/>
            <a:ext cx="718185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8C394-7D2B-45FE-9B7C-D47CB187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8" y="3918605"/>
            <a:ext cx="49530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BADEA-7331-46E5-9C4E-0916CF9DA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18" y="5023505"/>
            <a:ext cx="6162675" cy="120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3CC67-9CEC-4D0D-B348-1CCA1F9DD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87" y="3984899"/>
            <a:ext cx="5428798" cy="1883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9106F-960E-47C8-8431-996EDE3C4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18" y="6233180"/>
            <a:ext cx="3400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1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Límites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r>
              <a:rPr lang="en-US" dirty="0" err="1">
                <a:sym typeface="Symbol" panose="05050102010706020507" pitchFamily="18" charset="2"/>
              </a:rPr>
              <a:t>Supongamos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hacemos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calculo</a:t>
            </a:r>
            <a:r>
              <a:rPr lang="en-US" dirty="0">
                <a:sym typeface="Symbol" panose="05050102010706020507" pitchFamily="18" charset="2"/>
              </a:rPr>
              <a:t> para el DS de Iris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línea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punteada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representa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límite</a:t>
            </a:r>
            <a:r>
              <a:rPr lang="en-US" dirty="0">
                <a:sym typeface="Symbol" panose="05050102010706020507" pitchFamily="18" charset="2"/>
              </a:rPr>
              <a:t> de decision de 50% de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Las </a:t>
            </a:r>
            <a:r>
              <a:rPr lang="en-US" dirty="0" err="1">
                <a:sym typeface="Symbol" panose="05050102010706020507" pitchFamily="18" charset="2"/>
              </a:rPr>
              <a:t>otras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líneas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p.e.</a:t>
            </a:r>
            <a:r>
              <a:rPr lang="en-US" dirty="0">
                <a:sym typeface="Symbol" panose="05050102010706020507" pitchFamily="18" charset="2"/>
              </a:rPr>
              <a:t> la inferior </a:t>
            </a:r>
            <a:r>
              <a:rPr lang="en-US" dirty="0" err="1">
                <a:sym typeface="Symbol" panose="05050102010706020507" pitchFamily="18" charset="2"/>
              </a:rPr>
              <a:t>representa</a:t>
            </a:r>
            <a:r>
              <a:rPr lang="en-US" dirty="0">
                <a:sym typeface="Symbol" panose="05050102010706020507" pitchFamily="18" charset="2"/>
              </a:rPr>
              <a:t> 15% de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, la </a:t>
            </a:r>
            <a:r>
              <a:rPr lang="en-US" dirty="0" err="1">
                <a:sym typeface="Symbol" panose="05050102010706020507" pitchFamily="18" charset="2"/>
              </a:rPr>
              <a:t>verde</a:t>
            </a:r>
            <a:r>
              <a:rPr lang="en-US" dirty="0">
                <a:sym typeface="Symbol" panose="05050102010706020507" pitchFamily="18" charset="2"/>
              </a:rPr>
              <a:t> 90%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Todas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probabilidades</a:t>
            </a:r>
            <a:r>
              <a:rPr lang="en-US" dirty="0">
                <a:sym typeface="Symbol" panose="05050102010706020507" pitchFamily="18" charset="2"/>
              </a:rPr>
              <a:t> de que </a:t>
            </a:r>
            <a:r>
              <a:rPr lang="en-US" dirty="0" err="1">
                <a:sym typeface="Symbol" panose="05050102010706020507" pitchFamily="18" charset="2"/>
              </a:rPr>
              <a:t>sean</a:t>
            </a:r>
            <a:r>
              <a:rPr lang="en-US" dirty="0">
                <a:sym typeface="Symbol" panose="05050102010706020507" pitchFamily="18" charset="2"/>
              </a:rPr>
              <a:t> Iris </a:t>
            </a:r>
            <a:r>
              <a:rPr lang="en-US" dirty="0" err="1">
                <a:sym typeface="Symbol" panose="05050102010706020507" pitchFamily="18" charset="2"/>
              </a:rPr>
              <a:t>irginica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Note que </a:t>
            </a:r>
            <a:r>
              <a:rPr lang="en-US" dirty="0" err="1">
                <a:sym typeface="Symbol" panose="05050102010706020507" pitchFamily="18" charset="2"/>
              </a:rPr>
              <a:t>podemos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aplicar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regularización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781C1-7B1A-4E6F-B3E5-F7C38CAF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69" y="3189530"/>
            <a:ext cx="5261113" cy="19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8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Softmax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utilizamos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multiclase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combina</a:t>
            </a:r>
            <a:r>
              <a:rPr lang="en-US" dirty="0">
                <a:sym typeface="Symbol" panose="05050102010706020507" pitchFamily="18" charset="2"/>
              </a:rPr>
              <a:t> multiples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binarios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Computa</a:t>
            </a:r>
            <a:r>
              <a:rPr lang="en-US" dirty="0">
                <a:sym typeface="Symbol" panose="05050102010706020507" pitchFamily="18" charset="2"/>
              </a:rPr>
              <a:t> los “scores” para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Tambien </a:t>
            </a:r>
            <a:r>
              <a:rPr lang="en-US" dirty="0" err="1">
                <a:sym typeface="Symbol" panose="05050102010706020507" pitchFamily="18" charset="2"/>
              </a:rPr>
              <a:t>llamada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exponencial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normalizado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computar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estos</a:t>
            </a:r>
            <a:r>
              <a:rPr lang="en-US" dirty="0">
                <a:sym typeface="Symbol" panose="05050102010706020507" pitchFamily="18" charset="2"/>
              </a:rPr>
              <a:t> “scores” </a:t>
            </a:r>
            <a:r>
              <a:rPr lang="en-US" dirty="0" err="1">
                <a:sym typeface="Symbol" panose="05050102010706020507" pitchFamily="18" charset="2"/>
              </a:rPr>
              <a:t>estima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aplicando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softmax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Sk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softmax</a:t>
            </a:r>
            <a:r>
              <a:rPr lang="en-US" dirty="0">
                <a:sym typeface="Symbol" panose="05050102010706020507" pitchFamily="18" charset="2"/>
              </a:rPr>
              <a:t> “score” de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K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saber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es o no de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tomamos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predicción</a:t>
            </a:r>
            <a:r>
              <a:rPr lang="en-US" dirty="0">
                <a:sym typeface="Symbol" panose="05050102010706020507" pitchFamily="18" charset="2"/>
              </a:rPr>
              <a:t> de mayor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minimizamos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utilizando</a:t>
            </a:r>
            <a:r>
              <a:rPr lang="en-US" dirty="0">
                <a:sym typeface="Symbol" panose="05050102010706020507" pitchFamily="18" charset="2"/>
              </a:rPr>
              <a:t> cross-entropy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604D1-6D19-4710-A4A3-DE9FBAA8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04" y="2444914"/>
            <a:ext cx="12573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24439-9346-4E92-AEE8-9331D4FB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16" y="3445395"/>
            <a:ext cx="2806771" cy="854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E42DB-C8E2-4D4B-A825-6026C588D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889" y="4572380"/>
            <a:ext cx="4812738" cy="549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181D7-0CFE-4971-A6FD-23FCAE0B2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78" y="5428821"/>
            <a:ext cx="2674029" cy="660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78AE9-39C6-48C9-8BBF-DDD93F54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273" y="6137751"/>
            <a:ext cx="262801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Regresión Lineal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Entrenar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significa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buscar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mejores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parámetros</a:t>
            </a:r>
            <a:r>
              <a:rPr lang="en-US" dirty="0">
                <a:sym typeface="Wingdings" panose="05000000000000000000" pitchFamily="2" charset="2"/>
              </a:rPr>
              <a:t> para el </a:t>
            </a:r>
            <a:r>
              <a:rPr lang="en-US" dirty="0" err="1">
                <a:sym typeface="Wingdings" panose="05000000000000000000" pitchFamily="2" charset="2"/>
              </a:rPr>
              <a:t>modelo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Que tan bien o mal </a:t>
            </a:r>
            <a:r>
              <a:rPr lang="en-US" dirty="0" err="1">
                <a:sym typeface="Wingdings" panose="05000000000000000000" pitchFamily="2" charset="2"/>
              </a:rPr>
              <a:t>hace</a:t>
            </a:r>
            <a:r>
              <a:rPr lang="en-US" dirty="0">
                <a:sym typeface="Wingdings" panose="05000000000000000000" pitchFamily="2" charset="2"/>
              </a:rPr>
              <a:t> fit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la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Dos </a:t>
            </a:r>
            <a:r>
              <a:rPr lang="en-US" dirty="0" err="1">
                <a:sym typeface="Wingdings" panose="05000000000000000000" pitchFamily="2" charset="2"/>
              </a:rPr>
              <a:t>métricas</a:t>
            </a:r>
            <a:r>
              <a:rPr lang="en-US" dirty="0">
                <a:sym typeface="Wingdings" panose="05000000000000000000" pitchFamily="2" charset="2"/>
              </a:rPr>
              <a:t> que se </a:t>
            </a:r>
            <a:r>
              <a:rPr lang="en-US" dirty="0" err="1">
                <a:sym typeface="Wingdings" panose="05000000000000000000" pitchFamily="2" charset="2"/>
              </a:rPr>
              <a:t>usaron</a:t>
            </a:r>
            <a:r>
              <a:rPr lang="en-US" dirty="0">
                <a:sym typeface="Wingdings" panose="05000000000000000000" pitchFamily="2" charset="2"/>
              </a:rPr>
              <a:t> RMSE y MAE, </a:t>
            </a:r>
            <a:r>
              <a:rPr lang="en-US" dirty="0" err="1">
                <a:sym typeface="Wingdings" panose="05000000000000000000" pitchFamily="2" charset="2"/>
              </a:rPr>
              <a:t>pero</a:t>
            </a:r>
            <a:r>
              <a:rPr lang="en-US" dirty="0">
                <a:sym typeface="Wingdings" panose="05000000000000000000" pitchFamily="2" charset="2"/>
              </a:rPr>
              <a:t> es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fácil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buscar</a:t>
            </a:r>
            <a:r>
              <a:rPr lang="en-US" dirty="0">
                <a:sym typeface="Wingdings" panose="05000000000000000000" pitchFamily="2" charset="2"/>
              </a:rPr>
              <a:t> MSE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Buscamos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métricas</a:t>
            </a:r>
            <a:r>
              <a:rPr lang="en-US" dirty="0">
                <a:sym typeface="Wingdings" panose="05000000000000000000" pitchFamily="2" charset="2"/>
              </a:rPr>
              <a:t> que </a:t>
            </a:r>
            <a:r>
              <a:rPr lang="en-US" dirty="0" err="1">
                <a:sym typeface="Wingdings" panose="05000000000000000000" pitchFamily="2" charset="2"/>
              </a:rPr>
              <a:t>minimicen</a:t>
            </a:r>
            <a:r>
              <a:rPr lang="en-US" dirty="0">
                <a:sym typeface="Wingdings" panose="05000000000000000000" pitchFamily="2" charset="2"/>
              </a:rPr>
              <a:t> el error</a:t>
            </a:r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238D4-A9CC-45EF-82A9-16D7FC2C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7" y="4062040"/>
            <a:ext cx="4697459" cy="891313"/>
          </a:xfrm>
          <a:prstGeom prst="rect">
            <a:avLst/>
          </a:prstGeom>
        </p:spPr>
      </p:pic>
      <p:pic>
        <p:nvPicPr>
          <p:cNvPr id="1026" name="Picture 2" descr="Machine learning: an introduction to mean squared error and regression lines">
            <a:extLst>
              <a:ext uri="{FF2B5EF4-FFF2-40B4-BE49-F238E27FC236}">
                <a16:creationId xmlns:a16="http://schemas.microsoft.com/office/drawing/2014/main" id="{67B1CD78-2B89-413A-AD5E-8F43F018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71" y="2871883"/>
            <a:ext cx="3846022" cy="37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28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 err="1"/>
              <a:t>Regresion</a:t>
            </a:r>
            <a:r>
              <a:rPr lang="es-PA" sz="3600" dirty="0"/>
              <a:t> Logística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Softmax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computado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entonces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utilizamos</a:t>
            </a:r>
            <a:r>
              <a:rPr lang="en-US" dirty="0">
                <a:sym typeface="Symbol" panose="05050102010706020507" pitchFamily="18" charset="2"/>
              </a:rPr>
              <a:t> GD u </a:t>
            </a:r>
            <a:r>
              <a:rPr lang="en-US" dirty="0" err="1">
                <a:sym typeface="Symbol" panose="05050102010706020507" pitchFamily="18" charset="2"/>
              </a:rPr>
              <a:t>otro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optimización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minimizar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cosot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softmax</a:t>
            </a:r>
            <a:r>
              <a:rPr lang="en-US" dirty="0">
                <a:sym typeface="Symbol" panose="05050102010706020507" pitchFamily="18" charset="2"/>
              </a:rPr>
              <a:t> para el dataset de iris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grafica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muestra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niveles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decisión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6CAA0-324C-44F1-A3A0-B513AF84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3113618"/>
            <a:ext cx="6143003" cy="1051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E9B08-ABF6-44D5-87B8-D1145413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" y="4164702"/>
            <a:ext cx="541972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D2AD8-5C6A-4305-8064-72B0A8B3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142" y="4380920"/>
            <a:ext cx="6177601" cy="24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La Ecuación Normal</a:t>
            </a:r>
            <a:endParaRPr lang="es-P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2427" y="1471353"/>
                <a:ext cx="12013555" cy="518137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En forma </a:t>
                </a:r>
                <a:r>
                  <a:rPr lang="en-US" dirty="0" err="1">
                    <a:sym typeface="Wingdings" panose="05000000000000000000" pitchFamily="2" charset="2"/>
                  </a:rPr>
                  <a:t>cerrada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dirty="0" err="1">
                    <a:sym typeface="Wingdings" panose="05000000000000000000" pitchFamily="2" charset="2"/>
                  </a:rPr>
                  <a:t>buscando</a:t>
                </a:r>
                <a:r>
                  <a:rPr lang="en-US" dirty="0">
                    <a:sym typeface="Wingdings" panose="05000000000000000000" pitchFamily="2" charset="2"/>
                  </a:rPr>
                  <a:t> los </a:t>
                </a:r>
                <a:r>
                  <a:rPr lang="en-US" dirty="0" err="1">
                    <a:sym typeface="Wingdings" panose="05000000000000000000" pitchFamily="2" charset="2"/>
                  </a:rPr>
                  <a:t>parámetros</a:t>
                </a:r>
                <a:r>
                  <a:rPr lang="en-US" dirty="0">
                    <a:sym typeface="Wingdings" panose="05000000000000000000" pitchFamily="2" charset="2"/>
                  </a:rPr>
                  <a:t> que </a:t>
                </a:r>
                <a:r>
                  <a:rPr lang="en-US" dirty="0" err="1">
                    <a:sym typeface="Wingdings" panose="05000000000000000000" pitchFamily="2" charset="2"/>
                  </a:rPr>
                  <a:t>minimicen</a:t>
                </a:r>
                <a:r>
                  <a:rPr lang="en-US" dirty="0">
                    <a:sym typeface="Wingdings" panose="05000000000000000000" pitchFamily="2" charset="2"/>
                  </a:rPr>
                  <a:t> la </a:t>
                </a:r>
                <a:r>
                  <a:rPr lang="en-US" dirty="0" err="1">
                    <a:sym typeface="Wingdings" panose="05000000000000000000" pitchFamily="2" charset="2"/>
                  </a:rPr>
                  <a:t>pérdida</a:t>
                </a:r>
                <a:r>
                  <a:rPr lang="en-US" dirty="0">
                    <a:sym typeface="Wingdings" panose="05000000000000000000" pitchFamily="2" charset="2"/>
                  </a:rPr>
                  <a:t> o </a:t>
                </a:r>
                <a:r>
                  <a:rPr lang="en-US" dirty="0" err="1">
                    <a:sym typeface="Wingdings" panose="05000000000000000000" pitchFamily="2" charset="2"/>
                  </a:rPr>
                  <a:t>costo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Ecuación</a:t>
                </a:r>
                <a:r>
                  <a:rPr lang="en-US" dirty="0">
                    <a:sym typeface="Wingdings" panose="05000000000000000000" pitchFamily="2" charset="2"/>
                  </a:rPr>
                  <a:t> normal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PA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PA" dirty="0">
                    <a:sym typeface="Wingdings" panose="05000000000000000000" pitchFamily="2" charset="2"/>
                  </a:rPr>
                  <a:t> es el valor que minimiza la función de costo</a:t>
                </a:r>
              </a:p>
              <a:p>
                <a:pPr lvl="1"/>
                <a:r>
                  <a:rPr lang="es-PA" dirty="0">
                    <a:sym typeface="Wingdings" panose="05000000000000000000" pitchFamily="2" charset="2"/>
                  </a:rPr>
                  <a:t>y es el vector de características de etiquetas (</a:t>
                </a:r>
                <a:r>
                  <a:rPr lang="es-PA" dirty="0" err="1">
                    <a:sym typeface="Wingdings" panose="05000000000000000000" pitchFamily="2" charset="2"/>
                  </a:rPr>
                  <a:t>labels</a:t>
                </a:r>
                <a:r>
                  <a:rPr lang="es-PA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s-PA" dirty="0">
                    <a:sym typeface="Wingdings" panose="05000000000000000000" pitchFamily="2" charset="2"/>
                  </a:rPr>
                  <a:t>Si resolvemos un ejemplo por la ecuación normal tenemos…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7" y="1471353"/>
                <a:ext cx="12013555" cy="5181374"/>
              </a:xfrm>
              <a:blipFill>
                <a:blip r:embed="rId2"/>
                <a:stretch>
                  <a:fillRect l="-25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762457-2121-4D18-B805-746E74CC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63" y="1849396"/>
            <a:ext cx="1769862" cy="522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62543-C0A5-4D8C-9048-C58624AA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8" y="3667915"/>
            <a:ext cx="2822712" cy="74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D2A41-55C0-4F2A-B4C4-967FD307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18" y="4419454"/>
            <a:ext cx="3816628" cy="236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7BC17-79A2-4464-BDAD-F7B29FE74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696" y="3667915"/>
            <a:ext cx="5023609" cy="507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12F70-CC1C-459D-9113-271D8DA35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697" y="4322901"/>
            <a:ext cx="1577008" cy="6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La Ecuación Normal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Ahora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realizando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algunas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predicciones</a:t>
            </a:r>
            <a:r>
              <a:rPr lang="en-US" dirty="0">
                <a:sym typeface="Wingdings" panose="05000000000000000000" pitchFamily="2" charset="2"/>
              </a:rPr>
              <a:t> con la </a:t>
            </a:r>
            <a:r>
              <a:rPr lang="en-US" dirty="0" err="1">
                <a:sym typeface="Wingdings" panose="05000000000000000000" pitchFamily="2" charset="2"/>
              </a:rPr>
              <a:t>ecuación</a:t>
            </a:r>
            <a:r>
              <a:rPr lang="en-US" dirty="0">
                <a:sym typeface="Wingdings" panose="05000000000000000000" pitchFamily="2" charset="2"/>
              </a:rPr>
              <a:t> normal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Predecir</a:t>
            </a:r>
            <a:r>
              <a:rPr lang="en-US" dirty="0">
                <a:sym typeface="Wingdings" panose="05000000000000000000" pitchFamily="2" charset="2"/>
              </a:rPr>
              <a:t> el valor </a:t>
            </a:r>
            <a:r>
              <a:rPr lang="en-US" dirty="0" err="1">
                <a:sym typeface="Wingdings" panose="05000000000000000000" pitchFamily="2" charset="2"/>
              </a:rPr>
              <a:t>inicial</a:t>
            </a:r>
            <a:r>
              <a:rPr lang="en-US" dirty="0">
                <a:sym typeface="Wingdings" panose="05000000000000000000" pitchFamily="2" charset="2"/>
              </a:rPr>
              <a:t> (0)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Predecir</a:t>
            </a:r>
            <a:r>
              <a:rPr lang="en-US" dirty="0">
                <a:sym typeface="Wingdings" panose="05000000000000000000" pitchFamily="2" charset="2"/>
              </a:rPr>
              <a:t> el valor ultimo (2)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Trazando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gráfico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predicción</a:t>
            </a:r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0ED5-047F-48FE-99EF-CA2D4804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6" y="1894014"/>
            <a:ext cx="5148053" cy="1112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C9B0D-F6B2-4529-91B8-098C11D1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86" y="3115031"/>
            <a:ext cx="564699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La Ecuación Normal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Sin embargo lo anterior se </a:t>
            </a:r>
            <a:r>
              <a:rPr lang="en-US" dirty="0" err="1">
                <a:sym typeface="Wingdings" panose="05000000000000000000" pitchFamily="2" charset="2"/>
              </a:rPr>
              <a:t>puede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hacer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fácilmente</a:t>
            </a:r>
            <a:r>
              <a:rPr lang="en-US" dirty="0">
                <a:sym typeface="Wingdings" panose="05000000000000000000" pitchFamily="2" charset="2"/>
              </a:rPr>
              <a:t> con: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scikitlearn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scipy</a:t>
            </a:r>
            <a:r>
              <a:rPr lang="en-US" dirty="0">
                <a:sym typeface="Wingdings" panose="05000000000000000000" pitchFamily="2" charset="2"/>
              </a:rPr>
              <a:t> (Least Squares)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Numpy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La </a:t>
            </a:r>
            <a:r>
              <a:rPr lang="en-US" dirty="0" err="1">
                <a:sym typeface="Wingdings" panose="05000000000000000000" pitchFamily="2" charset="2"/>
              </a:rPr>
              <a:t>pseudoinversa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calcula</a:t>
            </a:r>
            <a:r>
              <a:rPr lang="en-US" dirty="0">
                <a:sym typeface="Wingdings" panose="05000000000000000000" pitchFamily="2" charset="2"/>
              </a:rPr>
              <a:t> por medio de SVD (Single Value Decomposition)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numpy.linalg.svd</a:t>
            </a:r>
            <a:r>
              <a:rPr lang="en-US" dirty="0">
                <a:sym typeface="Wingdings" panose="05000000000000000000" pitchFamily="2" charset="2"/>
              </a:rPr>
              <a:t>()… dada una </a:t>
            </a:r>
            <a:r>
              <a:rPr lang="en-US" dirty="0" err="1">
                <a:sym typeface="Wingdings" panose="05000000000000000000" pitchFamily="2" charset="2"/>
              </a:rPr>
              <a:t>matriz</a:t>
            </a:r>
            <a:r>
              <a:rPr lang="en-US" dirty="0">
                <a:sym typeface="Wingdings" panose="05000000000000000000" pitchFamily="2" charset="2"/>
              </a:rPr>
              <a:t> M, </a:t>
            </a:r>
            <a:r>
              <a:rPr lang="en-US" dirty="0" err="1">
                <a:sym typeface="Wingdings" panose="05000000000000000000" pitchFamily="2" charset="2"/>
              </a:rPr>
              <a:t>descomponemos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valores</a:t>
            </a:r>
            <a:r>
              <a:rPr lang="en-US" dirty="0">
                <a:sym typeface="Wingdings" panose="05000000000000000000" pitchFamily="2" charset="2"/>
              </a:rPr>
              <a:t> S – U – D ó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libro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Es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eficiente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resolover</a:t>
            </a:r>
            <a:r>
              <a:rPr lang="en-US" dirty="0">
                <a:sym typeface="Wingdings" panose="05000000000000000000" pitchFamily="2" charset="2"/>
              </a:rPr>
              <a:t> por SVD que </a:t>
            </a:r>
            <a:r>
              <a:rPr lang="en-US" dirty="0" err="1">
                <a:sym typeface="Wingdings" panose="05000000000000000000" pitchFamily="2" charset="2"/>
              </a:rPr>
              <a:t>buscar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minimización</a:t>
            </a:r>
            <a:r>
              <a:rPr lang="en-US" dirty="0">
                <a:sym typeface="Wingdings" panose="05000000000000000000" pitchFamily="2" charset="2"/>
              </a:rPr>
              <a:t> de la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objetivo</a:t>
            </a:r>
            <a:r>
              <a:rPr lang="en-US" dirty="0">
                <a:sym typeface="Wingdings" panose="05000000000000000000" pitchFamily="2" charset="2"/>
              </a:rPr>
              <a:t> por </a:t>
            </a:r>
            <a:r>
              <a:rPr lang="en-US" dirty="0" err="1">
                <a:sym typeface="Wingdings" panose="05000000000000000000" pitchFamily="2" charset="2"/>
              </a:rPr>
              <a:t>ecuación</a:t>
            </a:r>
            <a:r>
              <a:rPr lang="en-US" dirty="0">
                <a:sym typeface="Wingdings" panose="05000000000000000000" pitchFamily="2" charset="2"/>
              </a:rPr>
              <a:t> normal</a:t>
            </a:r>
          </a:p>
          <a:p>
            <a:pPr lvl="3"/>
            <a:r>
              <a:rPr lang="es-PA" dirty="0">
                <a:sym typeface="Wingdings" panose="05000000000000000000" pitchFamily="2" charset="2"/>
              </a:rPr>
              <a:t>La ecuación normal no funciona cuando la matriz               es no </a:t>
            </a:r>
            <a:r>
              <a:rPr lang="es-PA" dirty="0" err="1">
                <a:sym typeface="Wingdings" panose="05000000000000000000" pitchFamily="2" charset="2"/>
              </a:rPr>
              <a:t>inversible</a:t>
            </a:r>
            <a:r>
              <a:rPr lang="es-PA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B74D6-5CA6-498A-A971-D8F16642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16" y="1819357"/>
            <a:ext cx="4228271" cy="1543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7CA03-B164-4361-A0FE-AD9E34D5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99" y="3445130"/>
            <a:ext cx="6644723" cy="955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73051-E22B-4743-B4F9-1654D8FF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42" y="4400638"/>
            <a:ext cx="30765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E39DB-C1E4-4111-B05A-AD091433C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557" y="5907293"/>
            <a:ext cx="126682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B3AFA-B5FD-4B1F-9B81-BA68A08D0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033" y="6292041"/>
            <a:ext cx="495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7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La Ecuación Normal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Complejidad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Computacional</a:t>
            </a:r>
            <a:r>
              <a:rPr lang="en-US" dirty="0">
                <a:sym typeface="Wingdings" panose="05000000000000000000" pitchFamily="2" charset="2"/>
              </a:rPr>
              <a:t> de la </a:t>
            </a:r>
            <a:r>
              <a:rPr lang="en-US" dirty="0" err="1">
                <a:sym typeface="Wingdings" panose="05000000000000000000" pitchFamily="2" charset="2"/>
              </a:rPr>
              <a:t>Ecuación</a:t>
            </a:r>
            <a:r>
              <a:rPr lang="en-US" dirty="0">
                <a:sym typeface="Wingdings" panose="05000000000000000000" pitchFamily="2" charset="2"/>
              </a:rPr>
              <a:t> Normal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O(n^2.4) a O(n^3)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 </a:t>
            </a:r>
            <a:r>
              <a:rPr lang="en-US" dirty="0" err="1">
                <a:sym typeface="Wingdings" panose="05000000000000000000" pitchFamily="2" charset="2"/>
              </a:rPr>
              <a:t>usamos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scikit</a:t>
            </a:r>
            <a:r>
              <a:rPr lang="en-US" dirty="0">
                <a:sym typeface="Wingdings" panose="05000000000000000000" pitchFamily="2" charset="2"/>
              </a:rPr>
              <a:t>-learn es O(n^2)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 son 3 </a:t>
            </a:r>
            <a:r>
              <a:rPr lang="en-US" dirty="0" err="1">
                <a:sym typeface="Wingdings" panose="05000000000000000000" pitchFamily="2" charset="2"/>
              </a:rPr>
              <a:t>características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sería</a:t>
            </a:r>
            <a:r>
              <a:rPr lang="en-US" dirty="0">
                <a:sym typeface="Wingdings" panose="05000000000000000000" pitchFamily="2" charset="2"/>
              </a:rPr>
              <a:t> 9 para </a:t>
            </a:r>
            <a:r>
              <a:rPr lang="en-US" dirty="0" err="1">
                <a:sym typeface="Wingdings" panose="05000000000000000000" pitchFamily="2" charset="2"/>
              </a:rPr>
              <a:t>scikitlearn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Si las </a:t>
            </a:r>
            <a:r>
              <a:rPr lang="en-US" dirty="0" err="1">
                <a:sym typeface="Wingdings" panose="05000000000000000000" pitchFamily="2" charset="2"/>
              </a:rPr>
              <a:t>características</a:t>
            </a:r>
            <a:r>
              <a:rPr lang="en-US" dirty="0">
                <a:sym typeface="Wingdings" panose="05000000000000000000" pitchFamily="2" charset="2"/>
              </a:rPr>
              <a:t> son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de 100k se Vuelve lento</a:t>
            </a:r>
          </a:p>
        </p:txBody>
      </p:sp>
    </p:spTree>
    <p:extLst>
      <p:ext uri="{BB962C8B-B14F-4D97-AF65-F5344CB8AC3E}">
        <p14:creationId xmlns:p14="http://schemas.microsoft.com/office/powerpoint/2010/main" val="311741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Entrenando Modelos</a:t>
            </a:r>
            <a:br>
              <a:rPr lang="es-PA" sz="3600" dirty="0"/>
            </a:br>
            <a:r>
              <a:rPr lang="es-PA" sz="3600" dirty="0"/>
              <a:t>Gradiente Descendiente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Algoritmo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optimización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generico</a:t>
            </a:r>
            <a:r>
              <a:rPr lang="en-US" dirty="0">
                <a:sym typeface="Wingdings" panose="05000000000000000000" pitchFamily="2" charset="2"/>
              </a:rPr>
              <a:t> que </a:t>
            </a:r>
            <a:r>
              <a:rPr lang="en-US" dirty="0" err="1">
                <a:sym typeface="Wingdings" panose="05000000000000000000" pitchFamily="2" charset="2"/>
              </a:rPr>
              <a:t>encuentra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solución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óptima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varios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problemas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También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busca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minimizar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costo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directamente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descendiendo</a:t>
            </a:r>
            <a:r>
              <a:rPr lang="en-US" dirty="0">
                <a:sym typeface="Wingdings" panose="05000000000000000000" pitchFamily="2" charset="2"/>
              </a:rPr>
              <a:t> por la </a:t>
            </a:r>
            <a:r>
              <a:rPr lang="en-US" dirty="0" err="1">
                <a:sym typeface="Wingdings" panose="05000000000000000000" pitchFamily="2" charset="2"/>
              </a:rPr>
              <a:t>pendiente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pronunciada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Mide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gradiente</a:t>
            </a:r>
            <a:r>
              <a:rPr lang="en-US" dirty="0">
                <a:sym typeface="Wingdings" panose="05000000000000000000" pitchFamily="2" charset="2"/>
              </a:rPr>
              <a:t> de error con </a:t>
            </a:r>
            <a:r>
              <a:rPr lang="en-US" dirty="0" err="1">
                <a:sym typeface="Wingdings" panose="05000000000000000000" pitchFamily="2" charset="2"/>
              </a:rPr>
              <a:t>respecto</a:t>
            </a:r>
            <a:r>
              <a:rPr lang="en-US" dirty="0">
                <a:sym typeface="Wingdings" panose="05000000000000000000" pitchFamily="2" charset="2"/>
              </a:rPr>
              <a:t> al vector </a:t>
            </a:r>
            <a:r>
              <a:rPr lang="en-US" dirty="0">
                <a:sym typeface="Symbol" panose="05050102010706020507" pitchFamily="18" charset="2"/>
              </a:rPr>
              <a:t>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 </a:t>
            </a:r>
            <a:r>
              <a:rPr lang="en-US" dirty="0" err="1">
                <a:sym typeface="Symbol" panose="05050102010706020507" pitchFamily="18" charset="2"/>
              </a:rPr>
              <a:t>llegar</a:t>
            </a:r>
            <a:r>
              <a:rPr lang="en-US" dirty="0">
                <a:sym typeface="Symbol" panose="05050102010706020507" pitchFamily="18" charset="2"/>
              </a:rPr>
              <a:t> a cero </a:t>
            </a:r>
            <a:r>
              <a:rPr lang="en-US" dirty="0" err="1">
                <a:sym typeface="Symbol" panose="05050102010706020507" pitchFamily="18" charset="2"/>
              </a:rPr>
              <a:t>ya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encuentra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Empieza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llenando</a:t>
            </a:r>
            <a:r>
              <a:rPr lang="en-US" dirty="0">
                <a:sym typeface="Symbol" panose="05050102010706020507" pitchFamily="18" charset="2"/>
              </a:rPr>
              <a:t>  con </a:t>
            </a:r>
            <a:r>
              <a:rPr lang="en-US" dirty="0" err="1">
                <a:sym typeface="Symbol" panose="05050102010706020507" pitchFamily="18" charset="2"/>
              </a:rPr>
              <a:t>valores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Random initialization</a:t>
            </a:r>
          </a:p>
          <a:p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paso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actualizan</a:t>
            </a:r>
            <a:r>
              <a:rPr lang="en-US" dirty="0">
                <a:sym typeface="Symbol" panose="05050102010706020507" pitchFamily="18" charset="2"/>
              </a:rPr>
              <a:t> los gradients</a:t>
            </a:r>
          </a:p>
          <a:p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decrece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Converge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mínimo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El valor es dado por el learning rate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pequeño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toma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mucho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tiempo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converger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7FD8D-5717-4A6A-AAEE-9D4DEC3D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088" y="3869635"/>
            <a:ext cx="5444485" cy="2917542"/>
          </a:xfrm>
          <a:prstGeom prst="rect">
            <a:avLst/>
          </a:prstGeom>
        </p:spPr>
      </p:pic>
      <p:pic>
        <p:nvPicPr>
          <p:cNvPr id="2052" name="Picture 4" descr="All about Gradient Descent and its variants | by Anjana Yadav | Analytics  Vidhya | Medium">
            <a:extLst>
              <a:ext uri="{FF2B5EF4-FFF2-40B4-BE49-F238E27FC236}">
                <a16:creationId xmlns:a16="http://schemas.microsoft.com/office/drawing/2014/main" id="{B1AE0EE9-3053-4AEF-A009-F94A5ECD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83" y="1848969"/>
            <a:ext cx="3133099" cy="18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9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18239</TotalTime>
  <Words>2478</Words>
  <Application>Microsoft Office PowerPoint</Application>
  <PresentationFormat>Widescreen</PresentationFormat>
  <Paragraphs>350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Cambria Math</vt:lpstr>
      <vt:lpstr>Century Gothic</vt:lpstr>
      <vt:lpstr>Symbol</vt:lpstr>
      <vt:lpstr>Wingdings</vt:lpstr>
      <vt:lpstr>Wingdings 3</vt:lpstr>
      <vt:lpstr>Ion</vt:lpstr>
      <vt:lpstr>INTELIGENCIA ARTIFICIAL</vt:lpstr>
      <vt:lpstr>Artificial Intelligence – Entrenando Modelos</vt:lpstr>
      <vt:lpstr>Artificial Intelligence – Entrenando Modelos Regresión Lineal</vt:lpstr>
      <vt:lpstr>Artificial Intelligence – Entrenando Modelos Regresión Lineal</vt:lpstr>
      <vt:lpstr>Artificial Intelligence – Entrenando Modelos La Ecuación Normal</vt:lpstr>
      <vt:lpstr>Artificial Intelligence – Entrenando Modelos La Ecuación Normal</vt:lpstr>
      <vt:lpstr>Artificial Intelligence – Entrenando Modelos La Ecuación Normal</vt:lpstr>
      <vt:lpstr>Artificial Intelligence – Entrenando Modelos La Ecuación Normal</vt:lpstr>
      <vt:lpstr>Artificial Intelligence – Entrenando Modelos Gradiente Descendiente</vt:lpstr>
      <vt:lpstr>Artificial Intelligence – Entrenando Modelos Gradiente Descendiente</vt:lpstr>
      <vt:lpstr>Artificial Intelligence – Entrenando Modelos Gradiente Descendiente</vt:lpstr>
      <vt:lpstr>Artificial Intelligence – Entrenando Modelos Gradiente Descendiente en Batch</vt:lpstr>
      <vt:lpstr>Artificial Intelligence – Entrenando Modelos Gradiente Descendiente en Batch</vt:lpstr>
      <vt:lpstr>Artificial Intelligence – Entrenando Modelos Gradiente Descendiente en Batch</vt:lpstr>
      <vt:lpstr>Artificial Intelligence – Entrenando Modelos Gradiente Descendiente Estocastico</vt:lpstr>
      <vt:lpstr>Artificial Intelligence – Entrenando Modelos Gradiente Descendiente Estocastico</vt:lpstr>
      <vt:lpstr>Artificial Intelligence – Entrenando Modelos Gradiente Descendiente Estocastico</vt:lpstr>
      <vt:lpstr>Artificial Intelligence – Entrenando Modelos Gradiente Descendiente Estocastico</vt:lpstr>
      <vt:lpstr>Artificial Intelligence – Entrenando Modelos Gradiente Descendiente en Mini Batch</vt:lpstr>
      <vt:lpstr>Artificial Intelligence – Entrenando Modelos Regresión Polinomial</vt:lpstr>
      <vt:lpstr>Artificial Intelligence – Entrenando Modelos Regresión Polinomial</vt:lpstr>
      <vt:lpstr>Artificial Intelligence – Entrenando Modelos Curvas de Aprendizaje</vt:lpstr>
      <vt:lpstr>Artificial Intelligence – Entrenando Modelos Curvas de Aprendizaje</vt:lpstr>
      <vt:lpstr>Artificial Intelligence – Entrenando Modelos Curvas de Aprendizaje</vt:lpstr>
      <vt:lpstr>Artificial Intelligence – Entrenando Modelos Curvas de Aprendizaje</vt:lpstr>
      <vt:lpstr>Artificial Intelligence – Entrenando Modelos Modelos Lineales Regularizados </vt:lpstr>
      <vt:lpstr>Artificial Intelligence – Entrenando Modelos Modelos Lineales Regularizados </vt:lpstr>
      <vt:lpstr>Artificial Intelligence – Entrenando Modelos Modelos Lineales Regularizados </vt:lpstr>
      <vt:lpstr>Artificial Intelligence – Entrenando Modelos Modelos Lineales Regularizados</vt:lpstr>
      <vt:lpstr>Artificial Intelligence – Entrenando Modelos Modelos Lineales Regularizados</vt:lpstr>
      <vt:lpstr>Artificial Intelligence – Entrenando Modelos Modelos Lineales Regularizados</vt:lpstr>
      <vt:lpstr>Artificial Intelligence – Entrenando Modelos Modelos Lineales Regularizados</vt:lpstr>
      <vt:lpstr>Artificial Intelligence – Entrenando Modelos Modelos Lineales Regularizados</vt:lpstr>
      <vt:lpstr>Artificial Intelligence – Entrenando Modelos Modelos Lineales Regularizados</vt:lpstr>
      <vt:lpstr>Artificial Intelligence – Entrenando Modelos Regresion Logística</vt:lpstr>
      <vt:lpstr>Artificial Intelligence – Entrenando Modelos Regresion Logística</vt:lpstr>
      <vt:lpstr>Artificial Intelligence – Entrenando Modelos Regresion Logística</vt:lpstr>
      <vt:lpstr>Artificial Intelligence – Entrenando Modelos Regresion Logística</vt:lpstr>
      <vt:lpstr>Artificial Intelligence – Entrenando Modelos Regresion Logística</vt:lpstr>
      <vt:lpstr>Artificial Intelligence – Entrenando Modelos Regresion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765</cp:revision>
  <dcterms:created xsi:type="dcterms:W3CDTF">2018-02-28T08:20:25Z</dcterms:created>
  <dcterms:modified xsi:type="dcterms:W3CDTF">2022-06-07T18:23:46Z</dcterms:modified>
</cp:coreProperties>
</file>