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657" r:id="rId3"/>
    <p:sldId id="658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/>
              <a:t>INTELIGENCIA ARTIFICIAL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Similaridad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También</a:t>
            </a:r>
            <a:r>
              <a:rPr lang="en-US" dirty="0">
                <a:sym typeface="Symbol" panose="05050102010706020507" pitchFamily="18" charset="2"/>
              </a:rPr>
              <a:t> es un </a:t>
            </a:r>
            <a:r>
              <a:rPr lang="en-US" dirty="0" err="1">
                <a:sym typeface="Symbol" panose="05050102010706020507" pitchFamily="18" charset="2"/>
              </a:rPr>
              <a:t>método</a:t>
            </a:r>
            <a:r>
              <a:rPr lang="en-US" dirty="0">
                <a:sym typeface="Symbol" panose="05050102010706020507" pitchFamily="18" charset="2"/>
              </a:rPr>
              <a:t> no lineal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Añade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computando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similaridad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Añadimos</a:t>
            </a:r>
            <a:r>
              <a:rPr lang="en-US" dirty="0">
                <a:sym typeface="Symbol" panose="05050102010706020507" pitchFamily="18" charset="2"/>
              </a:rPr>
              <a:t> dos “landmarks” x1=-2 y 1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Calculamos</a:t>
            </a:r>
            <a:r>
              <a:rPr lang="en-US" dirty="0">
                <a:sym typeface="Symbol" panose="05050102010706020507" pitchFamily="18" charset="2"/>
              </a:rPr>
              <a:t> RBF (Gaussian Radial Basis Function)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Curva</a:t>
            </a:r>
            <a:r>
              <a:rPr lang="en-US" dirty="0">
                <a:sym typeface="Symbol" panose="05050102010706020507" pitchFamily="18" charset="2"/>
              </a:rPr>
              <a:t> de Campana</a:t>
            </a:r>
          </a:p>
          <a:p>
            <a:r>
              <a:rPr lang="en-US" dirty="0">
                <a:sym typeface="Symbol" panose="05050102010706020507" pitchFamily="18" charset="2"/>
              </a:rPr>
              <a:t>RBF1 = (0.3*(-2 - -1))^2</a:t>
            </a:r>
          </a:p>
          <a:p>
            <a:r>
              <a:rPr lang="en-US" dirty="0">
                <a:sym typeface="Symbol" panose="05050102010706020507" pitchFamily="18" charset="2"/>
              </a:rPr>
              <a:t>RBF2=(0.3*(1 - -2))^2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crea</a:t>
            </a:r>
            <a:r>
              <a:rPr lang="en-US" dirty="0">
                <a:sym typeface="Symbol" panose="05050102010706020507" pitchFamily="18" charset="2"/>
              </a:rPr>
              <a:t> un dataset separable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B993E-C7AB-4F1C-BF13-A4B701EA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73" y="3776177"/>
            <a:ext cx="7696200" cy="287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2D284-8E4F-42BA-B600-1BD52AD1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99" y="2952750"/>
            <a:ext cx="2667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Radial Basis Function Kernel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Entrenados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valores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gama</a:t>
            </a:r>
            <a:r>
              <a:rPr lang="en-US" dirty="0">
                <a:sym typeface="Symbol" panose="05050102010706020507" pitchFamily="18" charset="2"/>
              </a:rPr>
              <a:t> y C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Aumentar</a:t>
            </a:r>
            <a:r>
              <a:rPr lang="en-US" dirty="0">
                <a:sym typeface="Symbol" panose="05050102010706020507" pitchFamily="18" charset="2"/>
              </a:rPr>
              <a:t> gamma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una campana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Disminuirla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aumenta</a:t>
            </a:r>
            <a:r>
              <a:rPr lang="en-US" dirty="0">
                <a:sym typeface="Symbol" panose="05050102010706020507" pitchFamily="18" charset="2"/>
              </a:rPr>
              <a:t> la campana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F64C-74DF-4E67-8466-6A91AB46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99" y="771088"/>
            <a:ext cx="53530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0B463-C512-47F9-A9CF-9626DCF6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96" y="2229815"/>
            <a:ext cx="6321286" cy="41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Complejidad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Computacional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LinearSVC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basada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librería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liblinear</a:t>
            </a:r>
            <a:r>
              <a:rPr lang="en-US" dirty="0">
                <a:sym typeface="Symbol" panose="05050102010706020507" pitchFamily="18" charset="2"/>
              </a:rPr>
              <a:t> (no </a:t>
            </a:r>
            <a:r>
              <a:rPr lang="en-US" dirty="0" err="1">
                <a:sym typeface="Symbol" panose="05050102010706020507" pitchFamily="18" charset="2"/>
              </a:rPr>
              <a:t>soporta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truco</a:t>
            </a:r>
            <a:r>
              <a:rPr lang="en-US" dirty="0">
                <a:sym typeface="Symbol" panose="05050102010706020507" pitchFamily="18" charset="2"/>
              </a:rPr>
              <a:t> de kernel)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Su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complejidad</a:t>
            </a:r>
            <a:r>
              <a:rPr lang="en-US" dirty="0">
                <a:sym typeface="Symbol" panose="05050102010706020507" pitchFamily="18" charset="2"/>
              </a:rPr>
              <a:t> es O(</a:t>
            </a:r>
            <a:r>
              <a:rPr lang="en-US" dirty="0" err="1">
                <a:sym typeface="Symbol" panose="05050102010706020507" pitchFamily="18" charset="2"/>
              </a:rPr>
              <a:t>mxn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El parametron epsilon </a:t>
            </a:r>
            <a:r>
              <a:rPr lang="en-US" dirty="0" err="1">
                <a:sym typeface="Symbol" panose="05050102010706020507" pitchFamily="18" charset="2"/>
              </a:rPr>
              <a:t>controla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tolerancia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SVC es </a:t>
            </a:r>
            <a:r>
              <a:rPr lang="en-US" dirty="0" err="1">
                <a:sym typeface="Symbol" panose="05050102010706020507" pitchFamily="18" charset="2"/>
              </a:rPr>
              <a:t>basada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libsvm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soporta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truco</a:t>
            </a:r>
            <a:r>
              <a:rPr lang="en-US" dirty="0">
                <a:sym typeface="Symbol" panose="05050102010706020507" pitchFamily="18" charset="2"/>
              </a:rPr>
              <a:t> de kernel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Su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complejidad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varia</a:t>
            </a:r>
            <a:r>
              <a:rPr lang="en-US" dirty="0">
                <a:sym typeface="Symbol" panose="05050102010706020507" pitchFamily="18" charset="2"/>
              </a:rPr>
              <a:t> de O(m^2*n) y O(m^3*n)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B844F-D63C-4505-9561-449BC03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75" y="4094922"/>
            <a:ext cx="8501733" cy="22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por SVM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vez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encontrar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largo </a:t>
            </a:r>
            <a:r>
              <a:rPr lang="en-US" dirty="0" err="1">
                <a:sym typeface="Symbol" panose="05050102010706020507" pitchFamily="18" charset="2"/>
              </a:rPr>
              <a:t>tratamos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todos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quepan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sin </a:t>
            </a:r>
            <a:r>
              <a:rPr lang="en-US" dirty="0" err="1">
                <a:sym typeface="Symbol" panose="05050102010706020507" pitchFamily="18" charset="2"/>
              </a:rPr>
              <a:t>violar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límites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No es </a:t>
            </a:r>
            <a:r>
              <a:rPr lang="en-US" dirty="0" err="1">
                <a:sym typeface="Symbol" panose="05050102010706020507" pitchFamily="18" charset="2"/>
              </a:rPr>
              <a:t>afectado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nuevas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instancias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BAECB-3F8C-43FE-B06B-338C3286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8" y="2312961"/>
            <a:ext cx="4412974" cy="192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851A2-6ABC-4753-A6DA-4AA44470F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7" y="3015667"/>
            <a:ext cx="3171825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438E1-63F4-4843-9419-8F4328FC4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17" y="4015792"/>
            <a:ext cx="5455548" cy="1007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1E1A1-7E06-4845-B2D7-0D09EA120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585" y="4302851"/>
            <a:ext cx="5696777" cy="24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0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¿</a:t>
            </a:r>
            <a:r>
              <a:rPr lang="en-US" dirty="0" err="1">
                <a:sym typeface="Symbol" panose="05050102010706020507" pitchFamily="18" charset="2"/>
              </a:rPr>
              <a:t>Cómo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las SVM y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r>
              <a:rPr lang="en-US" dirty="0">
                <a:sym typeface="Symbol" panose="05050102010706020507" pitchFamily="18" charset="2"/>
              </a:rPr>
              <a:t>Las decisions un </a:t>
            </a:r>
            <a:r>
              <a:rPr lang="en-US" dirty="0" err="1">
                <a:sym typeface="Symbol" panose="05050102010706020507" pitchFamily="18" charset="2"/>
              </a:rPr>
              <a:t>funciones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predicción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decision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Si es positive </a:t>
            </a:r>
            <a:r>
              <a:rPr lang="en-US" dirty="0" err="1">
                <a:sym typeface="Symbol" panose="05050102010706020507" pitchFamily="18" charset="2"/>
              </a:rPr>
              <a:t>pertenece</a:t>
            </a:r>
            <a:r>
              <a:rPr lang="en-US" dirty="0">
                <a:sym typeface="Symbol" panose="05050102010706020507" pitchFamily="18" charset="2"/>
              </a:rPr>
              <a:t> a 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(1)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Si es negative </a:t>
            </a:r>
            <a:r>
              <a:rPr lang="en-US" dirty="0" err="1">
                <a:sym typeface="Symbol" panose="05050102010706020507" pitchFamily="18" charset="2"/>
              </a:rPr>
              <a:t>pertenece</a:t>
            </a:r>
            <a:r>
              <a:rPr lang="en-US" dirty="0">
                <a:sym typeface="Symbol" panose="05050102010706020507" pitchFamily="18" charset="2"/>
              </a:rPr>
              <a:t> a 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(0)</a:t>
            </a:r>
          </a:p>
          <a:p>
            <a:r>
              <a:rPr lang="en-US" dirty="0" err="1">
                <a:sym typeface="Symbol" panose="05050102010706020507" pitchFamily="18" charset="2"/>
              </a:rPr>
              <a:t>Esta</a:t>
            </a:r>
            <a:r>
              <a:rPr lang="en-US" dirty="0">
                <a:sym typeface="Symbol" panose="05050102010706020507" pitchFamily="18" charset="2"/>
              </a:rPr>
              <a:t> es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decision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3D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Las </a:t>
            </a:r>
            <a:r>
              <a:rPr lang="en-US" dirty="0" err="1">
                <a:sym typeface="Wingdings" panose="05000000000000000000" pitchFamily="2" charset="2"/>
              </a:rPr>
              <a:t>líneas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punteadas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pertenecen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margen</a:t>
            </a:r>
            <a:r>
              <a:rPr lang="en-US" dirty="0">
                <a:sym typeface="Wingdings" panose="05000000000000000000" pitchFamily="2" charset="2"/>
              </a:rPr>
              <a:t> de -1 a 1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Entrenar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significa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encontrar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margen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 que sea </a:t>
            </a:r>
            <a:r>
              <a:rPr lang="en-US" dirty="0" err="1">
                <a:sym typeface="Wingdings" panose="05000000000000000000" pitchFamily="2" charset="2"/>
              </a:rPr>
              <a:t>amplio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7BCDA-83E0-4452-8392-F9DEAAF8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2384977"/>
            <a:ext cx="304800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760F1-0A38-4DA1-B98C-A275969A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04" y="2156377"/>
            <a:ext cx="2314575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A322E-7E3F-46C8-83A6-CE3947EE4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606" y="3513136"/>
            <a:ext cx="5134376" cy="28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¿</a:t>
            </a:r>
            <a:r>
              <a:rPr lang="en-US" dirty="0" err="1">
                <a:sym typeface="Symbol" panose="05050102010706020507" pitchFamily="18" charset="2"/>
              </a:rPr>
              <a:t>Cómo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las SVM y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r>
              <a:rPr lang="en-US" dirty="0" err="1">
                <a:sym typeface="Symbol" panose="05050102010706020507" pitchFamily="18" charset="2"/>
              </a:rPr>
              <a:t>Objetivo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Entrenamiento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Izq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decision </a:t>
            </a:r>
            <a:r>
              <a:rPr lang="en-US" dirty="0" err="1">
                <a:sym typeface="Symbol" panose="05050102010706020507" pitchFamily="18" charset="2"/>
              </a:rPr>
              <a:t>pendiente</a:t>
            </a:r>
            <a:r>
              <a:rPr lang="en-US" dirty="0">
                <a:sym typeface="Symbol" panose="05050102010706020507" pitchFamily="18" charset="2"/>
              </a:rPr>
              <a:t> 1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Der </a:t>
            </a:r>
            <a:r>
              <a:rPr lang="en-US" dirty="0" err="1">
                <a:sym typeface="Symbol" panose="05050102010706020507" pitchFamily="18" charset="2"/>
              </a:rPr>
              <a:t>funció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decición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pendiente</a:t>
            </a:r>
            <a:r>
              <a:rPr lang="en-US" dirty="0">
                <a:sym typeface="Symbol" panose="05050102010706020507" pitchFamily="18" charset="2"/>
              </a:rPr>
              <a:t> / 2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El divider entre 2 </a:t>
            </a:r>
            <a:r>
              <a:rPr lang="en-US" dirty="0" err="1">
                <a:sym typeface="Symbol" panose="05050102010706020507" pitchFamily="18" charset="2"/>
              </a:rPr>
              <a:t>duplica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Necesitamos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minimizar</a:t>
            </a:r>
            <a:r>
              <a:rPr lang="en-US" dirty="0">
                <a:sym typeface="Symbol" panose="05050102010706020507" pitchFamily="18" charset="2"/>
              </a:rPr>
              <a:t> ||w|| para </a:t>
            </a:r>
            <a:r>
              <a:rPr lang="en-US" dirty="0" err="1">
                <a:sym typeface="Symbol" panose="05050102010706020507" pitchFamily="18" charset="2"/>
              </a:rPr>
              <a:t>tener</a:t>
            </a:r>
            <a:r>
              <a:rPr lang="en-US" dirty="0">
                <a:sym typeface="Symbol" panose="05050102010706020507" pitchFamily="18" charset="2"/>
              </a:rPr>
              <a:t> un largo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Si temenos hard margins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decision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que ser mayor a 1 (</a:t>
            </a:r>
            <a:r>
              <a:rPr lang="en-US" dirty="0" err="1">
                <a:sym typeface="Symbol" panose="05050102010706020507" pitchFamily="18" charset="2"/>
              </a:rPr>
              <a:t>ver</a:t>
            </a:r>
            <a:r>
              <a:rPr lang="en-US" dirty="0">
                <a:sym typeface="Symbol" panose="05050102010706020507" pitchFamily="18" charset="2"/>
              </a:rPr>
              <a:t> fig </a:t>
            </a:r>
            <a:r>
              <a:rPr lang="en-US" dirty="0" err="1">
                <a:sym typeface="Symbol" panose="05050102010706020507" pitchFamily="18" charset="2"/>
              </a:rPr>
              <a:t>derecha</a:t>
            </a:r>
            <a:r>
              <a:rPr lang="en-US" dirty="0">
                <a:sym typeface="Symbol" panose="05050102010706020507" pitchFamily="18" charset="2"/>
              </a:rPr>
              <a:t> inferior)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Para soft margin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controlada</a:t>
            </a: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 por la variable de slack (chi &gt; 0)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70EA0-4C0C-4379-BE5F-BAD0E2B9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35" y="1818458"/>
            <a:ext cx="6175512" cy="210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1A1D5-EBFD-4895-988F-59D026F4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54" y="4776608"/>
            <a:ext cx="5529528" cy="1220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93711-BD5B-4483-A2BE-EB90B77BE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4" y="5530245"/>
            <a:ext cx="5905593" cy="11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¿</a:t>
            </a:r>
            <a:r>
              <a:rPr lang="en-US" dirty="0" err="1">
                <a:sym typeface="Symbol" panose="05050102010706020507" pitchFamily="18" charset="2"/>
              </a:rPr>
              <a:t>Cómo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las SVM y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r>
              <a:rPr lang="en-US" dirty="0" err="1">
                <a:sym typeface="Symbol" panose="05050102010706020507" pitchFamily="18" charset="2"/>
              </a:rPr>
              <a:t>Programación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Cuadrática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Son </a:t>
            </a:r>
            <a:r>
              <a:rPr lang="en-US" dirty="0" err="1">
                <a:sym typeface="Symbol" panose="05050102010706020507" pitchFamily="18" charset="2"/>
              </a:rPr>
              <a:t>parte</a:t>
            </a:r>
            <a:r>
              <a:rPr lang="en-US" dirty="0">
                <a:sym typeface="Symbol" panose="05050102010706020507" pitchFamily="18" charset="2"/>
              </a:rPr>
              <a:t> de las </a:t>
            </a:r>
            <a:r>
              <a:rPr lang="en-US" dirty="0" err="1">
                <a:sym typeface="Symbol" panose="05050102010706020507" pitchFamily="18" charset="2"/>
              </a:rPr>
              <a:t>soluciones</a:t>
            </a:r>
            <a:r>
              <a:rPr lang="en-US" dirty="0">
                <a:sym typeface="Symbol" panose="05050102010706020507" pitchFamily="18" charset="2"/>
              </a:rPr>
              <a:t> de hard margin y soft margin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Ap &lt;= b define una </a:t>
            </a:r>
            <a:r>
              <a:rPr lang="en-US" dirty="0" err="1">
                <a:sym typeface="Symbol" panose="05050102010706020507" pitchFamily="18" charset="2"/>
              </a:rPr>
              <a:t>limitante</a:t>
            </a: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 de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minimizar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Son </a:t>
            </a:r>
            <a:r>
              <a:rPr lang="en-US" dirty="0" err="1">
                <a:sym typeface="Symbol" panose="05050102010706020507" pitchFamily="18" charset="2"/>
              </a:rPr>
              <a:t>parte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funciones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optimización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para el </a:t>
            </a:r>
            <a:r>
              <a:rPr lang="en-US" dirty="0" err="1">
                <a:sym typeface="Symbol" panose="05050102010706020507" pitchFamily="18" charset="2"/>
              </a:rPr>
              <a:t>truco</a:t>
            </a:r>
            <a:r>
              <a:rPr lang="en-US" dirty="0">
                <a:sym typeface="Symbol" panose="05050102010706020507" pitchFamily="18" charset="2"/>
              </a:rPr>
              <a:t> de kernel se </a:t>
            </a:r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otro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tipo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optimizacion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50133-81DA-441C-A7D5-8106B8EC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307" y="2667663"/>
            <a:ext cx="73056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¿</a:t>
            </a:r>
            <a:r>
              <a:rPr lang="en-US" dirty="0" err="1">
                <a:sym typeface="Symbol" panose="05050102010706020507" pitchFamily="18" charset="2"/>
              </a:rPr>
              <a:t>Cómo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las SVM y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Dual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Dado un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optimización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llamado</a:t>
            </a:r>
            <a:r>
              <a:rPr lang="en-US" dirty="0">
                <a:sym typeface="Symbol" panose="05050102010706020507" pitchFamily="18" charset="2"/>
              </a:rPr>
              <a:t> primer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) se </a:t>
            </a:r>
            <a:r>
              <a:rPr lang="en-US" dirty="0" err="1">
                <a:sym typeface="Symbol" panose="05050102010706020507" pitchFamily="18" charset="2"/>
              </a:rPr>
              <a:t>puede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expresar</a:t>
            </a:r>
            <a:r>
              <a:rPr lang="en-US" dirty="0">
                <a:sym typeface="Symbol" panose="05050102010706020507" pitchFamily="18" charset="2"/>
              </a:rPr>
              <a:t> de forma </a:t>
            </a:r>
            <a:r>
              <a:rPr lang="en-US" dirty="0" err="1">
                <a:sym typeface="Symbol" panose="05050102010706020507" pitchFamily="18" charset="2"/>
              </a:rPr>
              <a:t>cerrada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llamado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dual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Es una </a:t>
            </a:r>
            <a:r>
              <a:rPr lang="en-US" dirty="0" err="1">
                <a:sym typeface="Symbol" panose="05050102010706020507" pitchFamily="18" charset="2"/>
              </a:rPr>
              <a:t>solución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suboptima</a:t>
            </a:r>
            <a:r>
              <a:rPr lang="en-US" dirty="0">
                <a:sym typeface="Symbol" panose="05050102010706020507" pitchFamily="18" charset="2"/>
              </a:rPr>
              <a:t> del primer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funcional</a:t>
            </a:r>
            <a:r>
              <a:rPr lang="en-US" dirty="0">
                <a:sym typeface="Symbol" panose="05050102010706020507" pitchFamily="18" charset="2"/>
              </a:rPr>
              <a:t> para el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dual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Es </a:t>
            </a:r>
            <a:r>
              <a:rPr lang="en-US" dirty="0" err="1">
                <a:sym typeface="Symbol" panose="05050102010706020507" pitchFamily="18" charset="2"/>
              </a:rPr>
              <a:t>perfectamente</a:t>
            </a:r>
            <a:r>
              <a:rPr lang="en-US" dirty="0">
                <a:sym typeface="Symbol" panose="05050102010706020507" pitchFamily="18" charset="2"/>
              </a:rPr>
              <a:t> applicable a SVM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Solución</a:t>
            </a:r>
            <a:r>
              <a:rPr lang="en-US" dirty="0">
                <a:sym typeface="Symbol" panose="05050102010706020507" pitchFamily="18" charset="2"/>
              </a:rPr>
              <a:t> dual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De la </a:t>
            </a:r>
            <a:r>
              <a:rPr lang="en-US" dirty="0" err="1">
                <a:sym typeface="Symbol" panose="05050102010706020507" pitchFamily="18" charset="2"/>
              </a:rPr>
              <a:t>solución</a:t>
            </a:r>
            <a:r>
              <a:rPr lang="en-US" dirty="0">
                <a:sym typeface="Symbol" panose="05050102010706020507" pitchFamily="18" charset="2"/>
              </a:rPr>
              <a:t> dual a la </a:t>
            </a:r>
            <a:r>
              <a:rPr lang="en-US" dirty="0" err="1">
                <a:sym typeface="Symbol" panose="05050102010706020507" pitchFamily="18" charset="2"/>
              </a:rPr>
              <a:t>solución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primera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Esto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rápido</a:t>
            </a:r>
            <a:r>
              <a:rPr lang="en-US" dirty="0">
                <a:sym typeface="Symbol" panose="05050102010706020507" pitchFamily="18" charset="2"/>
              </a:rPr>
              <a:t> de resolver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truco</a:t>
            </a:r>
            <a:r>
              <a:rPr lang="en-US" dirty="0">
                <a:sym typeface="Symbol" panose="05050102010706020507" pitchFamily="18" charset="2"/>
              </a:rPr>
              <a:t> de kernel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uso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esto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F6265-0367-4BEE-A06C-2BEAE621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25" y="3760304"/>
            <a:ext cx="4415534" cy="1010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E75E4-78C1-4879-8A22-1ECC6C27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171" y="4947752"/>
            <a:ext cx="2619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¿</a:t>
            </a:r>
            <a:r>
              <a:rPr lang="en-US" dirty="0" err="1">
                <a:sym typeface="Symbol" panose="05050102010706020507" pitchFamily="18" charset="2"/>
              </a:rPr>
              <a:t>Cómo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las SVM y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r>
              <a:rPr lang="en-US" dirty="0">
                <a:sym typeface="Symbol" panose="05050102010706020507" pitchFamily="18" charset="2"/>
              </a:rPr>
              <a:t>SVM de Kernel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Suponga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quiere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aplicar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polinomio</a:t>
            </a:r>
            <a:r>
              <a:rPr lang="en-US" dirty="0">
                <a:sym typeface="Symbol" panose="05050102010706020507" pitchFamily="18" charset="2"/>
              </a:rPr>
              <a:t> de 2do </a:t>
            </a:r>
            <a:r>
              <a:rPr lang="en-US" dirty="0" err="1">
                <a:sym typeface="Symbol" panose="05050102010706020507" pitchFamily="18" charset="2"/>
              </a:rPr>
              <a:t>grado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el Sistema al dataset </a:t>
            </a:r>
            <a:r>
              <a:rPr lang="en-US" dirty="0" err="1">
                <a:sym typeface="Symbol" panose="05050102010706020507" pitchFamily="18" charset="2"/>
              </a:rPr>
              <a:t>transformado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polinomio</a:t>
            </a:r>
            <a:r>
              <a:rPr lang="en-US" dirty="0">
                <a:sym typeface="Symbol" panose="05050102010706020507" pitchFamily="18" charset="2"/>
              </a:rPr>
              <a:t> que se </a:t>
            </a:r>
            <a:r>
              <a:rPr lang="en-US" dirty="0" err="1">
                <a:sym typeface="Symbol" panose="05050102010706020507" pitchFamily="18" charset="2"/>
              </a:rPr>
              <a:t>requiere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aplicar</a:t>
            </a:r>
            <a:r>
              <a:rPr lang="en-US" dirty="0">
                <a:sym typeface="Symbol" panose="05050102010706020507" pitchFamily="18" charset="2"/>
              </a:rPr>
              <a:t> es (</a:t>
            </a:r>
            <a:r>
              <a:rPr lang="en-US" dirty="0" err="1">
                <a:sym typeface="Symbol" panose="05050102010706020507" pitchFamily="18" charset="2"/>
              </a:rPr>
              <a:t>notar</a:t>
            </a:r>
            <a:r>
              <a:rPr lang="en-US" dirty="0">
                <a:sym typeface="Symbol" panose="05050102010706020507" pitchFamily="18" charset="2"/>
              </a:rPr>
              <a:t> que es 3D)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¿</a:t>
            </a:r>
            <a:r>
              <a:rPr lang="en-US" dirty="0" err="1">
                <a:sym typeface="Wingdings" panose="05000000000000000000" pitchFamily="2" charset="2"/>
              </a:rPr>
              <a:t>Qué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sucede</a:t>
            </a:r>
            <a:r>
              <a:rPr lang="en-US" dirty="0">
                <a:sym typeface="Wingdings" panose="05000000000000000000" pitchFamily="2" charset="2"/>
              </a:rPr>
              <a:t> con los </a:t>
            </a:r>
            <a:r>
              <a:rPr lang="en-US" dirty="0" err="1">
                <a:sym typeface="Wingdings" panose="05000000000000000000" pitchFamily="2" charset="2"/>
              </a:rPr>
              <a:t>vectores</a:t>
            </a:r>
            <a:r>
              <a:rPr lang="en-US" dirty="0">
                <a:sym typeface="Wingdings" panose="05000000000000000000" pitchFamily="2" charset="2"/>
              </a:rPr>
              <a:t> a y b </a:t>
            </a:r>
            <a:r>
              <a:rPr lang="en-US" dirty="0" err="1">
                <a:sym typeface="Wingdings" panose="05000000000000000000" pitchFamily="2" charset="2"/>
              </a:rPr>
              <a:t>aplicados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esto</a:t>
            </a:r>
            <a:r>
              <a:rPr lang="en-US" dirty="0">
                <a:sym typeface="Wingdings" panose="05000000000000000000" pitchFamily="2" charset="2"/>
              </a:rPr>
              <a:t>? 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Este es el </a:t>
            </a:r>
            <a:r>
              <a:rPr lang="en-US" dirty="0" err="1">
                <a:sym typeface="Wingdings" panose="05000000000000000000" pitchFamily="2" charset="2"/>
              </a:rPr>
              <a:t>truco</a:t>
            </a:r>
            <a:r>
              <a:rPr lang="en-US" dirty="0">
                <a:sym typeface="Wingdings" panose="05000000000000000000" pitchFamily="2" charset="2"/>
              </a:rPr>
              <a:t> de kernel para dos variables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El </a:t>
            </a:r>
            <a:r>
              <a:rPr lang="en-US" dirty="0" err="1">
                <a:sym typeface="Wingdings" panose="05000000000000000000" pitchFamily="2" charset="2"/>
              </a:rPr>
              <a:t>resultado</a:t>
            </a:r>
            <a:r>
              <a:rPr lang="en-US" dirty="0">
                <a:sym typeface="Wingdings" panose="05000000000000000000" pitchFamily="2" charset="2"/>
              </a:rPr>
              <a:t> es </a:t>
            </a:r>
            <a:r>
              <a:rPr lang="en-US" dirty="0" err="1">
                <a:sym typeface="Wingdings" panose="05000000000000000000" pitchFamily="2" charset="2"/>
              </a:rPr>
              <a:t>a.T</a:t>
            </a:r>
            <a:r>
              <a:rPr lang="en-US" dirty="0">
                <a:sym typeface="Wingdings" panose="05000000000000000000" pitchFamily="2" charset="2"/>
              </a:rPr>
              <a:t> . b al </a:t>
            </a:r>
            <a:r>
              <a:rPr lang="en-US" dirty="0" err="1">
                <a:sym typeface="Wingdings" panose="05000000000000000000" pitchFamily="2" charset="2"/>
              </a:rPr>
              <a:t>cuadrado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Para </a:t>
            </a:r>
            <a:r>
              <a:rPr lang="en-US" dirty="0" err="1">
                <a:sym typeface="Wingdings" panose="05000000000000000000" pitchFamily="2" charset="2"/>
              </a:rPr>
              <a:t>cada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podemos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aplicar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truco</a:t>
            </a:r>
            <a:r>
              <a:rPr lang="en-US" dirty="0">
                <a:sym typeface="Wingdings" panose="05000000000000000000" pitchFamily="2" charset="2"/>
              </a:rPr>
              <a:t> (2, 3, 4, n)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Es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computacionalmente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eficiente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Mostramos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truco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aplicado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otros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problemas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3DC77-E47D-4D6F-8C7A-D564A74B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08" y="2027935"/>
            <a:ext cx="247650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F3ABB-B59B-4945-8CEA-2101C519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24" y="3594742"/>
            <a:ext cx="4440449" cy="1634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CBBF5-3878-4AF2-8A7E-90D1B3CA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08" y="5228882"/>
            <a:ext cx="3909365" cy="15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4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¿</a:t>
            </a:r>
            <a:r>
              <a:rPr lang="en-US" dirty="0" err="1">
                <a:sym typeface="Symbol" panose="05050102010706020507" pitchFamily="18" charset="2"/>
              </a:rPr>
              <a:t>Cómo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las SVM y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r>
              <a:rPr lang="en-US" dirty="0">
                <a:sym typeface="Symbol" panose="05050102010706020507" pitchFamily="18" charset="2"/>
              </a:rPr>
              <a:t>De lo anterior </a:t>
            </a:r>
            <a:r>
              <a:rPr lang="en-US" dirty="0" err="1">
                <a:sym typeface="Symbol" panose="05050102010706020507" pitchFamily="18" charset="2"/>
              </a:rPr>
              <a:t>falta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ir</a:t>
            </a:r>
            <a:r>
              <a:rPr lang="en-US" dirty="0">
                <a:sym typeface="Symbol" panose="05050102010706020507" pitchFamily="18" charset="2"/>
              </a:rPr>
              <a:t> de la </a:t>
            </a:r>
            <a:r>
              <a:rPr lang="en-US" dirty="0" err="1">
                <a:sym typeface="Symbol" panose="05050102010706020507" pitchFamily="18" charset="2"/>
              </a:rPr>
              <a:t>solución</a:t>
            </a:r>
            <a:r>
              <a:rPr lang="en-US" dirty="0">
                <a:sym typeface="Symbol" panose="05050102010706020507" pitchFamily="18" charset="2"/>
              </a:rPr>
              <a:t> dual a la </a:t>
            </a:r>
            <a:r>
              <a:rPr lang="en-US" dirty="0" err="1">
                <a:sym typeface="Symbol" panose="05050102010706020507" pitchFamily="18" charset="2"/>
              </a:rPr>
              <a:t>primera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Para la </a:t>
            </a:r>
            <a:r>
              <a:rPr lang="en-US" dirty="0" err="1">
                <a:sym typeface="Symbol" panose="05050102010706020507" pitchFamily="18" charset="2"/>
              </a:rPr>
              <a:t>hipotesis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Para el </a:t>
            </a:r>
            <a:r>
              <a:rPr lang="en-US" dirty="0" err="1">
                <a:sym typeface="Symbol" panose="05050102010706020507" pitchFamily="18" charset="2"/>
              </a:rPr>
              <a:t>término</a:t>
            </a:r>
            <a:r>
              <a:rPr lang="en-US" dirty="0">
                <a:sym typeface="Symbol" panose="05050102010706020507" pitchFamily="18" charset="2"/>
              </a:rPr>
              <a:t> de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9AFC8-325D-47BB-AE8F-119ECF53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05" y="2374677"/>
            <a:ext cx="5074756" cy="2178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886E0-EFA2-4D74-A4BD-2489E4C9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25" y="4780368"/>
            <a:ext cx="6252127" cy="19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utilizan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r>
              <a:rPr lang="en-US" dirty="0">
                <a:sym typeface="Symbol" panose="05050102010706020507" pitchFamily="18" charset="2"/>
              </a:rPr>
              <a:t> lineal o no,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 y </a:t>
            </a:r>
            <a:r>
              <a:rPr lang="en-US" dirty="0" err="1">
                <a:sym typeface="Symbol" panose="05050102010706020507" pitchFamily="18" charset="2"/>
              </a:rPr>
              <a:t>detección</a:t>
            </a:r>
            <a:r>
              <a:rPr lang="en-US" dirty="0">
                <a:sym typeface="Symbol" panose="05050102010706020507" pitchFamily="18" charset="2"/>
              </a:rPr>
              <a:t> de outliers</a:t>
            </a:r>
          </a:p>
          <a:p>
            <a:r>
              <a:rPr lang="en-US" dirty="0" err="1">
                <a:sym typeface="Symbol" panose="05050102010706020507" pitchFamily="18" charset="2"/>
              </a:rPr>
              <a:t>Usado</a:t>
            </a:r>
            <a:r>
              <a:rPr lang="en-US" dirty="0">
                <a:sym typeface="Symbol" panose="05050102010706020507" pitchFamily="18" charset="2"/>
              </a:rPr>
              <a:t> para datasets </a:t>
            </a:r>
            <a:r>
              <a:rPr lang="en-US" dirty="0" err="1">
                <a:sym typeface="Symbol" panose="05050102010706020507" pitchFamily="18" charset="2"/>
              </a:rPr>
              <a:t>pequeños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mediano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SVM Lineal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Izq</a:t>
            </a:r>
            <a:r>
              <a:rPr lang="en-US" dirty="0">
                <a:sym typeface="Symbol" panose="05050102010706020507" pitchFamily="18" charset="2"/>
              </a:rPr>
              <a:t>:  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3 </a:t>
            </a:r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separables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líneas</a:t>
            </a:r>
            <a:r>
              <a:rPr lang="en-US" dirty="0">
                <a:sym typeface="Symbol" panose="05050102010706020507" pitchFamily="18" charset="2"/>
              </a:rPr>
              <a:t>, salvo la </a:t>
            </a:r>
            <a:r>
              <a:rPr lang="en-US" dirty="0" err="1">
                <a:sym typeface="Symbol" panose="05050102010706020507" pitchFamily="18" charset="2"/>
              </a:rPr>
              <a:t>verde</a:t>
            </a:r>
            <a:r>
              <a:rPr lang="en-US" dirty="0">
                <a:sym typeface="Symbol" panose="05050102010706020507" pitchFamily="18" charset="2"/>
              </a:rPr>
              <a:t> (no </a:t>
            </a:r>
            <a:r>
              <a:rPr lang="en-US" dirty="0" err="1">
                <a:sym typeface="Symbol" panose="05050102010706020507" pitchFamily="18" charset="2"/>
              </a:rPr>
              <a:t>necesariamente</a:t>
            </a:r>
            <a:r>
              <a:rPr lang="en-US" dirty="0">
                <a:sym typeface="Symbol" panose="05050102010706020507" pitchFamily="18" charset="2"/>
              </a:rPr>
              <a:t> SVM)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Puede</a:t>
            </a:r>
            <a:r>
              <a:rPr lang="en-US" dirty="0">
                <a:sym typeface="Symbol" panose="05050102010706020507" pitchFamily="18" charset="2"/>
              </a:rPr>
              <a:t> que lo </a:t>
            </a:r>
            <a:r>
              <a:rPr lang="en-US" dirty="0" err="1">
                <a:sym typeface="Symbol" panose="05050102010706020507" pitchFamily="18" charset="2"/>
              </a:rPr>
              <a:t>haga</a:t>
            </a:r>
            <a:r>
              <a:rPr lang="en-US" dirty="0">
                <a:sym typeface="Symbol" panose="05050102010706020507" pitchFamily="18" charset="2"/>
              </a:rPr>
              <a:t> bien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training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test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Der:  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Un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de SVM que divide bien las </a:t>
            </a:r>
            <a:r>
              <a:rPr lang="en-US" dirty="0" err="1">
                <a:sym typeface="Symbol" panose="05050102010706020507" pitchFamily="18" charset="2"/>
              </a:rPr>
              <a:t>clases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Digamos</a:t>
            </a:r>
            <a:r>
              <a:rPr lang="en-US" dirty="0">
                <a:sym typeface="Symbol" panose="05050102010706020507" pitchFamily="18" charset="2"/>
              </a:rPr>
              <a:t> que un SVM </a:t>
            </a:r>
            <a:r>
              <a:rPr lang="en-US" dirty="0" err="1">
                <a:sym typeface="Symbol" panose="05050102010706020507" pitchFamily="18" charset="2"/>
              </a:rPr>
              <a:t>busca</a:t>
            </a:r>
            <a:r>
              <a:rPr lang="en-US" dirty="0">
                <a:sym typeface="Symbol" panose="05050102010706020507" pitchFamily="18" charset="2"/>
              </a:rPr>
              <a:t> “la </a:t>
            </a:r>
            <a:r>
              <a:rPr lang="en-US" dirty="0" err="1">
                <a:sym typeface="Symbol" panose="05050102010706020507" pitchFamily="18" charset="2"/>
              </a:rPr>
              <a:t>calle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ancha</a:t>
            </a:r>
            <a:r>
              <a:rPr lang="en-US" dirty="0">
                <a:sym typeface="Symbol" panose="05050102010706020507" pitchFamily="18" charset="2"/>
              </a:rPr>
              <a:t>”.  La </a:t>
            </a:r>
            <a:r>
              <a:rPr lang="en-US" dirty="0" err="1">
                <a:sym typeface="Symbol" panose="05050102010706020507" pitchFamily="18" charset="2"/>
              </a:rPr>
              <a:t>linea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negra</a:t>
            </a:r>
            <a:r>
              <a:rPr lang="en-US" dirty="0">
                <a:sym typeface="Symbol" panose="05050102010706020507" pitchFamily="18" charset="2"/>
              </a:rPr>
              <a:t> es el </a:t>
            </a:r>
            <a:r>
              <a:rPr lang="en-US" dirty="0" err="1">
                <a:sym typeface="Symbol" panose="05050102010706020507" pitchFamily="18" charset="2"/>
              </a:rPr>
              <a:t>límite</a:t>
            </a:r>
            <a:r>
              <a:rPr lang="en-US" dirty="0">
                <a:sym typeface="Symbol" panose="05050102010706020507" pitchFamily="18" charset="2"/>
              </a:rPr>
              <a:t> de decision.</a:t>
            </a:r>
          </a:p>
          <a:p>
            <a:r>
              <a:rPr lang="en-US" dirty="0">
                <a:sym typeface="Symbol" panose="05050102010706020507" pitchFamily="18" charset="2"/>
              </a:rPr>
              <a:t>SVM =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Largo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0DD56-61B4-4D9D-8267-6C3CB157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3" y="5114471"/>
            <a:ext cx="6513903" cy="1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5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¿</a:t>
            </a:r>
            <a:r>
              <a:rPr lang="en-US" dirty="0" err="1">
                <a:sym typeface="Symbol" panose="05050102010706020507" pitchFamily="18" charset="2"/>
              </a:rPr>
              <a:t>Cómo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las SVM y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r>
              <a:rPr lang="en-US" dirty="0">
                <a:sym typeface="Symbol" panose="05050102010706020507" pitchFamily="18" charset="2"/>
              </a:rPr>
              <a:t>?</a:t>
            </a:r>
          </a:p>
          <a:p>
            <a:r>
              <a:rPr lang="en-US" dirty="0">
                <a:sym typeface="Symbol" panose="05050102010706020507" pitchFamily="18" charset="2"/>
              </a:rPr>
              <a:t>Online Learning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SVM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Un </a:t>
            </a:r>
            <a:r>
              <a:rPr lang="en-US" dirty="0" err="1">
                <a:sym typeface="Symbol" panose="05050102010706020507" pitchFamily="18" charset="2"/>
              </a:rPr>
              <a:t>buen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método</a:t>
            </a:r>
            <a:r>
              <a:rPr lang="en-US" dirty="0">
                <a:sym typeface="Symbol" panose="05050102010706020507" pitchFamily="18" charset="2"/>
              </a:rPr>
              <a:t> de training para las SVM son GD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minimizar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costo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ecuación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El primer </a:t>
            </a:r>
            <a:r>
              <a:rPr lang="en-US" dirty="0" err="1">
                <a:sym typeface="Symbol" panose="05050102010706020507" pitchFamily="18" charset="2"/>
              </a:rPr>
              <a:t>término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empuja</a:t>
            </a:r>
            <a:r>
              <a:rPr lang="en-US" dirty="0">
                <a:sym typeface="Symbol" panose="05050102010706020507" pitchFamily="18" charset="2"/>
              </a:rPr>
              <a:t> al model a </a:t>
            </a:r>
            <a:r>
              <a:rPr lang="en-US" dirty="0" err="1">
                <a:sym typeface="Symbol" panose="05050102010706020507" pitchFamily="18" charset="2"/>
              </a:rPr>
              <a:t>tener</a:t>
            </a:r>
            <a:r>
              <a:rPr lang="en-US" dirty="0">
                <a:sym typeface="Symbol" panose="05050102010706020507" pitchFamily="18" charset="2"/>
              </a:rPr>
              <a:t> un bajo vector de pesos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EL Segundo </a:t>
            </a:r>
            <a:r>
              <a:rPr lang="en-US" dirty="0" err="1">
                <a:sym typeface="Symbol" panose="05050102010706020507" pitchFamily="18" charset="2"/>
              </a:rPr>
              <a:t>calcula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márgenes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violación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>
                <a:sym typeface="Symbol" panose="05050102010706020507" pitchFamily="18" charset="2"/>
              </a:rPr>
              <a:t>Una </a:t>
            </a:r>
            <a:r>
              <a:rPr lang="en-US" dirty="0" err="1">
                <a:sym typeface="Symbol" panose="05050102010706020507" pitchFamily="18" charset="2"/>
              </a:rPr>
              <a:t>instancia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violación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0 </a:t>
            </a:r>
            <a:r>
              <a:rPr lang="en-US" dirty="0" err="1">
                <a:sym typeface="Symbol" panose="05050102010706020507" pitchFamily="18" charset="2"/>
              </a:rPr>
              <a:t>localiza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límites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rango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correcto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Pérdida</a:t>
            </a:r>
            <a:r>
              <a:rPr lang="en-US" dirty="0">
                <a:sym typeface="Symbol" panose="05050102010706020507" pitchFamily="18" charset="2"/>
              </a:rPr>
              <a:t> Hinge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Pendiente</a:t>
            </a:r>
            <a:r>
              <a:rPr lang="en-US" dirty="0">
                <a:sym typeface="Symbol" panose="05050102010706020507" pitchFamily="18" charset="2"/>
              </a:rPr>
              <a:t> 0 para t &gt; 1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Pendiente</a:t>
            </a:r>
            <a:r>
              <a:rPr lang="en-US" dirty="0">
                <a:sym typeface="Symbol" panose="05050102010706020507" pitchFamily="18" charset="2"/>
              </a:rPr>
              <a:t> -1 para t &lt;=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50DAF-3730-412A-A439-F0EAAA5A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3" y="2529726"/>
            <a:ext cx="4698930" cy="678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D2873-D8AB-4B56-BEC8-C26C81DB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87" y="4284032"/>
            <a:ext cx="4384605" cy="23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Añadir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instancias</a:t>
            </a:r>
            <a:r>
              <a:rPr lang="en-US" dirty="0">
                <a:sym typeface="Symbol" panose="05050102010706020507" pitchFamily="18" charset="2"/>
              </a:rPr>
              <a:t> del training no </a:t>
            </a:r>
            <a:r>
              <a:rPr lang="en-US" dirty="0" err="1">
                <a:sym typeface="Symbol" panose="05050102010706020507" pitchFamily="18" charset="2"/>
              </a:rPr>
              <a:t>afecta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límite</a:t>
            </a:r>
            <a:r>
              <a:rPr lang="en-US" dirty="0">
                <a:sym typeface="Symbol" panose="05050102010706020507" pitchFamily="18" charset="2"/>
              </a:rPr>
              <a:t> de decision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Completamente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Soportados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Las </a:t>
            </a:r>
            <a:r>
              <a:rPr lang="en-US" dirty="0" err="1">
                <a:sym typeface="Symbol" panose="05050102010706020507" pitchFamily="18" charset="2"/>
              </a:rPr>
              <a:t>instancias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soportadas</a:t>
            </a:r>
            <a:r>
              <a:rPr lang="en-US" dirty="0">
                <a:sym typeface="Symbol" panose="05050102010706020507" pitchFamily="18" charset="2"/>
              </a:rPr>
              <a:t> son los puntos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Sensible al </a:t>
            </a:r>
            <a:r>
              <a:rPr lang="en-US" dirty="0" err="1">
                <a:sym typeface="Symbol" panose="05050102010706020507" pitchFamily="18" charset="2"/>
              </a:rPr>
              <a:t>escalamiento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F27FE-8ECB-46CF-AF85-4A041295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6" y="3663700"/>
            <a:ext cx="8383827" cy="24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Suave de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Si las </a:t>
            </a:r>
            <a:r>
              <a:rPr lang="en-US" dirty="0" err="1">
                <a:sym typeface="Symbol" panose="05050102010706020507" pitchFamily="18" charset="2"/>
              </a:rPr>
              <a:t>instancias</a:t>
            </a:r>
            <a:r>
              <a:rPr lang="en-US" dirty="0">
                <a:sym typeface="Symbol" panose="05050102010706020507" pitchFamily="18" charset="2"/>
              </a:rPr>
              <a:t> de una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encuentran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opuestos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sobre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otra</a:t>
            </a:r>
            <a:r>
              <a:rPr lang="en-US" dirty="0">
                <a:sym typeface="Symbol" panose="05050102010706020507" pitchFamily="18" charset="2"/>
              </a:rPr>
              <a:t> se llama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fuerte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Solamente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funciona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</a:t>
            </a:r>
            <a:r>
              <a:rPr lang="en-US" dirty="0">
                <a:sym typeface="Symbol" panose="05050102010706020507" pitchFamily="18" charset="2"/>
              </a:rPr>
              <a:t> la data es </a:t>
            </a:r>
            <a:r>
              <a:rPr lang="en-US" dirty="0" err="1">
                <a:sym typeface="Symbol" panose="05050102010706020507" pitchFamily="18" charset="2"/>
              </a:rPr>
              <a:t>linealmente</a:t>
            </a:r>
            <a:r>
              <a:rPr lang="en-US" dirty="0">
                <a:sym typeface="Symbol" panose="05050102010706020507" pitchFamily="18" charset="2"/>
              </a:rPr>
              <a:t> separable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Es sensitive a los outliers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Izq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solo 1 outlier (no separable)</a:t>
            </a:r>
          </a:p>
          <a:p>
            <a:r>
              <a:rPr lang="en-US" dirty="0">
                <a:sym typeface="Symbol" panose="05050102010706020507" pitchFamily="18" charset="2"/>
              </a:rPr>
              <a:t>Der: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1 outlier (separable)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No generalizable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5F58C-93F4-40B2-81F4-5A080889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48" y="3071440"/>
            <a:ext cx="7705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Suave de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Para evader los </a:t>
            </a:r>
            <a:r>
              <a:rPr lang="en-US" dirty="0" err="1">
                <a:sym typeface="Symbol" panose="05050102010706020507" pitchFamily="18" charset="2"/>
              </a:rPr>
              <a:t>problemas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anteriores</a:t>
            </a:r>
            <a:r>
              <a:rPr lang="en-US" dirty="0">
                <a:sym typeface="Symbol" panose="05050102010706020507" pitchFamily="18" charset="2"/>
              </a:rPr>
              <a:t> se debe </a:t>
            </a:r>
            <a:r>
              <a:rPr lang="en-US" dirty="0" err="1">
                <a:sym typeface="Symbol" panose="05050102010706020507" pitchFamily="18" charset="2"/>
              </a:rPr>
              <a:t>usar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diferente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Hay que </a:t>
            </a:r>
            <a:r>
              <a:rPr lang="en-US" dirty="0" err="1">
                <a:sym typeface="Symbol" panose="05050102010706020507" pitchFamily="18" charset="2"/>
              </a:rPr>
              <a:t>encontrar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buen</a:t>
            </a:r>
            <a:r>
              <a:rPr lang="en-US" dirty="0">
                <a:sym typeface="Symbol" panose="05050102010706020507" pitchFamily="18" charset="2"/>
              </a:rPr>
              <a:t> balance entre la expansion de la SVM y los </a:t>
            </a:r>
            <a:r>
              <a:rPr lang="en-US" dirty="0" err="1">
                <a:sym typeface="Symbol" panose="05050102010706020507" pitchFamily="18" charset="2"/>
              </a:rPr>
              <a:t>márgenes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violación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Podemos </a:t>
            </a:r>
            <a:r>
              <a:rPr lang="en-US" dirty="0" err="1">
                <a:sym typeface="Symbol" panose="05050102010706020507" pitchFamily="18" charset="2"/>
              </a:rPr>
              <a:t>ajustar</a:t>
            </a:r>
            <a:r>
              <a:rPr lang="en-US" dirty="0">
                <a:sym typeface="Symbol" panose="05050102010706020507" pitchFamily="18" charset="2"/>
              </a:rPr>
              <a:t> C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c=1 </a:t>
            </a:r>
            <a:r>
              <a:rPr lang="en-US" dirty="0" err="1">
                <a:sym typeface="Symbol" panose="05050102010706020507" pitchFamily="18" charset="2"/>
              </a:rPr>
              <a:t>mezcla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muchos</a:t>
            </a:r>
            <a:r>
              <a:rPr lang="en-US" dirty="0">
                <a:sym typeface="Symbol" panose="05050102010706020507" pitchFamily="18" charset="2"/>
              </a:rPr>
              <a:t> outliers y es ancho el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probablemente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generalice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c=100 el </a:t>
            </a:r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estrecho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separa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las </a:t>
            </a:r>
            <a:r>
              <a:rPr lang="en-US" dirty="0" err="1">
                <a:sym typeface="Symbol" panose="05050102010706020507" pitchFamily="18" charset="2"/>
              </a:rPr>
              <a:t>clases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6F7D2-3027-4031-8219-404F4D0F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90" y="4062040"/>
            <a:ext cx="7658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7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Margen</a:t>
            </a:r>
            <a:r>
              <a:rPr lang="en-US" dirty="0">
                <a:sym typeface="Symbol" panose="05050102010706020507" pitchFamily="18" charset="2"/>
              </a:rPr>
              <a:t> Suave de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 learn)</a:t>
            </a:r>
          </a:p>
          <a:p>
            <a:r>
              <a:rPr lang="en-US" dirty="0">
                <a:sym typeface="Symbol" panose="05050102010706020507" pitchFamily="18" charset="2"/>
              </a:rPr>
              <a:t>Podemos </a:t>
            </a:r>
            <a:r>
              <a:rPr lang="en-US" dirty="0" err="1">
                <a:sym typeface="Symbol" panose="05050102010706020507" pitchFamily="18" charset="2"/>
              </a:rPr>
              <a:t>aplicar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mismo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código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utilizando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SVC(kernel=‘linear’, C=1)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SGDClassifier</a:t>
            </a:r>
            <a:r>
              <a:rPr lang="en-US" dirty="0">
                <a:sym typeface="Symbol" panose="05050102010706020507" pitchFamily="18" charset="2"/>
              </a:rPr>
              <a:t>(loss=‘hinge’, alpha=1/(m*C))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D3276-765F-4856-AA05-91C9895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34" y="2315166"/>
            <a:ext cx="3586206" cy="832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6B397-A92C-4588-87F4-88421CF6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34" y="3147847"/>
            <a:ext cx="6015012" cy="296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25569-651D-430B-8643-9E2E5D0B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34" y="6089103"/>
            <a:ext cx="3006425" cy="4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Clasificación</a:t>
            </a:r>
            <a:r>
              <a:rPr lang="en-US" dirty="0">
                <a:sym typeface="Symbol" panose="05050102010706020507" pitchFamily="18" charset="2"/>
              </a:rPr>
              <a:t> No Lineal de SVM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soportar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linealidades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añadimos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caracterísiticas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lineales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A </a:t>
            </a:r>
            <a:r>
              <a:rPr lang="en-US" dirty="0" err="1">
                <a:sym typeface="Symbol" panose="05050102010706020507" pitchFamily="18" charset="2"/>
              </a:rPr>
              <a:t>veces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resulta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separadores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lineales</a:t>
            </a:r>
            <a:r>
              <a:rPr lang="en-US" dirty="0">
                <a:sym typeface="Symbol" panose="05050102010706020507" pitchFamily="18" charset="2"/>
              </a:rPr>
              <a:t> (no </a:t>
            </a:r>
            <a:r>
              <a:rPr lang="en-US" dirty="0" err="1">
                <a:sym typeface="Symbol" panose="05050102010706020507" pitchFamily="18" charset="2"/>
              </a:rPr>
              <a:t>siempre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Izq</a:t>
            </a:r>
            <a:r>
              <a:rPr lang="en-US" dirty="0">
                <a:sym typeface="Symbol" panose="05050102010706020507" pitchFamily="18" charset="2"/>
              </a:rPr>
              <a:t>: No separable por una </a:t>
            </a:r>
            <a:r>
              <a:rPr lang="en-US" dirty="0" err="1">
                <a:sym typeface="Symbol" panose="05050102010706020507" pitchFamily="18" charset="2"/>
              </a:rPr>
              <a:t>característica</a:t>
            </a:r>
            <a:r>
              <a:rPr lang="en-US" dirty="0">
                <a:sym typeface="Symbol" panose="05050102010706020507" pitchFamily="18" charset="2"/>
              </a:rPr>
              <a:t> x1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Der: Separable por una </a:t>
            </a:r>
            <a:r>
              <a:rPr lang="en-US" dirty="0" err="1">
                <a:sym typeface="Symbol" panose="05050102010706020507" pitchFamily="18" charset="2"/>
              </a:rPr>
              <a:t>característica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adicional</a:t>
            </a:r>
            <a:r>
              <a:rPr lang="en-US" dirty="0">
                <a:sym typeface="Symbol" panose="05050102010706020507" pitchFamily="18" charset="2"/>
              </a:rPr>
              <a:t> x2=x1^2</a:t>
            </a:r>
          </a:p>
          <a:p>
            <a:pPr lvl="3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3FF2F-9F59-49DD-B30F-ACB78B55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3672214"/>
            <a:ext cx="6551544" cy="25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Clasificación</a:t>
            </a:r>
            <a:r>
              <a:rPr lang="en-US" dirty="0">
                <a:sym typeface="Symbol" panose="05050102010706020507" pitchFamily="18" charset="2"/>
              </a:rPr>
              <a:t> No Lineal de SVM (</a:t>
            </a:r>
            <a:r>
              <a:rPr lang="en-US" dirty="0" err="1">
                <a:sym typeface="Symbol" panose="05050102010706020507" pitchFamily="18" charset="2"/>
              </a:rPr>
              <a:t>implementación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 learn)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6521E-7D5D-4ADD-B097-3793AAF5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" y="2028825"/>
            <a:ext cx="5276850" cy="2800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DBFEF0-20CD-4304-B6D1-C7AD6370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00" y="2081212"/>
            <a:ext cx="40862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Máquinas de Soporte Vectorial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Kernel </a:t>
            </a:r>
            <a:r>
              <a:rPr lang="en-US" dirty="0" err="1">
                <a:sym typeface="Symbol" panose="05050102010706020507" pitchFamily="18" charset="2"/>
              </a:rPr>
              <a:t>Polinomial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Un </a:t>
            </a:r>
            <a:r>
              <a:rPr lang="en-US" dirty="0" err="1">
                <a:sym typeface="Symbol" panose="05050102010706020507" pitchFamily="18" charset="2"/>
              </a:rPr>
              <a:t>polinomio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bajos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grados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quiza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podrá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representar</a:t>
            </a:r>
            <a:r>
              <a:rPr lang="en-US" dirty="0">
                <a:sym typeface="Symbol" panose="05050102010706020507" pitchFamily="18" charset="2"/>
              </a:rPr>
              <a:t> un dataset </a:t>
            </a:r>
            <a:r>
              <a:rPr lang="en-US" dirty="0" err="1">
                <a:sym typeface="Symbol" panose="05050102010706020507" pitchFamily="18" charset="2"/>
              </a:rPr>
              <a:t>complejo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Un </a:t>
            </a:r>
            <a:r>
              <a:rPr lang="en-US" dirty="0" err="1">
                <a:sym typeface="Symbol" panose="05050102010706020507" pitchFamily="18" charset="2"/>
              </a:rPr>
              <a:t>polinomio</a:t>
            </a:r>
            <a:r>
              <a:rPr lang="en-US" dirty="0">
                <a:sym typeface="Symbol" panose="05050102010706020507" pitchFamily="18" charset="2"/>
              </a:rPr>
              <a:t> de altos </a:t>
            </a:r>
            <a:r>
              <a:rPr lang="en-US" dirty="0" err="1">
                <a:sym typeface="Symbol" panose="05050102010706020507" pitchFamily="18" charset="2"/>
              </a:rPr>
              <a:t>grados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crea</a:t>
            </a:r>
            <a:r>
              <a:rPr lang="en-US" dirty="0">
                <a:sym typeface="Symbol" panose="05050102010706020507" pitchFamily="18" charset="2"/>
              </a:rPr>
              <a:t> un alto </a:t>
            </a:r>
            <a:r>
              <a:rPr lang="en-US" dirty="0" err="1">
                <a:sym typeface="Symbol" panose="05050102010706020507" pitchFamily="18" charset="2"/>
              </a:rPr>
              <a:t>número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r>
              <a:rPr lang="en-US" dirty="0">
                <a:sym typeface="Symbol" panose="05050102010706020507" pitchFamily="18" charset="2"/>
              </a:rPr>
              <a:t> hacienda el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lento</a:t>
            </a:r>
          </a:p>
          <a:p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usarlo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aplicamos</a:t>
            </a:r>
            <a:r>
              <a:rPr lang="en-US" dirty="0">
                <a:sym typeface="Symbol" panose="05050102010706020507" pitchFamily="18" charset="2"/>
              </a:rPr>
              <a:t> el “</a:t>
            </a:r>
            <a:r>
              <a:rPr lang="en-US" dirty="0" err="1">
                <a:sym typeface="Symbol" panose="05050102010706020507" pitchFamily="18" charset="2"/>
              </a:rPr>
              <a:t>truco</a:t>
            </a:r>
            <a:r>
              <a:rPr lang="en-US" dirty="0">
                <a:sym typeface="Symbol" panose="05050102010706020507" pitchFamily="18" charset="2"/>
              </a:rPr>
              <a:t> de kernel” (</a:t>
            </a:r>
            <a:r>
              <a:rPr lang="en-US" dirty="0" err="1">
                <a:sym typeface="Symbol" panose="05050102010706020507" pitchFamily="18" charset="2"/>
              </a:rPr>
              <a:t>actúa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añadir</a:t>
            </a:r>
            <a:r>
              <a:rPr lang="en-US" dirty="0">
                <a:sym typeface="Symbol" panose="05050102010706020507" pitchFamily="18" charset="2"/>
              </a:rPr>
              <a:t> altos </a:t>
            </a:r>
            <a:r>
              <a:rPr lang="en-US" dirty="0" err="1">
                <a:sym typeface="Symbol" panose="05050102010706020507" pitchFamily="18" charset="2"/>
              </a:rPr>
              <a:t>grados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libertad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, los </a:t>
            </a:r>
            <a:r>
              <a:rPr lang="en-US" dirty="0" err="1">
                <a:sym typeface="Symbol" panose="05050102010706020507" pitchFamily="18" charset="2"/>
              </a:rPr>
              <a:t>justos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sin </a:t>
            </a:r>
            <a:r>
              <a:rPr lang="en-US" dirty="0" err="1">
                <a:sym typeface="Symbol" panose="05050102010706020507" pitchFamily="18" charset="2"/>
              </a:rPr>
              <a:t>añadirlos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Coef0 </a:t>
            </a:r>
            <a:r>
              <a:rPr lang="en-US" dirty="0" err="1">
                <a:sym typeface="Symbol" panose="05050102010706020507" pitchFamily="18" charset="2"/>
              </a:rPr>
              <a:t>controla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cuanto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afectado</a:t>
            </a:r>
            <a:r>
              <a:rPr lang="en-US" dirty="0">
                <a:sym typeface="Symbol" panose="05050102010706020507" pitchFamily="18" charset="2"/>
              </a:rPr>
              <a:t> por…</a:t>
            </a:r>
          </a:p>
          <a:p>
            <a:r>
              <a:rPr lang="en-US" dirty="0">
                <a:sym typeface="Symbol" panose="05050102010706020507" pitchFamily="18" charset="2"/>
              </a:rPr>
              <a:t>… </a:t>
            </a:r>
            <a:r>
              <a:rPr lang="en-US" dirty="0" err="1">
                <a:sym typeface="Symbol" panose="05050102010706020507" pitchFamily="18" charset="2"/>
              </a:rPr>
              <a:t>polinomios</a:t>
            </a:r>
            <a:r>
              <a:rPr lang="en-US" dirty="0">
                <a:sym typeface="Symbol" panose="05050102010706020507" pitchFamily="18" charset="2"/>
              </a:rPr>
              <a:t> de alto </a:t>
            </a:r>
            <a:r>
              <a:rPr lang="en-US" dirty="0" err="1">
                <a:sym typeface="Symbol" panose="05050102010706020507" pitchFamily="18" charset="2"/>
              </a:rPr>
              <a:t>grado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B7916-2B6A-49F3-BA53-B67BC193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8430"/>
            <a:ext cx="5635486" cy="1399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2FD8E-7D61-4F15-9ACE-AABA144F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1" y="4554804"/>
            <a:ext cx="6298095" cy="22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77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18238</TotalTime>
  <Words>1179</Words>
  <Application>Microsoft Office PowerPoint</Application>
  <PresentationFormat>Widescreen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Symbol</vt:lpstr>
      <vt:lpstr>Wingdings</vt:lpstr>
      <vt:lpstr>Wingdings 3</vt:lpstr>
      <vt:lpstr>Ion</vt:lpstr>
      <vt:lpstr>INTELIGENCIA ARTIFICIAL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  <vt:lpstr>Artificial Intelligence – Máquinas de Soporte Vectorial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765</cp:revision>
  <dcterms:created xsi:type="dcterms:W3CDTF">2018-02-28T08:20:25Z</dcterms:created>
  <dcterms:modified xsi:type="dcterms:W3CDTF">2022-06-07T18:25:27Z</dcterms:modified>
</cp:coreProperties>
</file>