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676" r:id="rId3"/>
    <p:sldId id="677" r:id="rId4"/>
    <p:sldId id="678" r:id="rId5"/>
    <p:sldId id="679" r:id="rId6"/>
    <p:sldId id="680" r:id="rId7"/>
    <p:sldId id="681" r:id="rId8"/>
    <p:sldId id="682" r:id="rId9"/>
    <p:sldId id="683" r:id="rId10"/>
    <p:sldId id="6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/>
              <a:t>INTELIGENCIA ARTIFICIAL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Árboles de Decisión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Inestabilidad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Desventaja</a:t>
            </a:r>
            <a:r>
              <a:rPr lang="en-US" dirty="0">
                <a:sym typeface="Symbol" panose="05050102010706020507" pitchFamily="18" charset="2"/>
              </a:rPr>
              <a:t> de ser de </a:t>
            </a:r>
            <a:r>
              <a:rPr lang="en-US" dirty="0" err="1">
                <a:sym typeface="Symbol" panose="05050102010706020507" pitchFamily="18" charset="2"/>
              </a:rPr>
              <a:t>límites</a:t>
            </a:r>
            <a:r>
              <a:rPr lang="en-US" dirty="0">
                <a:sym typeface="Symbol" panose="05050102010706020507" pitchFamily="18" charset="2"/>
              </a:rPr>
              <a:t> de decisions </a:t>
            </a:r>
            <a:r>
              <a:rPr lang="en-US" dirty="0" err="1">
                <a:sym typeface="Symbol" panose="05050102010706020507" pitchFamily="18" charset="2"/>
              </a:rPr>
              <a:t>lineales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ortogonales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Notar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figura</a:t>
            </a:r>
            <a:r>
              <a:rPr lang="en-US" dirty="0">
                <a:sym typeface="Symbol" panose="05050102010706020507" pitchFamily="18" charset="2"/>
              </a:rPr>
              <a:t> que con solo </a:t>
            </a:r>
            <a:r>
              <a:rPr lang="en-US" dirty="0" err="1">
                <a:sym typeface="Symbol" panose="05050102010706020507" pitchFamily="18" charset="2"/>
              </a:rPr>
              <a:t>cambiar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dirección</a:t>
            </a:r>
            <a:r>
              <a:rPr lang="en-US" dirty="0">
                <a:sym typeface="Symbol" panose="05050102010706020507" pitchFamily="18" charset="2"/>
              </a:rPr>
              <a:t> del DS cambia los </a:t>
            </a:r>
            <a:r>
              <a:rPr lang="en-US" dirty="0" err="1">
                <a:sym typeface="Symbol" panose="05050102010706020507" pitchFamily="18" charset="2"/>
              </a:rPr>
              <a:t>límitess</a:t>
            </a:r>
            <a:r>
              <a:rPr lang="en-US" dirty="0">
                <a:sym typeface="Symbol" panose="05050102010706020507" pitchFamily="18" charset="2"/>
              </a:rPr>
              <a:t> de decision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Izq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perfectamente</a:t>
            </a:r>
            <a:r>
              <a:rPr lang="en-US" dirty="0">
                <a:sym typeface="Symbol" panose="05050102010706020507" pitchFamily="18" charset="2"/>
              </a:rPr>
              <a:t> separable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Der </a:t>
            </a:r>
            <a:r>
              <a:rPr lang="en-US" dirty="0" err="1">
                <a:sym typeface="Symbol" panose="05050102010706020507" pitchFamily="18" charset="2"/>
              </a:rPr>
              <a:t>probablemente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generalice</a:t>
            </a:r>
            <a:r>
              <a:rPr lang="en-US" dirty="0">
                <a:sym typeface="Symbol" panose="05050102010706020507" pitchFamily="18" charset="2"/>
              </a:rPr>
              <a:t> bien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eliminar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problema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podemos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usar</a:t>
            </a:r>
            <a:r>
              <a:rPr lang="en-US" dirty="0">
                <a:sym typeface="Symbol" panose="05050102010706020507" pitchFamily="18" charset="2"/>
              </a:rPr>
              <a:t> PCA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Son </a:t>
            </a:r>
            <a:r>
              <a:rPr lang="en-US" dirty="0" err="1">
                <a:sym typeface="Symbol" panose="05050102010706020507" pitchFamily="18" charset="2"/>
              </a:rPr>
              <a:t>muy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sensibles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variaciones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DS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Note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la fig. inferior que se </a:t>
            </a:r>
            <a:r>
              <a:rPr lang="en-US" dirty="0" err="1">
                <a:sym typeface="Symbol" panose="05050102010706020507" pitchFamily="18" charset="2"/>
              </a:rPr>
              <a:t>removió</a:t>
            </a:r>
            <a:r>
              <a:rPr lang="en-US" dirty="0">
                <a:sym typeface="Symbol" panose="05050102010706020507" pitchFamily="18" charset="2"/>
              </a:rPr>
              <a:t> solo 1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Los </a:t>
            </a:r>
            <a:r>
              <a:rPr lang="en-US" dirty="0" err="1">
                <a:sym typeface="Symbol" panose="05050102010706020507" pitchFamily="18" charset="2"/>
              </a:rPr>
              <a:t>bosques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pueden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limitar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inestabilidad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A674-96E8-4035-B395-45872D04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1" y="4755110"/>
            <a:ext cx="5247861" cy="2032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19E871-8A76-4B8F-8D1C-A34A0954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4" y="4957260"/>
            <a:ext cx="3839517" cy="18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Árboles de Decisión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También</a:t>
            </a:r>
            <a:r>
              <a:rPr lang="en-US" dirty="0">
                <a:sym typeface="Symbol" panose="05050102010706020507" pitchFamily="18" charset="2"/>
              </a:rPr>
              <a:t> se </a:t>
            </a:r>
            <a:r>
              <a:rPr lang="en-US" dirty="0" err="1">
                <a:sym typeface="Symbol" panose="05050102010706020507" pitchFamily="18" charset="2"/>
              </a:rPr>
              <a:t>pueden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usar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para </a:t>
            </a:r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tanto para </a:t>
            </a:r>
            <a:r>
              <a:rPr lang="en-US" dirty="0" err="1">
                <a:sym typeface="Symbol" panose="05050102010706020507" pitchFamily="18" charset="2"/>
              </a:rPr>
              <a:t>clasificación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Componente</a:t>
            </a:r>
            <a:r>
              <a:rPr lang="en-US" dirty="0">
                <a:sym typeface="Symbol" panose="05050102010706020507" pitchFamily="18" charset="2"/>
              </a:rPr>
              <a:t> fundamental del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Bosques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Aleatorios</a:t>
            </a:r>
            <a:r>
              <a:rPr lang="en-US" dirty="0">
                <a:sym typeface="Symbol" panose="05050102010706020507" pitchFamily="18" charset="2"/>
              </a:rPr>
              <a:t> (Random Forests)</a:t>
            </a:r>
          </a:p>
          <a:p>
            <a:r>
              <a:rPr lang="en-US" dirty="0" err="1">
                <a:sym typeface="Symbol" panose="05050102010706020507" pitchFamily="18" charset="2"/>
              </a:rPr>
              <a:t>Entrenando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Visualizando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árbol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decisión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3ADC-1371-49B1-BCF0-166954A4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7" y="2776330"/>
            <a:ext cx="3523253" cy="1772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A11B4-FAB9-4651-B9BB-1369B599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8" y="2799837"/>
            <a:ext cx="3289646" cy="1749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94DFD1-F354-45F1-BCC5-E33F79C1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350" y="2363234"/>
            <a:ext cx="3819525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3A1C1C-4D20-47E2-99C1-3F14FF153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50" y="2776330"/>
            <a:ext cx="2854593" cy="23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6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Árboles de Decisión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Realizando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Empezamos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viendo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nodo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raiz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Luego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vamos</a:t>
            </a:r>
            <a:r>
              <a:rPr lang="en-US" dirty="0">
                <a:sym typeface="Symbol" panose="05050102010706020507" pitchFamily="18" charset="2"/>
              </a:rPr>
              <a:t> por los </a:t>
            </a:r>
            <a:r>
              <a:rPr lang="en-US" dirty="0" err="1">
                <a:sym typeface="Symbol" panose="05050102010706020507" pitchFamily="18" charset="2"/>
              </a:rPr>
              <a:t>ramales</a:t>
            </a:r>
            <a:r>
              <a:rPr lang="en-US" dirty="0">
                <a:sym typeface="Symbol" panose="05050102010706020507" pitchFamily="18" charset="2"/>
              </a:rPr>
              <a:t> del </a:t>
            </a:r>
            <a:r>
              <a:rPr lang="en-US" dirty="0" err="1">
                <a:sym typeface="Symbol" panose="05050102010706020507" pitchFamily="18" charset="2"/>
              </a:rPr>
              <a:t>árbol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Samples </a:t>
            </a:r>
            <a:r>
              <a:rPr lang="en-US" dirty="0" err="1">
                <a:sym typeface="Symbol" panose="05050102010706020507" pitchFamily="18" charset="2"/>
              </a:rPr>
              <a:t>tiene</a:t>
            </a:r>
            <a:r>
              <a:rPr lang="en-US" dirty="0">
                <a:sym typeface="Symbol" panose="05050102010706020507" pitchFamily="18" charset="2"/>
              </a:rPr>
              <a:t> que </a:t>
            </a:r>
            <a:r>
              <a:rPr lang="en-US" dirty="0" err="1">
                <a:sym typeface="Symbol" panose="05050102010706020507" pitchFamily="18" charset="2"/>
              </a:rPr>
              <a:t>ver</a:t>
            </a:r>
            <a:r>
              <a:rPr lang="en-US" dirty="0">
                <a:sym typeface="Symbol" panose="05050102010706020507" pitchFamily="18" charset="2"/>
              </a:rPr>
              <a:t> contra </a:t>
            </a:r>
            <a:r>
              <a:rPr lang="en-US" dirty="0" err="1">
                <a:sym typeface="Symbol" panose="05050102010706020507" pitchFamily="18" charset="2"/>
              </a:rPr>
              <a:t>cuantas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instancias</a:t>
            </a:r>
            <a:r>
              <a:rPr lang="en-US" dirty="0">
                <a:sym typeface="Symbol" panose="05050102010706020507" pitchFamily="18" charset="2"/>
              </a:rPr>
              <a:t> son de </a:t>
            </a:r>
            <a:r>
              <a:rPr lang="en-US" dirty="0" err="1">
                <a:sym typeface="Symbol" panose="05050102010706020507" pitchFamily="18" charset="2"/>
              </a:rPr>
              <a:t>esa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característica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Gini </a:t>
            </a:r>
            <a:r>
              <a:rPr lang="en-US" dirty="0" err="1">
                <a:sym typeface="Symbol" panose="05050102010706020507" pitchFamily="18" charset="2"/>
              </a:rPr>
              <a:t>mide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impuridad</a:t>
            </a:r>
            <a:r>
              <a:rPr lang="en-US" dirty="0">
                <a:sym typeface="Symbol" panose="05050102010706020507" pitchFamily="18" charset="2"/>
              </a:rPr>
              <a:t> del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Gini = 0, el </a:t>
            </a:r>
            <a:r>
              <a:rPr lang="en-US" dirty="0" err="1">
                <a:sym typeface="Symbol" panose="05050102010706020507" pitchFamily="18" charset="2"/>
              </a:rPr>
              <a:t>nodo</a:t>
            </a:r>
            <a:r>
              <a:rPr lang="en-US" dirty="0">
                <a:sym typeface="Symbol" panose="05050102010706020507" pitchFamily="18" charset="2"/>
              </a:rPr>
              <a:t> es puro (</a:t>
            </a:r>
            <a:r>
              <a:rPr lang="en-US" dirty="0" err="1">
                <a:sym typeface="Symbol" panose="05050102010706020507" pitchFamily="18" charset="2"/>
              </a:rPr>
              <a:t>todas</a:t>
            </a:r>
            <a:r>
              <a:rPr lang="en-US" dirty="0">
                <a:sym typeface="Symbol" panose="05050102010706020507" pitchFamily="18" charset="2"/>
              </a:rPr>
              <a:t> son de la </a:t>
            </a:r>
            <a:r>
              <a:rPr lang="en-US" dirty="0" err="1">
                <a:sym typeface="Symbol" panose="05050102010706020507" pitchFamily="18" charset="2"/>
              </a:rPr>
              <a:t>misma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Gini = 0.168 = (0/54)^2 + (49/54)^2 + (5/54)^2</a:t>
            </a:r>
          </a:p>
          <a:p>
            <a:r>
              <a:rPr lang="en-US" dirty="0">
                <a:sym typeface="Symbol" panose="05050102010706020507" pitchFamily="18" charset="2"/>
              </a:rPr>
              <a:t>Como </a:t>
            </a:r>
            <a:r>
              <a:rPr lang="en-US" dirty="0" err="1">
                <a:sym typeface="Symbol" panose="05050102010706020507" pitchFamily="18" charset="2"/>
              </a:rPr>
              <a:t>este</a:t>
            </a:r>
            <a:r>
              <a:rPr lang="en-US" dirty="0">
                <a:sym typeface="Symbol" panose="05050102010706020507" pitchFamily="18" charset="2"/>
              </a:rPr>
              <a:t> arbol </a:t>
            </a:r>
            <a:r>
              <a:rPr lang="en-US" dirty="0" err="1">
                <a:sym typeface="Symbol" panose="05050102010706020507" pitchFamily="18" charset="2"/>
              </a:rPr>
              <a:t>max_depth</a:t>
            </a:r>
            <a:r>
              <a:rPr lang="en-US" dirty="0">
                <a:sym typeface="Symbol" panose="05050102010706020507" pitchFamily="18" charset="2"/>
              </a:rPr>
              <a:t> = 2 son 2 </a:t>
            </a:r>
            <a:r>
              <a:rPr lang="en-US" dirty="0" err="1">
                <a:sym typeface="Symbol" panose="05050102010706020507" pitchFamily="18" charset="2"/>
              </a:rPr>
              <a:t>nodos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Caja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blanca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modelos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fáciles</a:t>
            </a:r>
            <a:r>
              <a:rPr lang="en-US" dirty="0">
                <a:sym typeface="Symbol" panose="05050102010706020507" pitchFamily="18" charset="2"/>
              </a:rPr>
              <a:t> de interpreter visual)</a:t>
            </a:r>
          </a:p>
          <a:p>
            <a:r>
              <a:rPr lang="en-US" dirty="0" err="1">
                <a:sym typeface="Symbol" panose="05050102010706020507" pitchFamily="18" charset="2"/>
              </a:rPr>
              <a:t>Caja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negra</a:t>
            </a:r>
            <a:r>
              <a:rPr lang="en-US" dirty="0">
                <a:sym typeface="Symbol" panose="05050102010706020507" pitchFamily="18" charset="2"/>
              </a:rPr>
              <a:t> (redes </a:t>
            </a:r>
            <a:r>
              <a:rPr lang="en-US" dirty="0" err="1">
                <a:sym typeface="Symbol" panose="05050102010706020507" pitchFamily="18" charset="2"/>
              </a:rPr>
              <a:t>neuronales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A1C1C-4D20-47E2-99C1-3F14FF15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84" y="668357"/>
            <a:ext cx="2740798" cy="230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6BCB1D-51C5-417E-8B12-0EFF10EB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83" y="3341038"/>
            <a:ext cx="180975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F9C04-F1A7-4050-A6BC-BD5CDC25F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55" y="4267200"/>
            <a:ext cx="5348944" cy="25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2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Árboles de Decisión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Estimacion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Probabilidades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Casos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Los </a:t>
            </a:r>
            <a:r>
              <a:rPr lang="en-US" dirty="0" err="1">
                <a:sym typeface="Symbol" panose="05050102010706020507" pitchFamily="18" charset="2"/>
              </a:rPr>
              <a:t>arboles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también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estiman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probabilidad</a:t>
            </a:r>
            <a:r>
              <a:rPr lang="en-US" dirty="0">
                <a:sym typeface="Symbol" panose="05050102010706020507" pitchFamily="18" charset="2"/>
              </a:rPr>
              <a:t> de la </a:t>
            </a:r>
            <a:r>
              <a:rPr lang="en-US" dirty="0" err="1">
                <a:sym typeface="Symbol" panose="05050102010706020507" pitchFamily="18" charset="2"/>
              </a:rPr>
              <a:t>clase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studio.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Vemos</a:t>
            </a:r>
            <a:r>
              <a:rPr lang="en-US" dirty="0">
                <a:sym typeface="Symbol" panose="05050102010706020507" pitchFamily="18" charset="2"/>
              </a:rPr>
              <a:t> que de la imagen: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0% es Iris </a:t>
            </a:r>
            <a:r>
              <a:rPr lang="en-US" dirty="0" err="1">
                <a:sym typeface="Symbol" panose="05050102010706020507" pitchFamily="18" charset="2"/>
              </a:rPr>
              <a:t>Setosa</a:t>
            </a:r>
            <a:r>
              <a:rPr lang="en-US" dirty="0">
                <a:sym typeface="Symbol" panose="05050102010706020507" pitchFamily="18" charset="2"/>
              </a:rPr>
              <a:t> (0/54), 49/54 o 90.7% Iris Versicolor y 5/54 o 9.3% Iris Virginica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BB996-23BD-4BD6-BA40-DA6668F4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5" t="74276" r="36363"/>
          <a:stretch/>
        </p:blipFill>
        <p:spPr>
          <a:xfrm>
            <a:off x="3909390" y="3740064"/>
            <a:ext cx="2872171" cy="16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Árboles de Decisión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r>
              <a:rPr lang="en-US" dirty="0">
                <a:sym typeface="Symbol" panose="05050102010706020507" pitchFamily="18" charset="2"/>
              </a:rPr>
              <a:t> CART (Arbol de </a:t>
            </a:r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y </a:t>
            </a:r>
            <a:r>
              <a:rPr lang="en-US" dirty="0" err="1">
                <a:sym typeface="Symbol" panose="05050102010706020507" pitchFamily="18" charset="2"/>
              </a:rPr>
              <a:t>Clasificación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Divide el training set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dos subsets </a:t>
            </a:r>
            <a:r>
              <a:rPr lang="en-US" dirty="0" err="1">
                <a:sym typeface="Symbol" panose="05050102010706020507" pitchFamily="18" charset="2"/>
              </a:rPr>
              <a:t>usando</a:t>
            </a:r>
            <a:r>
              <a:rPr lang="en-US" dirty="0">
                <a:sym typeface="Symbol" panose="05050102010706020507" pitchFamily="18" charset="2"/>
              </a:rPr>
              <a:t> la </a:t>
            </a:r>
            <a:r>
              <a:rPr lang="en-US" dirty="0" err="1">
                <a:sym typeface="Symbol" panose="05050102010706020507" pitchFamily="18" charset="2"/>
              </a:rPr>
              <a:t>característica</a:t>
            </a:r>
            <a:r>
              <a:rPr lang="en-US" dirty="0">
                <a:sym typeface="Symbol" panose="05050102010706020507" pitchFamily="18" charset="2"/>
              </a:rPr>
              <a:t> K y el umbral </a:t>
            </a:r>
            <a:r>
              <a:rPr lang="en-US" dirty="0" err="1">
                <a:sym typeface="Symbol" panose="05050102010706020507" pitchFamily="18" charset="2"/>
              </a:rPr>
              <a:t>tk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selecciona</a:t>
            </a:r>
            <a:r>
              <a:rPr lang="en-US" dirty="0">
                <a:sym typeface="Symbol" panose="05050102010706020507" pitchFamily="18" charset="2"/>
              </a:rPr>
              <a:t> el par (k, </a:t>
            </a:r>
            <a:r>
              <a:rPr lang="en-US" dirty="0" err="1">
                <a:sym typeface="Symbol" panose="05050102010706020507" pitchFamily="18" charset="2"/>
              </a:rPr>
              <a:t>tk</a:t>
            </a:r>
            <a:r>
              <a:rPr lang="en-US" dirty="0">
                <a:sym typeface="Symbol" panose="05050102010706020507" pitchFamily="18" charset="2"/>
              </a:rPr>
              <a:t>) que </a:t>
            </a:r>
            <a:r>
              <a:rPr lang="en-US" dirty="0" err="1">
                <a:sym typeface="Symbol" panose="05050102010706020507" pitchFamily="18" charset="2"/>
              </a:rPr>
              <a:t>hace</a:t>
            </a:r>
            <a:r>
              <a:rPr lang="en-US" dirty="0">
                <a:sym typeface="Symbol" panose="05050102010706020507" pitchFamily="18" charset="2"/>
              </a:rPr>
              <a:t> el set mas puro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sigue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dividiendo</a:t>
            </a:r>
            <a:r>
              <a:rPr lang="en-US" dirty="0">
                <a:sym typeface="Symbol" panose="05050102010706020507" pitchFamily="18" charset="2"/>
              </a:rPr>
              <a:t> los subsets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2 </a:t>
            </a:r>
            <a:r>
              <a:rPr lang="en-US" dirty="0" err="1">
                <a:sym typeface="Symbol" panose="05050102010706020507" pitchFamily="18" charset="2"/>
              </a:rPr>
              <a:t>recursivamente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Termina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cuando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llegamos</a:t>
            </a:r>
            <a:r>
              <a:rPr lang="en-US" dirty="0">
                <a:sym typeface="Symbol" panose="05050102010706020507" pitchFamily="18" charset="2"/>
              </a:rPr>
              <a:t> al </a:t>
            </a:r>
            <a:r>
              <a:rPr lang="en-US" dirty="0" err="1">
                <a:sym typeface="Symbol" panose="05050102010706020507" pitchFamily="18" charset="2"/>
              </a:rPr>
              <a:t>nivel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profunidad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especificado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O </a:t>
            </a:r>
            <a:r>
              <a:rPr lang="en-US" dirty="0" err="1">
                <a:sym typeface="Symbol" panose="05050102010706020507" pitchFamily="18" charset="2"/>
              </a:rPr>
              <a:t>si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puede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reducir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nivel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impuridad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r>
              <a:rPr lang="en-US" dirty="0">
                <a:sym typeface="Symbol" panose="05050102010706020507" pitchFamily="18" charset="2"/>
              </a:rPr>
              <a:t> es del modo “greedy” (</a:t>
            </a:r>
            <a:r>
              <a:rPr lang="en-US" dirty="0" err="1">
                <a:sym typeface="Symbol" panose="05050102010706020507" pitchFamily="18" charset="2"/>
              </a:rPr>
              <a:t>avaro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Busca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óptimo</a:t>
            </a:r>
            <a:r>
              <a:rPr lang="en-US" dirty="0">
                <a:sym typeface="Symbol" panose="05050102010706020507" pitchFamily="18" charset="2"/>
              </a:rPr>
              <a:t> split </a:t>
            </a:r>
            <a:r>
              <a:rPr lang="en-US" dirty="0" err="1">
                <a:sym typeface="Symbol" panose="05050102010706020507" pitchFamily="18" charset="2"/>
              </a:rPr>
              <a:t>siempre</a:t>
            </a:r>
            <a:r>
              <a:rPr lang="en-US" dirty="0">
                <a:sym typeface="Symbol" panose="05050102010706020507" pitchFamily="18" charset="2"/>
              </a:rPr>
              <a:t> no la minima </a:t>
            </a:r>
            <a:r>
              <a:rPr lang="en-US" dirty="0" err="1">
                <a:sym typeface="Symbol" panose="05050102010706020507" pitchFamily="18" charset="2"/>
              </a:rPr>
              <a:t>impuridad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15BE5-4372-4D21-A477-9CB358E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82" y="3429000"/>
            <a:ext cx="6324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Árboles de Decisión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Complejidad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Computacional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complejidad</a:t>
            </a:r>
            <a:r>
              <a:rPr lang="en-US" dirty="0">
                <a:sym typeface="Symbol" panose="05050102010706020507" pitchFamily="18" charset="2"/>
              </a:rPr>
              <a:t> es </a:t>
            </a:r>
            <a:r>
              <a:rPr lang="en-US" dirty="0" err="1">
                <a:sym typeface="Symbol" panose="05050102010706020507" pitchFamily="18" charset="2"/>
              </a:rPr>
              <a:t>aprox</a:t>
            </a:r>
            <a:r>
              <a:rPr lang="en-US" dirty="0">
                <a:sym typeface="Symbol" panose="05050102010706020507" pitchFamily="18" charset="2"/>
              </a:rPr>
              <a:t>. O(log2m)) </a:t>
            </a:r>
            <a:r>
              <a:rPr lang="en-US" dirty="0" err="1">
                <a:sym typeface="Symbol" panose="05050102010706020507" pitchFamily="18" charset="2"/>
              </a:rPr>
              <a:t>nodos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La </a:t>
            </a:r>
            <a:r>
              <a:rPr lang="en-US" dirty="0" err="1">
                <a:sym typeface="Symbol" panose="05050102010706020507" pitchFamily="18" charset="2"/>
              </a:rPr>
              <a:t>complejidad</a:t>
            </a:r>
            <a:r>
              <a:rPr lang="en-US" dirty="0">
                <a:sym typeface="Symbol" panose="05050102010706020507" pitchFamily="18" charset="2"/>
              </a:rPr>
              <a:t> es Tambien </a:t>
            </a:r>
            <a:r>
              <a:rPr lang="en-US" dirty="0" err="1">
                <a:sym typeface="Symbol" panose="05050102010706020507" pitchFamily="18" charset="2"/>
              </a:rPr>
              <a:t>independiente</a:t>
            </a:r>
            <a:r>
              <a:rPr lang="en-US" dirty="0">
                <a:sym typeface="Symbol" panose="05050102010706020507" pitchFamily="18" charset="2"/>
              </a:rPr>
              <a:t> al </a:t>
            </a:r>
            <a:r>
              <a:rPr lang="en-US" dirty="0" err="1">
                <a:sym typeface="Symbol" panose="05050102010706020507" pitchFamily="18" charset="2"/>
              </a:rPr>
              <a:t>numero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características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El </a:t>
            </a:r>
            <a:r>
              <a:rPr lang="en-US" dirty="0" err="1">
                <a:sym typeface="Symbol" panose="05050102010706020507" pitchFamily="18" charset="2"/>
              </a:rPr>
              <a:t>algoritmo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compara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max_features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está</a:t>
            </a:r>
            <a:r>
              <a:rPr lang="en-US" dirty="0">
                <a:sym typeface="Symbol" panose="05050102010706020507" pitchFamily="18" charset="2"/>
              </a:rPr>
              <a:t> active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pequeños</a:t>
            </a:r>
            <a:r>
              <a:rPr lang="en-US" dirty="0">
                <a:sym typeface="Symbol" panose="05050102010706020507" pitchFamily="18" charset="2"/>
              </a:rPr>
              <a:t> datasets presort=True</a:t>
            </a:r>
          </a:p>
          <a:p>
            <a:r>
              <a:rPr lang="en-US" dirty="0" err="1">
                <a:sym typeface="Symbol" panose="05050102010706020507" pitchFamily="18" charset="2"/>
              </a:rPr>
              <a:t>Entropía</a:t>
            </a:r>
            <a:r>
              <a:rPr lang="en-US" dirty="0">
                <a:sym typeface="Symbol" panose="05050102010706020507" pitchFamily="18" charset="2"/>
              </a:rPr>
              <a:t> o </a:t>
            </a:r>
            <a:r>
              <a:rPr lang="en-US" dirty="0" err="1">
                <a:sym typeface="Symbol" panose="05050102010706020507" pitchFamily="18" charset="2"/>
              </a:rPr>
              <a:t>Impuridad</a:t>
            </a:r>
            <a:r>
              <a:rPr lang="en-US" dirty="0">
                <a:sym typeface="Symbol" panose="05050102010706020507" pitchFamily="18" charset="2"/>
              </a:rPr>
              <a:t> Gini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Por </a:t>
            </a:r>
            <a:r>
              <a:rPr lang="en-US" dirty="0" err="1">
                <a:sym typeface="Symbol" panose="05050102010706020507" pitchFamily="18" charset="2"/>
              </a:rPr>
              <a:t>defecto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mide</a:t>
            </a:r>
            <a:r>
              <a:rPr lang="en-US" dirty="0">
                <a:sym typeface="Symbol" panose="05050102010706020507" pitchFamily="18" charset="2"/>
              </a:rPr>
              <a:t> Gini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Podemos </a:t>
            </a:r>
            <a:r>
              <a:rPr lang="en-US" dirty="0" err="1">
                <a:sym typeface="Symbol" panose="05050102010706020507" pitchFamily="18" charset="2"/>
              </a:rPr>
              <a:t>seleccionar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entropia</a:t>
            </a:r>
            <a:r>
              <a:rPr lang="en-US" dirty="0">
                <a:sym typeface="Symbol" panose="05050102010706020507" pitchFamily="18" charset="2"/>
              </a:rPr>
              <a:t> por medio de “criterion = ‘entropy’”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Entropia</a:t>
            </a:r>
            <a:r>
              <a:rPr lang="en-US" dirty="0">
                <a:sym typeface="Symbol" panose="05050102010706020507" pitchFamily="18" charset="2"/>
              </a:rPr>
              <a:t> = </a:t>
            </a:r>
            <a:r>
              <a:rPr lang="en-US" dirty="0" err="1">
                <a:sym typeface="Symbol" panose="05050102010706020507" pitchFamily="18" charset="2"/>
              </a:rPr>
              <a:t>desorden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3712E-1922-45B5-8574-772683F5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64" y="5150540"/>
            <a:ext cx="27717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Árboles de Decisión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Regularización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Hiperparámetros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Estos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modelos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hacen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asumsiones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la data</a:t>
            </a: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Debemos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someterlos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condiciones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sino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tendremos</a:t>
            </a:r>
            <a:r>
              <a:rPr lang="en-US" dirty="0">
                <a:sym typeface="Symbol" panose="05050102010706020507" pitchFamily="18" charset="2"/>
              </a:rPr>
              <a:t> overfitting</a:t>
            </a: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Modelo</a:t>
            </a:r>
            <a:r>
              <a:rPr lang="en-US" dirty="0">
                <a:sym typeface="Symbol" panose="05050102010706020507" pitchFamily="18" charset="2"/>
              </a:rPr>
              <a:t> no </a:t>
            </a:r>
            <a:r>
              <a:rPr lang="en-US" dirty="0" err="1">
                <a:sym typeface="Symbol" panose="05050102010706020507" pitchFamily="18" charset="2"/>
              </a:rPr>
              <a:t>paremétrico</a:t>
            </a:r>
            <a:endParaRPr lang="en-US" dirty="0">
              <a:sym typeface="Symbol" panose="05050102010706020507" pitchFamily="18" charset="2"/>
            </a:endParaRP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Significa</a:t>
            </a:r>
            <a:r>
              <a:rPr lang="en-US" dirty="0">
                <a:sym typeface="Symbol" panose="05050102010706020507" pitchFamily="18" charset="2"/>
              </a:rPr>
              <a:t> que los </a:t>
            </a:r>
            <a:r>
              <a:rPr lang="en-US" dirty="0" err="1">
                <a:sym typeface="Symbol" panose="05050102010706020507" pitchFamily="18" charset="2"/>
              </a:rPr>
              <a:t>parámetros</a:t>
            </a:r>
            <a:r>
              <a:rPr lang="en-US" dirty="0">
                <a:sym typeface="Symbol" panose="05050102010706020507" pitchFamily="18" charset="2"/>
              </a:rPr>
              <a:t> no son </a:t>
            </a:r>
            <a:r>
              <a:rPr lang="en-US" dirty="0" err="1">
                <a:sym typeface="Symbol" panose="05050102010706020507" pitchFamily="18" charset="2"/>
              </a:rPr>
              <a:t>determinados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modo </a:t>
            </a:r>
            <a:r>
              <a:rPr lang="en-US" dirty="0" err="1">
                <a:sym typeface="Symbol" panose="05050102010706020507" pitchFamily="18" charset="2"/>
              </a:rPr>
              <a:t>entrenamiento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Los </a:t>
            </a:r>
            <a:r>
              <a:rPr lang="en-US" dirty="0" err="1">
                <a:sym typeface="Symbol" panose="05050102010706020507" pitchFamily="18" charset="2"/>
              </a:rPr>
              <a:t>modelos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parametricos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tienen</a:t>
            </a:r>
            <a:r>
              <a:rPr lang="en-US" dirty="0">
                <a:sym typeface="Symbol" panose="05050102010706020507" pitchFamily="18" charset="2"/>
              </a:rPr>
              <a:t> un </a:t>
            </a:r>
            <a:r>
              <a:rPr lang="en-US" dirty="0" err="1">
                <a:sym typeface="Symbol" panose="05050102010706020507" pitchFamily="18" charset="2"/>
              </a:rPr>
              <a:t>número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determinado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parámetros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Para </a:t>
            </a:r>
            <a:r>
              <a:rPr lang="en-US" dirty="0" err="1">
                <a:sym typeface="Symbol" panose="05050102010706020507" pitchFamily="18" charset="2"/>
              </a:rPr>
              <a:t>prevenir</a:t>
            </a:r>
            <a:r>
              <a:rPr lang="en-US" dirty="0">
                <a:sym typeface="Symbol" panose="05050102010706020507" pitchFamily="18" charset="2"/>
              </a:rPr>
              <a:t> overfitting hay que </a:t>
            </a:r>
            <a:r>
              <a:rPr lang="en-US" dirty="0" err="1">
                <a:sym typeface="Symbol" panose="05050102010706020507" pitchFamily="18" charset="2"/>
              </a:rPr>
              <a:t>regularizar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modelo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Max_depth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controla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esto</a:t>
            </a:r>
            <a:endParaRPr lang="en-US" dirty="0">
              <a:sym typeface="Symbol" panose="05050102010706020507" pitchFamily="18" charset="2"/>
            </a:endParaRPr>
          </a:p>
          <a:p>
            <a:pPr lvl="2"/>
            <a:r>
              <a:rPr lang="en-US" dirty="0" err="1">
                <a:sym typeface="Symbol" panose="05050102010706020507" pitchFamily="18" charset="2"/>
              </a:rPr>
              <a:t>DecisionTreeClassifier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tiene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más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parámetros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 err="1">
                <a:sym typeface="Symbol" panose="05050102010706020507" pitchFamily="18" charset="2"/>
              </a:rPr>
              <a:t>min_sample_split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min_samples_leaf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min_weight_fraction_leaf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Izq</a:t>
            </a:r>
            <a:r>
              <a:rPr lang="en-US" dirty="0">
                <a:sym typeface="Symbol" panose="05050102010706020507" pitchFamily="18" charset="2"/>
              </a:rPr>
              <a:t>: Overfit, Der: </a:t>
            </a:r>
            <a:r>
              <a:rPr lang="en-US" dirty="0" err="1">
                <a:sym typeface="Symbol" panose="05050102010706020507" pitchFamily="18" charset="2"/>
              </a:rPr>
              <a:t>Controlado</a:t>
            </a:r>
            <a:r>
              <a:rPr lang="en-US" dirty="0">
                <a:sym typeface="Symbol" panose="05050102010706020507" pitchFamily="18" charset="2"/>
              </a:rPr>
              <a:t> (no overfit)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0E14B-2537-4A01-A894-30E6386F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52" y="4861128"/>
            <a:ext cx="5051355" cy="19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0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Árboles de Decisión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Regresion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Como </a:t>
            </a:r>
            <a:r>
              <a:rPr lang="en-US" dirty="0" err="1">
                <a:sym typeface="Symbol" panose="05050102010706020507" pitchFamily="18" charset="2"/>
              </a:rPr>
              <a:t>dijomos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también</a:t>
            </a:r>
            <a:r>
              <a:rPr lang="en-US" dirty="0">
                <a:sym typeface="Symbol" panose="05050102010706020507" pitchFamily="18" charset="2"/>
              </a:rPr>
              <a:t> son </a:t>
            </a:r>
            <a:r>
              <a:rPr lang="en-US" dirty="0" err="1">
                <a:sym typeface="Symbol" panose="05050102010706020507" pitchFamily="18" charset="2"/>
              </a:rPr>
              <a:t>capaces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regresion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como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ejemplo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Estas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predicciones</a:t>
            </a:r>
            <a:r>
              <a:rPr lang="en-US" dirty="0">
                <a:sym typeface="Symbol" panose="05050102010706020507" pitchFamily="18" charset="2"/>
              </a:rPr>
              <a:t> son por </a:t>
            </a:r>
            <a:r>
              <a:rPr lang="en-US" dirty="0" err="1">
                <a:sym typeface="Symbol" panose="05050102010706020507" pitchFamily="18" charset="2"/>
              </a:rPr>
              <a:t>ejemplo</a:t>
            </a:r>
            <a:r>
              <a:rPr lang="en-US" dirty="0">
                <a:sym typeface="Symbol" panose="05050102010706020507" pitchFamily="18" charset="2"/>
              </a:rPr>
              <a:t> para el </a:t>
            </a:r>
            <a:r>
              <a:rPr lang="en-US" dirty="0" err="1">
                <a:sym typeface="Symbol" panose="05050102010706020507" pitchFamily="18" charset="2"/>
              </a:rPr>
              <a:t>nodo</a:t>
            </a:r>
            <a:r>
              <a:rPr lang="en-US" dirty="0">
                <a:sym typeface="Symbol" panose="05050102010706020507" pitchFamily="18" charset="2"/>
              </a:rPr>
              <a:t>…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 inferior </a:t>
            </a:r>
            <a:r>
              <a:rPr lang="en-US" dirty="0" err="1">
                <a:sym typeface="Symbol" panose="05050102010706020507" pitchFamily="18" charset="2"/>
              </a:rPr>
              <a:t>izquierdo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promedio</a:t>
            </a:r>
            <a:r>
              <a:rPr lang="en-US" dirty="0">
                <a:sym typeface="Symbol" panose="05050102010706020507" pitchFamily="18" charset="2"/>
              </a:rPr>
              <a:t> de 20 </a:t>
            </a:r>
            <a:r>
              <a:rPr lang="en-US" dirty="0" err="1">
                <a:sym typeface="Symbol" panose="05050102010706020507" pitchFamily="18" charset="2"/>
              </a:rPr>
              <a:t>muestras</a:t>
            </a:r>
            <a:r>
              <a:rPr lang="en-US" dirty="0">
                <a:sym typeface="Symbol" panose="05050102010706020507" pitchFamily="18" charset="2"/>
              </a:rPr>
              <a:t>…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 da un valor de 0.854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EBD5F-CF47-4F23-9913-6A7A5066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54" y="2358335"/>
            <a:ext cx="3748709" cy="780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7C027-B8A3-45D2-87F1-0E39CEF0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54" y="3718684"/>
            <a:ext cx="4960990" cy="263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2DEE9-24DD-44C8-9088-87D55936F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56" y="3837954"/>
            <a:ext cx="5977060" cy="22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Artificial </a:t>
            </a:r>
            <a:r>
              <a:rPr lang="es-PA" sz="3600" dirty="0" err="1"/>
              <a:t>Intelligence</a:t>
            </a:r>
            <a:r>
              <a:rPr lang="es-PA" sz="3600" dirty="0"/>
              <a:t> – Árboles de Decisión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7" y="1471353"/>
            <a:ext cx="12013555" cy="5181374"/>
          </a:xfrm>
        </p:spPr>
        <p:txBody>
          <a:bodyPr>
            <a:normAutofit/>
          </a:bodyPr>
          <a:lstStyle/>
          <a:p>
            <a:r>
              <a:rPr lang="en-US" dirty="0" err="1">
                <a:sym typeface="Symbol" panose="05050102010706020507" pitchFamily="18" charset="2"/>
              </a:rPr>
              <a:t>Regresion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regresión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algorimo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trata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hacer</a:t>
            </a:r>
            <a:r>
              <a:rPr lang="en-US" dirty="0">
                <a:sym typeface="Symbol" panose="05050102010706020507" pitchFamily="18" charset="2"/>
              </a:rPr>
              <a:t> lo </a:t>
            </a:r>
            <a:r>
              <a:rPr lang="en-US" dirty="0" err="1">
                <a:sym typeface="Symbol" panose="05050102010706020507" pitchFamily="18" charset="2"/>
              </a:rPr>
              <a:t>mismo</a:t>
            </a:r>
            <a:r>
              <a:rPr lang="en-US" dirty="0">
                <a:sym typeface="Symbol" panose="05050102010706020507" pitchFamily="18" charset="2"/>
              </a:rPr>
              <a:t> solo que divider y </a:t>
            </a:r>
            <a:r>
              <a:rPr lang="en-US" dirty="0" err="1">
                <a:sym typeface="Symbol" panose="05050102010706020507" pitchFamily="18" charset="2"/>
              </a:rPr>
              <a:t>minimizar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nivel</a:t>
            </a:r>
            <a:r>
              <a:rPr lang="en-US" dirty="0">
                <a:sym typeface="Symbol" panose="05050102010706020507" pitchFamily="18" charset="2"/>
              </a:rPr>
              <a:t> de </a:t>
            </a:r>
            <a:r>
              <a:rPr lang="en-US" dirty="0" err="1">
                <a:sym typeface="Symbol" panose="05050102010706020507" pitchFamily="18" charset="2"/>
              </a:rPr>
              <a:t>impuridad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Vemos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en</a:t>
            </a:r>
            <a:r>
              <a:rPr lang="en-US" dirty="0">
                <a:sym typeface="Symbol" panose="05050102010706020507" pitchFamily="18" charset="2"/>
              </a:rPr>
              <a:t> el </a:t>
            </a:r>
            <a:r>
              <a:rPr lang="en-US" dirty="0" err="1">
                <a:sym typeface="Symbol" panose="05050102010706020507" pitchFamily="18" charset="2"/>
              </a:rPr>
              <a:t>ejemplo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Overfit (</a:t>
            </a:r>
            <a:r>
              <a:rPr lang="en-US" dirty="0" err="1">
                <a:sym typeface="Symbol" panose="05050102010706020507" pitchFamily="18" charset="2"/>
              </a:rPr>
              <a:t>izq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No overfit</a:t>
            </a:r>
          </a:p>
          <a:p>
            <a:pPr lvl="3"/>
            <a:r>
              <a:rPr lang="en-US" dirty="0" err="1">
                <a:sym typeface="Symbol" panose="05050102010706020507" pitchFamily="18" charset="2"/>
              </a:rPr>
              <a:t>Controlado</a:t>
            </a:r>
            <a:r>
              <a:rPr lang="en-US" dirty="0">
                <a:sym typeface="Symbol" panose="05050102010706020507" pitchFamily="18" charset="2"/>
              </a:rPr>
              <a:t> por </a:t>
            </a:r>
            <a:r>
              <a:rPr lang="en-US" dirty="0" err="1">
                <a:sym typeface="Symbol" panose="05050102010706020507" pitchFamily="18" charset="2"/>
              </a:rPr>
              <a:t>min_samples_leaf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6E3D6-7C22-4106-84BA-8560F203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32" y="2362614"/>
            <a:ext cx="7372350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729A7-92D8-40DE-9D51-3866108A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32" y="3909527"/>
            <a:ext cx="73628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18238</TotalTime>
  <Words>575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Symbol</vt:lpstr>
      <vt:lpstr>Wingdings 3</vt:lpstr>
      <vt:lpstr>Ion</vt:lpstr>
      <vt:lpstr>INTELIGENCIA ARTIFICIAL</vt:lpstr>
      <vt:lpstr>Artificial Intelligence – Árboles de Decisión</vt:lpstr>
      <vt:lpstr>Artificial Intelligence – Árboles de Decisión</vt:lpstr>
      <vt:lpstr>Artificial Intelligence – Árboles de Decisión</vt:lpstr>
      <vt:lpstr>Artificial Intelligence – Árboles de Decisión</vt:lpstr>
      <vt:lpstr>Artificial Intelligence – Árboles de Decisión</vt:lpstr>
      <vt:lpstr>Artificial Intelligence – Árboles de Decisión</vt:lpstr>
      <vt:lpstr>Artificial Intelligence – Árboles de Decisión</vt:lpstr>
      <vt:lpstr>Artificial Intelligence – Árboles de Decisión</vt:lpstr>
      <vt:lpstr>Artificial Intelligence – Árboles de Decisión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765</cp:revision>
  <dcterms:created xsi:type="dcterms:W3CDTF">2018-02-28T08:20:25Z</dcterms:created>
  <dcterms:modified xsi:type="dcterms:W3CDTF">2022-06-07T18:27:07Z</dcterms:modified>
</cp:coreProperties>
</file>