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685" r:id="rId3"/>
    <p:sldId id="687" r:id="rId4"/>
    <p:sldId id="688" r:id="rId5"/>
    <p:sldId id="689" r:id="rId6"/>
    <p:sldId id="690" r:id="rId7"/>
    <p:sldId id="691" r:id="rId8"/>
    <p:sldId id="692" r:id="rId9"/>
    <p:sldId id="693" r:id="rId10"/>
    <p:sldId id="694" r:id="rId11"/>
    <p:sldId id="695" r:id="rId12"/>
    <p:sldId id="696" r:id="rId13"/>
    <p:sldId id="697" r:id="rId14"/>
    <p:sldId id="698" r:id="rId15"/>
    <p:sldId id="699" r:id="rId16"/>
    <p:sldId id="700" r:id="rId17"/>
    <p:sldId id="701" r:id="rId18"/>
    <p:sldId id="702" r:id="rId19"/>
    <p:sldId id="703" r:id="rId20"/>
    <p:sldId id="70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sz="6600" dirty="0"/>
              <a:t>INTELIGENCIA ARTIFICIAL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RANGEL ALVARADO</a:t>
            </a:r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Bosques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Aleatorios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Es un </a:t>
            </a:r>
            <a:r>
              <a:rPr lang="en-US" dirty="0" err="1">
                <a:sym typeface="Symbol" panose="05050102010706020507" pitchFamily="18" charset="2"/>
              </a:rPr>
              <a:t>árbol</a:t>
            </a:r>
            <a:r>
              <a:rPr lang="en-US" dirty="0">
                <a:sym typeface="Symbol" panose="05050102010706020507" pitchFamily="18" charset="2"/>
              </a:rPr>
              <a:t> de decision </a:t>
            </a:r>
            <a:r>
              <a:rPr lang="en-US" dirty="0" err="1">
                <a:sym typeface="Symbol" panose="05050102010706020507" pitchFamily="18" charset="2"/>
              </a:rPr>
              <a:t>entrenado</a:t>
            </a:r>
            <a:r>
              <a:rPr lang="en-US" dirty="0">
                <a:sym typeface="Symbol" panose="05050102010706020507" pitchFamily="18" charset="2"/>
              </a:rPr>
              <a:t> por bagging con </a:t>
            </a:r>
            <a:r>
              <a:rPr lang="en-US" dirty="0" err="1">
                <a:sym typeface="Symbol" panose="05050102010706020507" pitchFamily="18" charset="2"/>
              </a:rPr>
              <a:t>max_samples</a:t>
            </a:r>
            <a:r>
              <a:rPr lang="en-US" dirty="0">
                <a:sym typeface="Symbol" panose="05050102010706020507" pitchFamily="18" charset="2"/>
              </a:rPr>
              <a:t>=</a:t>
            </a:r>
            <a:r>
              <a:rPr lang="en-US" dirty="0" err="1">
                <a:sym typeface="Symbol" panose="05050102010706020507" pitchFamily="18" charset="2"/>
              </a:rPr>
              <a:t>len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training_set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vez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BaggingClassifier</a:t>
            </a:r>
            <a:r>
              <a:rPr lang="en-US" dirty="0">
                <a:sym typeface="Symbol" panose="05050102010706020507" pitchFamily="18" charset="2"/>
              </a:rPr>
              <a:t> con </a:t>
            </a:r>
            <a:r>
              <a:rPr lang="en-US" dirty="0" err="1">
                <a:sym typeface="Symbol" panose="05050102010706020507" pitchFamily="18" charset="2"/>
              </a:rPr>
              <a:t>DecisionTreeClassifier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RandomForestClassifier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Mismos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hiperparámetros</a:t>
            </a:r>
            <a:r>
              <a:rPr lang="en-US" dirty="0">
                <a:sym typeface="Symbol" panose="05050102010706020507" pitchFamily="18" charset="2"/>
              </a:rPr>
              <a:t> que </a:t>
            </a:r>
            <a:r>
              <a:rPr lang="en-US" dirty="0" err="1">
                <a:sym typeface="Symbol" panose="05050102010706020507" pitchFamily="18" charset="2"/>
              </a:rPr>
              <a:t>DecisionTreeClassifier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Random Forest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Gran </a:t>
            </a:r>
            <a:r>
              <a:rPr lang="en-US" dirty="0" err="1">
                <a:sym typeface="Symbol" panose="05050102010706020507" pitchFamily="18" charset="2"/>
              </a:rPr>
              <a:t>diversidad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árbol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Alto bias y </a:t>
            </a:r>
            <a:r>
              <a:rPr lang="en-US" dirty="0" err="1">
                <a:sym typeface="Symbol" panose="05050102010706020507" pitchFamily="18" charset="2"/>
              </a:rPr>
              <a:t>baja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varianza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Mejor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modelo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1613A-04F1-476F-9F03-53FB51720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79" y="3176682"/>
            <a:ext cx="6862603" cy="1282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CA614F-86AC-4DE2-884D-D662B753D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379" y="4915113"/>
            <a:ext cx="6862603" cy="9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Bosques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Aleatorios</a:t>
            </a:r>
            <a:r>
              <a:rPr lang="en-US" dirty="0">
                <a:sym typeface="Symbol" panose="05050102010706020507" pitchFamily="18" charset="2"/>
              </a:rPr>
              <a:t> / </a:t>
            </a:r>
            <a:r>
              <a:rPr lang="en-US" dirty="0" err="1">
                <a:sym typeface="Symbol" panose="05050102010706020507" pitchFamily="18" charset="2"/>
              </a:rPr>
              <a:t>Árboles</a:t>
            </a:r>
            <a:r>
              <a:rPr lang="en-US" dirty="0">
                <a:sym typeface="Symbol" panose="05050102010706020507" pitchFamily="18" charset="2"/>
              </a:rPr>
              <a:t> Extra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nodo</a:t>
            </a:r>
            <a:r>
              <a:rPr lang="en-US" dirty="0">
                <a:sym typeface="Symbol" panose="05050102010706020507" pitchFamily="18" charset="2"/>
              </a:rPr>
              <a:t> temenos un subset del dataset </a:t>
            </a:r>
            <a:r>
              <a:rPr lang="en-US" dirty="0" err="1">
                <a:sym typeface="Symbol" panose="05050102010706020507" pitchFamily="18" charset="2"/>
              </a:rPr>
              <a:t>dividido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Podemos </a:t>
            </a:r>
            <a:r>
              <a:rPr lang="en-US" dirty="0" err="1">
                <a:sym typeface="Symbol" panose="05050102010706020507" pitchFamily="18" charset="2"/>
              </a:rPr>
              <a:t>hacerlos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aleatorios</a:t>
            </a:r>
            <a:r>
              <a:rPr lang="en-US" dirty="0">
                <a:sym typeface="Symbol" panose="05050102010706020507" pitchFamily="18" charset="2"/>
              </a:rPr>
              <a:t> con </a:t>
            </a:r>
            <a:r>
              <a:rPr lang="en-US" dirty="0" err="1">
                <a:sym typeface="Symbol" panose="05050102010706020507" pitchFamily="18" charset="2"/>
              </a:rPr>
              <a:t>umbrales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aleatorios</a:t>
            </a:r>
            <a:r>
              <a:rPr lang="en-US" dirty="0">
                <a:sym typeface="Symbol" panose="05050102010706020507" pitchFamily="18" charset="2"/>
              </a:rPr>
              <a:t> para </a:t>
            </a:r>
            <a:r>
              <a:rPr lang="en-US" dirty="0" err="1">
                <a:sym typeface="Symbol" panose="05050102010706020507" pitchFamily="18" charset="2"/>
              </a:rPr>
              <a:t>cada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característica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Árboles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aleatoriamente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extremos</a:t>
            </a:r>
            <a:r>
              <a:rPr lang="en-US" dirty="0">
                <a:sym typeface="Symbol" panose="05050102010706020507" pitchFamily="18" charset="2"/>
              </a:rPr>
              <a:t> o </a:t>
            </a:r>
            <a:r>
              <a:rPr lang="en-US" dirty="0" err="1">
                <a:sym typeface="Symbol" panose="05050102010706020507" pitchFamily="18" charset="2"/>
              </a:rPr>
              <a:t>Árboles</a:t>
            </a:r>
            <a:r>
              <a:rPr lang="en-US" dirty="0">
                <a:sym typeface="Symbol" panose="05050102010706020507" pitchFamily="18" charset="2"/>
              </a:rPr>
              <a:t> Extra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Son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rápidos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entrenar</a:t>
            </a:r>
            <a:r>
              <a:rPr lang="en-US" dirty="0">
                <a:sym typeface="Symbol" panose="05050102010706020507" pitchFamily="18" charset="2"/>
              </a:rPr>
              <a:t> que los </a:t>
            </a:r>
            <a:r>
              <a:rPr lang="en-US" dirty="0" err="1">
                <a:sym typeface="Symbol" panose="05050102010706020507" pitchFamily="18" charset="2"/>
              </a:rPr>
              <a:t>Bosques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Aleatorios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52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Bosques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Aleatorios</a:t>
            </a:r>
            <a:r>
              <a:rPr lang="en-US" dirty="0">
                <a:sym typeface="Symbol" panose="05050102010706020507" pitchFamily="18" charset="2"/>
              </a:rPr>
              <a:t> / </a:t>
            </a:r>
            <a:r>
              <a:rPr lang="en-US" dirty="0" err="1">
                <a:sym typeface="Symbol" panose="05050102010706020507" pitchFamily="18" charset="2"/>
              </a:rPr>
              <a:t>Importancia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Características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Se </a:t>
            </a:r>
            <a:r>
              <a:rPr lang="en-US" dirty="0" err="1">
                <a:sym typeface="Symbol" panose="05050102010706020507" pitchFamily="18" charset="2"/>
              </a:rPr>
              <a:t>puede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medir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fácil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importancia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características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Se </a:t>
            </a:r>
            <a:r>
              <a:rPr lang="en-US" dirty="0" err="1">
                <a:sym typeface="Symbol" panose="05050102010706020507" pitchFamily="18" charset="2"/>
              </a:rPr>
              <a:t>mide</a:t>
            </a:r>
            <a:r>
              <a:rPr lang="en-US" dirty="0">
                <a:sym typeface="Symbol" panose="05050102010706020507" pitchFamily="18" charset="2"/>
              </a:rPr>
              <a:t> por medio de la </a:t>
            </a:r>
            <a:r>
              <a:rPr lang="en-US" dirty="0" err="1">
                <a:sym typeface="Symbol" panose="05050102010706020507" pitchFamily="18" charset="2"/>
              </a:rPr>
              <a:t>impuridad</a:t>
            </a:r>
            <a:r>
              <a:rPr lang="en-US" dirty="0">
                <a:sym typeface="Symbol" panose="05050102010706020507" pitchFamily="18" charset="2"/>
              </a:rPr>
              <a:t> del </a:t>
            </a:r>
            <a:r>
              <a:rPr lang="en-US" dirty="0" err="1">
                <a:sym typeface="Symbol" panose="05050102010706020507" pitchFamily="18" charset="2"/>
              </a:rPr>
              <a:t>nodo</a:t>
            </a:r>
            <a:r>
              <a:rPr lang="en-US" dirty="0">
                <a:sym typeface="Symbol" panose="05050102010706020507" pitchFamily="18" charset="2"/>
              </a:rPr>
              <a:t> (weighted average)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caso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RandomForests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tenemos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features_importance</a:t>
            </a:r>
            <a:r>
              <a:rPr lang="en-US" dirty="0">
                <a:sym typeface="Symbol" panose="05050102010706020507" pitchFamily="18" charset="2"/>
              </a:rPr>
              <a:t>_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F417A-225F-48E7-B9E2-43BB357F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6" y="3219795"/>
            <a:ext cx="6494808" cy="2166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CB429A-F2B6-4DD0-8D6E-6F9C57E6F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432" y="2824309"/>
            <a:ext cx="3952950" cy="26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Boosting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Combina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diferentes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modelos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débiles</a:t>
            </a:r>
            <a:r>
              <a:rPr lang="en-US" dirty="0">
                <a:sym typeface="Symbol" panose="05050102010706020507" pitchFamily="18" charset="2"/>
              </a:rPr>
              <a:t> para </a:t>
            </a:r>
            <a:r>
              <a:rPr lang="en-US" dirty="0" err="1">
                <a:sym typeface="Symbol" panose="05050102010706020507" pitchFamily="18" charset="2"/>
              </a:rPr>
              <a:t>crear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uno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fuerte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Entrena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predictores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secuencialmente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corrigiendo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precisión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vez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Eisten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varios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pero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comunes</a:t>
            </a:r>
            <a:r>
              <a:rPr lang="en-US" dirty="0">
                <a:sym typeface="Symbol" panose="05050102010706020507" pitchFamily="18" charset="2"/>
              </a:rPr>
              <a:t> son </a:t>
            </a:r>
            <a:r>
              <a:rPr lang="en-US" dirty="0" err="1">
                <a:sym typeface="Symbol" panose="05050102010706020507" pitchFamily="18" charset="2"/>
              </a:rPr>
              <a:t>Adaboost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GradientBoosting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Adaboost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Corrige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predecesor</a:t>
            </a:r>
            <a:r>
              <a:rPr lang="en-US" dirty="0">
                <a:sym typeface="Symbol" panose="05050102010706020507" pitchFamily="18" charset="2"/>
              </a:rPr>
              <a:t> que </a:t>
            </a:r>
            <a:r>
              <a:rPr lang="en-US" dirty="0" err="1">
                <a:sym typeface="Symbol" panose="05050102010706020507" pitchFamily="18" charset="2"/>
              </a:rPr>
              <a:t>tiene</a:t>
            </a:r>
            <a:r>
              <a:rPr lang="en-US" dirty="0">
                <a:sym typeface="Symbol" panose="05050102010706020507" pitchFamily="18" charset="2"/>
              </a:rPr>
              <a:t> underfitting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Primero </a:t>
            </a:r>
            <a:r>
              <a:rPr lang="en-US" dirty="0" err="1">
                <a:sym typeface="Symbol" panose="05050102010706020507" pitchFamily="18" charset="2"/>
              </a:rPr>
              <a:t>entrena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clasificador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va</a:t>
            </a:r>
            <a:r>
              <a:rPr lang="en-US" dirty="0">
                <a:sym typeface="Symbol" panose="05050102010706020507" pitchFamily="18" charset="2"/>
              </a:rPr>
              <a:t> hacienda </a:t>
            </a:r>
            <a:r>
              <a:rPr lang="en-US" dirty="0" err="1">
                <a:sym typeface="Symbol" panose="05050102010706020507" pitchFamily="18" charset="2"/>
              </a:rPr>
              <a:t>predicciones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el training set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Luego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entrena</a:t>
            </a:r>
            <a:r>
              <a:rPr lang="en-US" dirty="0">
                <a:sym typeface="Symbol" panose="05050102010706020507" pitchFamily="18" charset="2"/>
              </a:rPr>
              <a:t> un Segundo </a:t>
            </a:r>
            <a:r>
              <a:rPr lang="en-US" dirty="0" err="1">
                <a:sym typeface="Symbol" panose="05050102010706020507" pitchFamily="18" charset="2"/>
              </a:rPr>
              <a:t>clasificador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actualiza</a:t>
            </a:r>
            <a:r>
              <a:rPr lang="en-US" dirty="0">
                <a:sym typeface="Symbol" panose="05050102010706020507" pitchFamily="18" charset="2"/>
              </a:rPr>
              <a:t> los pesos, </a:t>
            </a:r>
            <a:r>
              <a:rPr lang="en-US" dirty="0" err="1">
                <a:sym typeface="Symbol" panose="05050102010706020507" pitchFamily="18" charset="2"/>
              </a:rPr>
              <a:t>nuevas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predicciones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así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sucesivamente</a:t>
            </a: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678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Boosting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Adaboost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Umbrales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Adabost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Los </a:t>
            </a:r>
            <a:r>
              <a:rPr lang="en-US" dirty="0" err="1">
                <a:sym typeface="Symbol" panose="05050102010706020507" pitchFamily="18" charset="2"/>
              </a:rPr>
              <a:t>números</a:t>
            </a:r>
            <a:r>
              <a:rPr lang="en-US" dirty="0">
                <a:sym typeface="Symbol" panose="05050102010706020507" pitchFamily="18" charset="2"/>
              </a:rPr>
              <a:t> del 1 al 5 </a:t>
            </a:r>
            <a:r>
              <a:rPr lang="en-US" dirty="0" err="1">
                <a:sym typeface="Symbol" panose="05050102010706020507" pitchFamily="18" charset="2"/>
              </a:rPr>
              <a:t>representan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clasificadores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Cuando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todos</a:t>
            </a:r>
            <a:r>
              <a:rPr lang="en-US" dirty="0">
                <a:sym typeface="Symbol" panose="05050102010706020507" pitchFamily="18" charset="2"/>
              </a:rPr>
              <a:t> son </a:t>
            </a:r>
            <a:r>
              <a:rPr lang="en-US" dirty="0" err="1">
                <a:sym typeface="Symbol" panose="05050102010706020507" pitchFamily="18" charset="2"/>
              </a:rPr>
              <a:t>entrenados</a:t>
            </a:r>
            <a:r>
              <a:rPr lang="en-US" dirty="0">
                <a:sym typeface="Symbol" panose="05050102010706020507" pitchFamily="18" charset="2"/>
              </a:rPr>
              <a:t> se </a:t>
            </a:r>
            <a:r>
              <a:rPr lang="en-US" dirty="0" err="1">
                <a:sym typeface="Symbol" panose="05050102010706020507" pitchFamily="18" charset="2"/>
              </a:rPr>
              <a:t>comporta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…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… bagging o pasting </a:t>
            </a:r>
            <a:r>
              <a:rPr lang="en-US" dirty="0" err="1">
                <a:sym typeface="Symbol" panose="05050102010706020507" pitchFamily="18" charset="2"/>
              </a:rPr>
              <a:t>excepto</a:t>
            </a:r>
            <a:r>
              <a:rPr lang="en-US" dirty="0">
                <a:sym typeface="Symbol" panose="05050102010706020507" pitchFamily="18" charset="2"/>
              </a:rPr>
              <a:t> que los </a:t>
            </a:r>
            <a:r>
              <a:rPr lang="en-US" dirty="0" err="1">
                <a:sym typeface="Symbol" panose="05050102010706020507" pitchFamily="18" charset="2"/>
              </a:rPr>
              <a:t>predictores</a:t>
            </a:r>
            <a:r>
              <a:rPr lang="en-US" dirty="0">
                <a:sym typeface="Symbol" panose="05050102010706020507" pitchFamily="18" charset="2"/>
              </a:rPr>
              <a:t> …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… </a:t>
            </a:r>
            <a:r>
              <a:rPr lang="en-US" dirty="0" err="1">
                <a:sym typeface="Symbol" panose="05050102010706020507" pitchFamily="18" charset="2"/>
              </a:rPr>
              <a:t>tienen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difrentes</a:t>
            </a:r>
            <a:r>
              <a:rPr lang="en-US" dirty="0">
                <a:sym typeface="Symbol" panose="05050102010706020507" pitchFamily="18" charset="2"/>
              </a:rPr>
              <a:t> pesos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el global</a:t>
            </a:r>
          </a:p>
          <a:p>
            <a:pPr lvl="2"/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39F98-98F5-42CF-B7A8-B4F58B84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25" y="771088"/>
            <a:ext cx="4765399" cy="2813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974609-6614-4961-AB15-AC73BB77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674" y="3693953"/>
            <a:ext cx="5284308" cy="2035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E8101-589C-4CBC-8373-45373F4D6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47" y="5547549"/>
            <a:ext cx="5607608" cy="12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2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Boosting</a:t>
            </a:r>
          </a:p>
          <a:p>
            <a:r>
              <a:rPr lang="en-US" dirty="0" err="1">
                <a:sym typeface="Symbol" panose="05050102010706020507" pitchFamily="18" charset="2"/>
              </a:rPr>
              <a:t>Identico</a:t>
            </a:r>
            <a:r>
              <a:rPr lang="en-US" dirty="0">
                <a:sym typeface="Symbol" panose="05050102010706020507" pitchFamily="18" charset="2"/>
              </a:rPr>
              <a:t> a </a:t>
            </a:r>
            <a:r>
              <a:rPr lang="en-US" dirty="0" err="1">
                <a:sym typeface="Symbol" panose="05050102010706020507" pitchFamily="18" charset="2"/>
              </a:rPr>
              <a:t>gradiente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descendiente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Rata de error del predictor                               peso del predictor      </a:t>
            </a:r>
            <a:r>
              <a:rPr lang="en-US" dirty="0" err="1">
                <a:sym typeface="Symbol" panose="05050102010706020507" pitchFamily="18" charset="2"/>
              </a:rPr>
              <a:t>actualización</a:t>
            </a:r>
            <a:r>
              <a:rPr lang="en-US" dirty="0">
                <a:sym typeface="Symbol" panose="05050102010706020507" pitchFamily="18" charset="2"/>
              </a:rPr>
              <a:t> del predictor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scikit</a:t>
            </a:r>
            <a:r>
              <a:rPr lang="en-US" dirty="0">
                <a:sym typeface="Symbol" panose="05050102010706020507" pitchFamily="18" charset="2"/>
              </a:rPr>
              <a:t>-learn </a:t>
            </a:r>
            <a:r>
              <a:rPr lang="en-US" dirty="0" err="1">
                <a:sym typeface="Symbol" panose="05050102010706020507" pitchFamily="18" charset="2"/>
              </a:rPr>
              <a:t>existe</a:t>
            </a:r>
            <a:r>
              <a:rPr lang="en-US" dirty="0">
                <a:sym typeface="Symbol" panose="05050102010706020507" pitchFamily="18" charset="2"/>
              </a:rPr>
              <a:t> una version de </a:t>
            </a:r>
            <a:r>
              <a:rPr lang="en-US" dirty="0" err="1">
                <a:sym typeface="Symbol" panose="05050102010706020507" pitchFamily="18" charset="2"/>
              </a:rPr>
              <a:t>adaboost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llamada</a:t>
            </a:r>
            <a:r>
              <a:rPr lang="en-US" dirty="0">
                <a:sym typeface="Symbol" panose="05050102010706020507" pitchFamily="18" charset="2"/>
              </a:rPr>
              <a:t> SAMME y SAMME.R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Stagewise</a:t>
            </a:r>
            <a:r>
              <a:rPr lang="en-US" dirty="0">
                <a:sym typeface="Symbol" panose="05050102010706020507" pitchFamily="18" charset="2"/>
              </a:rPr>
              <a:t> Additive Modeling using a Multiclass Exponential loss function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E8101-589C-4CBC-8373-45373F4D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4" y="2780366"/>
            <a:ext cx="5607608" cy="1239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424D5-2DE9-4B86-A334-D8798EBB1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554" y="2780366"/>
            <a:ext cx="1789102" cy="912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E26B92-ED45-4242-A21F-F362DEE01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208" y="2780366"/>
            <a:ext cx="2863298" cy="1233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4830D-3C2E-4A76-AC12-07E52817E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276" y="4961761"/>
            <a:ext cx="6674439" cy="16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9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Boosting </a:t>
            </a:r>
            <a:r>
              <a:rPr lang="en-US" dirty="0">
                <a:sym typeface="Wingdings" panose="05000000000000000000" pitchFamily="2" charset="2"/>
              </a:rPr>
              <a:t> Gradient Boosting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Igual</a:t>
            </a:r>
            <a:r>
              <a:rPr lang="en-US" dirty="0">
                <a:sym typeface="Symbol" panose="05050102010706020507" pitchFamily="18" charset="2"/>
              </a:rPr>
              <a:t> que </a:t>
            </a:r>
            <a:r>
              <a:rPr lang="en-US" dirty="0" err="1">
                <a:sym typeface="Symbol" panose="05050102010706020507" pitchFamily="18" charset="2"/>
              </a:rPr>
              <a:t>Adaboost</a:t>
            </a:r>
            <a:r>
              <a:rPr lang="en-US" dirty="0">
                <a:sym typeface="Symbol" panose="05050102010706020507" pitchFamily="18" charset="2"/>
              </a:rPr>
              <a:t> con multiples </a:t>
            </a:r>
            <a:r>
              <a:rPr lang="en-US" dirty="0" err="1">
                <a:sym typeface="Symbol" panose="05050102010706020507" pitchFamily="18" charset="2"/>
              </a:rPr>
              <a:t>predictores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 err="1">
                <a:sym typeface="Symbol" panose="05050102010706020507" pitchFamily="18" charset="2"/>
              </a:rPr>
              <a:t>ensembling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vez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corregir</a:t>
            </a:r>
            <a:r>
              <a:rPr lang="en-US" dirty="0">
                <a:sym typeface="Symbol" panose="05050102010706020507" pitchFamily="18" charset="2"/>
              </a:rPr>
              <a:t> pesos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cada</a:t>
            </a:r>
            <a:r>
              <a:rPr lang="en-US" dirty="0">
                <a:sym typeface="Symbol" panose="05050102010706020507" pitchFamily="18" charset="2"/>
              </a:rPr>
              <a:t> ‘step’ </a:t>
            </a:r>
            <a:r>
              <a:rPr lang="en-US" dirty="0" err="1">
                <a:sym typeface="Symbol" panose="05050102010706020507" pitchFamily="18" charset="2"/>
              </a:rPr>
              <a:t>corrige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errores</a:t>
            </a:r>
            <a:r>
              <a:rPr lang="en-US" dirty="0">
                <a:sym typeface="Symbol" panose="05050102010706020507" pitchFamily="18" charset="2"/>
              </a:rPr>
              <a:t> residuals </a:t>
            </a:r>
            <a:r>
              <a:rPr lang="en-US" dirty="0" err="1">
                <a:sym typeface="Symbol" panose="05050102010706020507" pitchFamily="18" charset="2"/>
              </a:rPr>
              <a:t>hechos</a:t>
            </a:r>
            <a:r>
              <a:rPr lang="en-US" dirty="0">
                <a:sym typeface="Symbol" panose="05050102010706020507" pitchFamily="18" charset="2"/>
              </a:rPr>
              <a:t> por el predictor</a:t>
            </a:r>
          </a:p>
          <a:p>
            <a:r>
              <a:rPr lang="en-US" dirty="0" err="1">
                <a:sym typeface="Symbol" panose="05050102010706020507" pitchFamily="18" charset="2"/>
              </a:rPr>
              <a:t>Ejemplo</a:t>
            </a:r>
            <a:r>
              <a:rPr lang="en-US" dirty="0">
                <a:sym typeface="Symbol" panose="05050102010706020507" pitchFamily="18" charset="2"/>
              </a:rPr>
              <a:t> de Gradient Boosting (Gradient Tree Boosting o Gradient Boosting Regression Tree)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103D5-7C1A-4AF2-9109-A2EE8E90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5" y="3153254"/>
            <a:ext cx="4257053" cy="874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E837D9-D375-48BF-A6FD-D7BBEC23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75" y="4031364"/>
            <a:ext cx="3530151" cy="636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98C187-7FCA-4EFB-8F36-558C5287A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31" y="4637694"/>
            <a:ext cx="4165573" cy="6364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D98624-6343-41C6-ADBC-3EE4D3396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32" y="5308238"/>
            <a:ext cx="6157626" cy="1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76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Boosting </a:t>
            </a:r>
            <a:r>
              <a:rPr lang="en-US" dirty="0">
                <a:sym typeface="Wingdings" panose="05000000000000000000" pitchFamily="2" charset="2"/>
              </a:rPr>
              <a:t> Gradient Boosting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primera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columna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tienen</a:t>
            </a:r>
            <a:r>
              <a:rPr lang="en-US" dirty="0">
                <a:sym typeface="Symbol" panose="05050102010706020507" pitchFamily="18" charset="2"/>
              </a:rPr>
              <a:t> el predictor y </a:t>
            </a:r>
            <a:r>
              <a:rPr lang="en-US" dirty="0" err="1">
                <a:sym typeface="Symbol" panose="05050102010706020507" pitchFamily="18" charset="2"/>
              </a:rPr>
              <a:t>residuos</a:t>
            </a:r>
            <a:r>
              <a:rPr lang="en-US" dirty="0">
                <a:sym typeface="Symbol" panose="05050102010706020507" pitchFamily="18" charset="2"/>
              </a:rPr>
              <a:t> y la </a:t>
            </a:r>
            <a:r>
              <a:rPr lang="en-US" dirty="0" err="1">
                <a:sym typeface="Symbol" panose="05050102010706020507" pitchFamily="18" charset="2"/>
              </a:rPr>
              <a:t>segunda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metodo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ensembling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La </a:t>
            </a:r>
            <a:r>
              <a:rPr lang="en-US" dirty="0" err="1">
                <a:sym typeface="Symbol" panose="05050102010706020507" pitchFamily="18" charset="2"/>
              </a:rPr>
              <a:t>primera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igual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la fila </a:t>
            </a:r>
            <a:r>
              <a:rPr lang="en-US" dirty="0" err="1">
                <a:sym typeface="Symbol" panose="05050102010706020507" pitchFamily="18" charset="2"/>
              </a:rPr>
              <a:t>porque</a:t>
            </a:r>
            <a:r>
              <a:rPr lang="en-US" dirty="0">
                <a:sym typeface="Symbol" panose="05050102010706020507" pitchFamily="18" charset="2"/>
              </a:rPr>
              <a:t> es el </a:t>
            </a:r>
            <a:r>
              <a:rPr lang="en-US" dirty="0" err="1">
                <a:sym typeface="Symbol" panose="05050102010706020507" pitchFamily="18" charset="2"/>
              </a:rPr>
              <a:t>mismo</a:t>
            </a:r>
            <a:r>
              <a:rPr lang="en-US" dirty="0">
                <a:sym typeface="Symbol" panose="05050102010706020507" pitchFamily="18" charset="2"/>
              </a:rPr>
              <a:t> regressor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La </a:t>
            </a:r>
            <a:r>
              <a:rPr lang="en-US" dirty="0" err="1">
                <a:sym typeface="Symbol" panose="05050102010706020507" pitchFamily="18" charset="2"/>
              </a:rPr>
              <a:t>segunda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siguientes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mejora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porque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está</a:t>
            </a:r>
            <a:r>
              <a:rPr lang="en-US" dirty="0">
                <a:sym typeface="Symbol" panose="05050102010706020507" pitchFamily="18" charset="2"/>
              </a:rPr>
              <a:t> hacienda </a:t>
            </a:r>
            <a:r>
              <a:rPr lang="en-US" dirty="0" err="1">
                <a:sym typeface="Symbol" panose="05050102010706020507" pitchFamily="18" charset="2"/>
              </a:rPr>
              <a:t>ensembling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Podemos </a:t>
            </a:r>
            <a:r>
              <a:rPr lang="en-US" dirty="0" err="1">
                <a:sym typeface="Symbol" panose="05050102010706020507" pitchFamily="18" charset="2"/>
              </a:rPr>
              <a:t>hacerlo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scikit</a:t>
            </a:r>
            <a:r>
              <a:rPr lang="en-US" dirty="0">
                <a:sym typeface="Symbol" panose="05050102010706020507" pitchFamily="18" charset="2"/>
              </a:rPr>
              <a:t> learn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sigue</a:t>
            </a:r>
            <a:r>
              <a:rPr lang="en-US" dirty="0">
                <a:sym typeface="Symbol" panose="05050102010706020507" pitchFamily="18" charset="2"/>
              </a:rPr>
              <a:t>: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B27A2-BB4E-4EAB-8020-A0118004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760" y="3127513"/>
            <a:ext cx="3632622" cy="3659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3A3F9F-4FA6-4440-A4FF-982674907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3" y="3523877"/>
            <a:ext cx="7572375" cy="107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4D264-78D6-4BB1-BB3C-A06EA769C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8" y="4678388"/>
            <a:ext cx="5272503" cy="20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4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Boosting </a:t>
            </a:r>
            <a:r>
              <a:rPr lang="en-US" dirty="0">
                <a:sym typeface="Wingdings" panose="05000000000000000000" pitchFamily="2" charset="2"/>
              </a:rPr>
              <a:t> Gradient Boosting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Note que a </a:t>
            </a:r>
            <a:r>
              <a:rPr lang="en-US" dirty="0" err="1">
                <a:sym typeface="Wingdings" panose="05000000000000000000" pitchFamily="2" charset="2"/>
              </a:rPr>
              <a:t>menor</a:t>
            </a:r>
            <a:r>
              <a:rPr lang="en-US" dirty="0">
                <a:sym typeface="Wingdings" panose="05000000000000000000" pitchFamily="2" charset="2"/>
              </a:rPr>
              <a:t> LR </a:t>
            </a:r>
            <a:r>
              <a:rPr lang="en-US" dirty="0" err="1">
                <a:sym typeface="Wingdings" panose="05000000000000000000" pitchFamily="2" charset="2"/>
              </a:rPr>
              <a:t>necesitamos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más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estimadores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Para saber el </a:t>
            </a:r>
            <a:r>
              <a:rPr lang="en-US" dirty="0" err="1">
                <a:sym typeface="Wingdings" panose="05000000000000000000" pitchFamily="2" charset="2"/>
              </a:rPr>
              <a:t>número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estimadores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correcto</a:t>
            </a:r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… se </a:t>
            </a:r>
            <a:r>
              <a:rPr lang="en-US" dirty="0" err="1">
                <a:sym typeface="Wingdings" panose="05000000000000000000" pitchFamily="2" charset="2"/>
              </a:rPr>
              <a:t>puede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utilizar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stage_predict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El </a:t>
            </a:r>
            <a:r>
              <a:rPr lang="en-US" dirty="0" err="1">
                <a:sym typeface="Wingdings" panose="05000000000000000000" pitchFamily="2" charset="2"/>
              </a:rPr>
              <a:t>ejemplo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siguiente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demuestra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como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obtener</a:t>
            </a:r>
            <a:r>
              <a:rPr lang="en-US" dirty="0">
                <a:sym typeface="Wingdings" panose="05000000000000000000" pitchFamily="2" charset="2"/>
              </a:rPr>
              <a:t> el </a:t>
            </a:r>
            <a:r>
              <a:rPr lang="en-US" dirty="0" err="1">
                <a:sym typeface="Wingdings" panose="05000000000000000000" pitchFamily="2" charset="2"/>
              </a:rPr>
              <a:t>mejor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número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estimadores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empieza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empeorar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Podemos </a:t>
            </a:r>
            <a:r>
              <a:rPr lang="en-US" dirty="0" err="1">
                <a:sym typeface="Wingdings" panose="05000000000000000000" pitchFamily="2" charset="2"/>
              </a:rPr>
              <a:t>también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utilizar</a:t>
            </a:r>
            <a:r>
              <a:rPr lang="en-US" dirty="0">
                <a:sym typeface="Wingdings" panose="05000000000000000000" pitchFamily="2" charset="2"/>
              </a:rPr>
              <a:t> early stop para </a:t>
            </a:r>
            <a:r>
              <a:rPr lang="en-US" dirty="0" err="1">
                <a:sym typeface="Wingdings" panose="05000000000000000000" pitchFamily="2" charset="2"/>
              </a:rPr>
              <a:t>entrenar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A6DDA-2F7E-4593-B42C-F7AEB30E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04" y="771088"/>
            <a:ext cx="5309269" cy="2071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BCD9D-7036-4861-B835-2CADEC0F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" y="4176395"/>
            <a:ext cx="5152190" cy="2317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364AF1-F20C-497B-AEE4-D6C86CF0E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391" y="4062040"/>
            <a:ext cx="6415991" cy="25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07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Boosting </a:t>
            </a:r>
            <a:r>
              <a:rPr lang="en-US" dirty="0">
                <a:sym typeface="Wingdings" panose="05000000000000000000" pitchFamily="2" charset="2"/>
              </a:rPr>
              <a:t> Gradient Boosting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Otro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hiperparámetro</a:t>
            </a:r>
            <a:r>
              <a:rPr lang="en-US" dirty="0">
                <a:sym typeface="Wingdings" panose="05000000000000000000" pitchFamily="2" charset="2"/>
              </a:rPr>
              <a:t> es subsample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Subsample = 0.25, </a:t>
            </a:r>
            <a:r>
              <a:rPr lang="en-US" dirty="0" err="1">
                <a:sym typeface="Wingdings" panose="05000000000000000000" pitchFamily="2" charset="2"/>
              </a:rPr>
              <a:t>entrena</a:t>
            </a:r>
            <a:r>
              <a:rPr lang="en-US" dirty="0">
                <a:sym typeface="Wingdings" panose="05000000000000000000" pitchFamily="2" charset="2"/>
              </a:rPr>
              <a:t> con el 25% de la s </a:t>
            </a:r>
            <a:r>
              <a:rPr lang="en-US" dirty="0" err="1">
                <a:sym typeface="Wingdings" panose="05000000000000000000" pitchFamily="2" charset="2"/>
              </a:rPr>
              <a:t>instancias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SGD Boost = </a:t>
            </a:r>
            <a:r>
              <a:rPr lang="en-US" dirty="0">
                <a:sym typeface="Wingdings" panose="05000000000000000000" pitchFamily="2" charset="2"/>
              </a:rPr>
              <a:t>da una </a:t>
            </a:r>
            <a:r>
              <a:rPr lang="en-US" dirty="0" err="1">
                <a:sym typeface="Wingdings" panose="05000000000000000000" pitchFamily="2" charset="2"/>
              </a:rPr>
              <a:t>compensación</a:t>
            </a:r>
            <a:r>
              <a:rPr lang="en-US" dirty="0">
                <a:sym typeface="Wingdings" panose="05000000000000000000" pitchFamily="2" charset="2"/>
              </a:rPr>
              <a:t> de alto bias y </a:t>
            </a:r>
            <a:r>
              <a:rPr lang="en-US" dirty="0" err="1">
                <a:sym typeface="Wingdings" panose="05000000000000000000" pitchFamily="2" charset="2"/>
              </a:rPr>
              <a:t>baja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varianza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Podemos </a:t>
            </a:r>
            <a:r>
              <a:rPr lang="en-US" dirty="0" err="1">
                <a:sym typeface="Symbol" panose="05050102010706020507" pitchFamily="18" charset="2"/>
              </a:rPr>
              <a:t>utilizar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otras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funciones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pérdida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Existe</a:t>
            </a:r>
            <a:r>
              <a:rPr lang="en-US" dirty="0">
                <a:sym typeface="Symbol" panose="05050102010706020507" pitchFamily="18" charset="2"/>
              </a:rPr>
              <a:t> una </a:t>
            </a:r>
            <a:r>
              <a:rPr lang="en-US" dirty="0" err="1">
                <a:sym typeface="Symbol" panose="05050102010706020507" pitchFamily="18" charset="2"/>
              </a:rPr>
              <a:t>librería</a:t>
            </a:r>
            <a:r>
              <a:rPr lang="en-US" dirty="0">
                <a:sym typeface="Symbol" panose="05050102010706020507" pitchFamily="18" charset="2"/>
              </a:rPr>
              <a:t> especial para boosting </a:t>
            </a:r>
            <a:r>
              <a:rPr lang="en-US" dirty="0" err="1">
                <a:sym typeface="Symbol" panose="05050102010706020507" pitchFamily="18" charset="2"/>
              </a:rPr>
              <a:t>llamada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xgboost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59043-88F1-4ABB-A04E-499B23434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7" y="4018970"/>
            <a:ext cx="3209925" cy="122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21B7BA-C924-49EE-9646-840A29B7F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580" y="4018970"/>
            <a:ext cx="59626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4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Suponiendo</a:t>
            </a:r>
            <a:r>
              <a:rPr lang="en-US" dirty="0">
                <a:sym typeface="Symbol" panose="05050102010706020507" pitchFamily="18" charset="2"/>
              </a:rPr>
              <a:t> que </a:t>
            </a:r>
            <a:r>
              <a:rPr lang="en-US" dirty="0" err="1">
                <a:sym typeface="Symbol" panose="05050102010706020507" pitchFamily="18" charset="2"/>
              </a:rPr>
              <a:t>tenemos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posibilidad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tener</a:t>
            </a:r>
            <a:r>
              <a:rPr lang="en-US" dirty="0">
                <a:sym typeface="Symbol" panose="05050102010706020507" pitchFamily="18" charset="2"/>
              </a:rPr>
              <a:t> un conjunto de </a:t>
            </a:r>
            <a:r>
              <a:rPr lang="en-US" dirty="0" err="1">
                <a:sym typeface="Symbol" panose="05050102010706020507" pitchFamily="18" charset="2"/>
              </a:rPr>
              <a:t>respuestas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Elegimos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combinación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ellas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Este </a:t>
            </a:r>
            <a:r>
              <a:rPr lang="en-US" dirty="0" err="1">
                <a:sym typeface="Symbol" panose="05050102010706020507" pitchFamily="18" charset="2"/>
              </a:rPr>
              <a:t>método</a:t>
            </a:r>
            <a:r>
              <a:rPr lang="en-US" dirty="0">
                <a:sym typeface="Symbol" panose="05050102010706020507" pitchFamily="18" charset="2"/>
              </a:rPr>
              <a:t> se </a:t>
            </a:r>
            <a:r>
              <a:rPr lang="en-US" dirty="0" err="1">
                <a:sym typeface="Symbol" panose="05050102010706020507" pitchFamily="18" charset="2"/>
              </a:rPr>
              <a:t>puede</a:t>
            </a:r>
            <a:r>
              <a:rPr lang="en-US" dirty="0">
                <a:sym typeface="Symbol" panose="05050102010706020507" pitchFamily="18" charset="2"/>
              </a:rPr>
              <a:t> utilizer tanto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regresores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lcasificadores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Ejm</a:t>
            </a:r>
            <a:r>
              <a:rPr lang="en-US" dirty="0">
                <a:sym typeface="Symbol" panose="05050102010706020507" pitchFamily="18" charset="2"/>
              </a:rPr>
              <a:t>.  </a:t>
            </a:r>
            <a:r>
              <a:rPr lang="en-US" dirty="0" err="1">
                <a:sym typeface="Symbol" panose="05050102010706020507" pitchFamily="18" charset="2"/>
              </a:rPr>
              <a:t>Entrenar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grupo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árboles</a:t>
            </a:r>
            <a:r>
              <a:rPr lang="en-US" dirty="0">
                <a:sym typeface="Symbol" panose="05050102010706020507" pitchFamily="18" charset="2"/>
              </a:rPr>
              <a:t> de decision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Tomamos</a:t>
            </a:r>
            <a:r>
              <a:rPr lang="en-US" dirty="0">
                <a:sym typeface="Symbol" panose="05050102010706020507" pitchFamily="18" charset="2"/>
              </a:rPr>
              <a:t> las </a:t>
            </a:r>
            <a:r>
              <a:rPr lang="en-US" dirty="0" err="1">
                <a:sym typeface="Symbol" panose="05050102010706020507" pitchFamily="18" charset="2"/>
              </a:rPr>
              <a:t>predicciones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árbol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predecimos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r>
              <a:rPr lang="en-US" dirty="0">
                <a:sym typeface="Symbol" panose="05050102010706020507" pitchFamily="18" charset="2"/>
              </a:rPr>
              <a:t> que </a:t>
            </a:r>
            <a:r>
              <a:rPr lang="en-US" dirty="0" err="1">
                <a:sym typeface="Symbol" panose="05050102010706020507" pitchFamily="18" charset="2"/>
              </a:rPr>
              <a:t>tenga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votos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Normalmente</a:t>
            </a:r>
            <a:r>
              <a:rPr lang="en-US" dirty="0">
                <a:sym typeface="Symbol" panose="05050102010706020507" pitchFamily="18" charset="2"/>
              </a:rPr>
              <a:t> se </a:t>
            </a:r>
            <a:r>
              <a:rPr lang="en-US" dirty="0" err="1">
                <a:sym typeface="Symbol" panose="05050102010706020507" pitchFamily="18" charset="2"/>
              </a:rPr>
              <a:t>utiliza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esta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técnica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luego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construir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grupo</a:t>
            </a:r>
            <a:r>
              <a:rPr lang="en-US" dirty="0">
                <a:sym typeface="Symbol" panose="05050102010706020507" pitchFamily="18" charset="2"/>
              </a:rPr>
              <a:t> de predictors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Algunos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métodos</a:t>
            </a:r>
            <a:r>
              <a:rPr lang="en-US" dirty="0">
                <a:sym typeface="Symbol" panose="05050102010706020507" pitchFamily="18" charset="2"/>
              </a:rPr>
              <a:t> son: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Bagging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Boosting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3779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Stacking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Entrena</a:t>
            </a:r>
            <a:r>
              <a:rPr lang="en-US" dirty="0">
                <a:sym typeface="Symbol" panose="05050102010706020507" pitchFamily="18" charset="2"/>
              </a:rPr>
              <a:t> a un </a:t>
            </a:r>
            <a:r>
              <a:rPr lang="en-US" dirty="0" err="1">
                <a:sym typeface="Symbol" panose="05050102010706020507" pitchFamily="18" charset="2"/>
              </a:rPr>
              <a:t>modelo</a:t>
            </a:r>
            <a:r>
              <a:rPr lang="en-US" dirty="0">
                <a:sym typeface="Symbol" panose="05050102010706020507" pitchFamily="18" charset="2"/>
              </a:rPr>
              <a:t> para </a:t>
            </a:r>
            <a:r>
              <a:rPr lang="en-US" dirty="0" err="1">
                <a:sym typeface="Symbol" panose="05050102010706020507" pitchFamily="18" charset="2"/>
              </a:rPr>
              <a:t>hacer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agregado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Hace</a:t>
            </a:r>
            <a:r>
              <a:rPr lang="en-US" dirty="0">
                <a:sym typeface="Symbol" panose="05050102010706020507" pitchFamily="18" charset="2"/>
              </a:rPr>
              <a:t> blending o </a:t>
            </a:r>
            <a:r>
              <a:rPr lang="en-US" dirty="0" err="1">
                <a:sym typeface="Symbol" panose="05050102010706020507" pitchFamily="18" charset="2"/>
              </a:rPr>
              <a:t>tambien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llamadas</a:t>
            </a:r>
            <a:r>
              <a:rPr lang="en-US" dirty="0">
                <a:sym typeface="Symbol" panose="05050102010706020507" pitchFamily="18" charset="2"/>
              </a:rPr>
              <a:t> meta learning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Para </a:t>
            </a:r>
            <a:r>
              <a:rPr lang="en-US" dirty="0" err="1">
                <a:sym typeface="Symbol" panose="05050102010706020507" pitchFamily="18" charset="2"/>
              </a:rPr>
              <a:t>hacer</a:t>
            </a:r>
            <a:r>
              <a:rPr lang="en-US" dirty="0">
                <a:sym typeface="Symbol" panose="05050102010706020507" pitchFamily="18" charset="2"/>
              </a:rPr>
              <a:t> blending (training):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se </a:t>
            </a:r>
            <a:r>
              <a:rPr lang="en-US" dirty="0" err="1">
                <a:sym typeface="Symbol" panose="05050102010706020507" pitchFamily="18" charset="2"/>
              </a:rPr>
              <a:t>utiliza</a:t>
            </a:r>
            <a:r>
              <a:rPr lang="en-US" dirty="0">
                <a:sym typeface="Symbol" panose="05050102010706020507" pitchFamily="18" charset="2"/>
              </a:rPr>
              <a:t> un subset </a:t>
            </a:r>
            <a:r>
              <a:rPr lang="en-US" dirty="0" err="1">
                <a:sym typeface="Symbol" panose="05050102010706020507" pitchFamily="18" charset="2"/>
              </a:rPr>
              <a:t>llamado</a:t>
            </a:r>
            <a:r>
              <a:rPr lang="en-US" dirty="0">
                <a:sym typeface="Symbol" panose="05050102010706020507" pitchFamily="18" charset="2"/>
              </a:rPr>
              <a:t> Hold-out</a:t>
            </a:r>
          </a:p>
          <a:p>
            <a:pPr lvl="3"/>
            <a:r>
              <a:rPr lang="en-US" dirty="0" err="1">
                <a:sym typeface="Symbol" panose="05050102010706020507" pitchFamily="18" charset="2"/>
              </a:rPr>
              <a:t>Dividimos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2 subset de </a:t>
            </a:r>
            <a:r>
              <a:rPr lang="en-US" dirty="0" err="1">
                <a:sym typeface="Symbol" panose="05050102010706020507" pitchFamily="18" charset="2"/>
              </a:rPr>
              <a:t>datos</a:t>
            </a:r>
            <a:endParaRPr lang="en-US" dirty="0">
              <a:sym typeface="Symbol" panose="05050102010706020507" pitchFamily="18" charset="2"/>
            </a:endParaRPr>
          </a:p>
          <a:p>
            <a:pPr lvl="3"/>
            <a:r>
              <a:rPr lang="en-US" dirty="0">
                <a:sym typeface="Symbol" panose="05050102010706020507" pitchFamily="18" charset="2"/>
              </a:rPr>
              <a:t>El primero se </a:t>
            </a:r>
            <a:r>
              <a:rPr lang="en-US" dirty="0" err="1">
                <a:sym typeface="Symbol" panose="05050102010706020507" pitchFamily="18" charset="2"/>
              </a:rPr>
              <a:t>utiliza</a:t>
            </a:r>
            <a:r>
              <a:rPr lang="en-US" dirty="0">
                <a:sym typeface="Symbol" panose="05050102010706020507" pitchFamily="18" charset="2"/>
              </a:rPr>
              <a:t> para </a:t>
            </a:r>
            <a:r>
              <a:rPr lang="en-US" dirty="0" err="1">
                <a:sym typeface="Symbol" panose="05050102010706020507" pitchFamily="18" charset="2"/>
              </a:rPr>
              <a:t>entrenar</a:t>
            </a:r>
            <a:r>
              <a:rPr lang="en-US" dirty="0">
                <a:sym typeface="Symbol" panose="05050102010706020507" pitchFamily="18" charset="2"/>
              </a:rPr>
              <a:t> el predictor</a:t>
            </a:r>
          </a:p>
          <a:p>
            <a:pPr lvl="3"/>
            <a:r>
              <a:rPr lang="en-US" dirty="0" err="1">
                <a:sym typeface="Symbol" panose="05050102010706020507" pitchFamily="18" charset="2"/>
              </a:rPr>
              <a:t>Luego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primera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capa</a:t>
            </a:r>
            <a:r>
              <a:rPr lang="en-US" dirty="0">
                <a:sym typeface="Symbol" panose="05050102010706020507" pitchFamily="18" charset="2"/>
              </a:rPr>
              <a:t> se </a:t>
            </a:r>
            <a:r>
              <a:rPr lang="en-US" dirty="0" err="1">
                <a:sym typeface="Symbol" panose="05050102010706020507" pitchFamily="18" charset="2"/>
              </a:rPr>
              <a:t>utiliza</a:t>
            </a:r>
            <a:r>
              <a:rPr lang="en-US" dirty="0">
                <a:sym typeface="Symbol" panose="05050102010706020507" pitchFamily="18" charset="2"/>
              </a:rPr>
              <a:t> para </a:t>
            </a:r>
            <a:r>
              <a:rPr lang="en-US" dirty="0" err="1">
                <a:sym typeface="Symbol" panose="05050102010706020507" pitchFamily="18" charset="2"/>
              </a:rPr>
              <a:t>hacer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predicciones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segundo</a:t>
            </a:r>
            <a:endParaRPr lang="en-US" dirty="0">
              <a:sym typeface="Symbol" panose="05050102010706020507" pitchFamily="18" charset="2"/>
            </a:endParaRPr>
          </a:p>
          <a:p>
            <a:pPr lvl="3"/>
            <a:r>
              <a:rPr lang="en-US" dirty="0">
                <a:sym typeface="Symbol" panose="05050102010706020507" pitchFamily="18" charset="2"/>
              </a:rPr>
              <a:t>Para </a:t>
            </a:r>
            <a:r>
              <a:rPr lang="en-US" dirty="0" err="1">
                <a:sym typeface="Symbol" panose="05050102010706020507" pitchFamily="18" charset="2"/>
              </a:rPr>
              <a:t>cada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instancia</a:t>
            </a:r>
            <a:r>
              <a:rPr lang="en-US" dirty="0">
                <a:sym typeface="Symbol" panose="05050102010706020507" pitchFamily="18" charset="2"/>
              </a:rPr>
              <a:t> se </a:t>
            </a:r>
            <a:r>
              <a:rPr lang="en-US" dirty="0" err="1">
                <a:sym typeface="Symbol" panose="05050102010706020507" pitchFamily="18" charset="2"/>
              </a:rPr>
              <a:t>hacen</a:t>
            </a:r>
            <a:r>
              <a:rPr lang="en-US" dirty="0">
                <a:sym typeface="Symbol" panose="05050102010706020507" pitchFamily="18" charset="2"/>
              </a:rPr>
              <a:t> 3 </a:t>
            </a:r>
            <a:r>
              <a:rPr lang="en-US" dirty="0" err="1">
                <a:sym typeface="Symbol" panose="05050102010706020507" pitchFamily="18" charset="2"/>
              </a:rPr>
              <a:t>predicciones</a:t>
            </a:r>
            <a:endParaRPr lang="en-US" dirty="0">
              <a:sym typeface="Symbol" panose="05050102010706020507" pitchFamily="18" charset="2"/>
            </a:endParaRPr>
          </a:p>
          <a:p>
            <a:pPr lvl="3"/>
            <a:r>
              <a:rPr lang="en-US" dirty="0">
                <a:sym typeface="Symbol" panose="05050102010706020507" pitchFamily="18" charset="2"/>
              </a:rPr>
              <a:t>Se </a:t>
            </a:r>
            <a:r>
              <a:rPr lang="en-US" dirty="0" err="1">
                <a:sym typeface="Symbol" panose="05050102010706020507" pitchFamily="18" charset="2"/>
              </a:rPr>
              <a:t>crea</a:t>
            </a:r>
            <a:r>
              <a:rPr lang="en-US" dirty="0">
                <a:sym typeface="Symbol" panose="05050102010706020507" pitchFamily="18" charset="2"/>
              </a:rPr>
              <a:t> un nuevo training set (3D)</a:t>
            </a:r>
          </a:p>
          <a:p>
            <a:pPr lvl="3"/>
            <a:r>
              <a:rPr lang="en-US" dirty="0">
                <a:sym typeface="Symbol" panose="05050102010706020507" pitchFamily="18" charset="2"/>
              </a:rPr>
              <a:t>Se </a:t>
            </a:r>
            <a:r>
              <a:rPr lang="en-US" dirty="0" err="1">
                <a:sym typeface="Symbol" panose="05050102010706020507" pitchFamily="18" charset="2"/>
              </a:rPr>
              <a:t>entrena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este</a:t>
            </a:r>
            <a:r>
              <a:rPr lang="en-US" dirty="0">
                <a:sym typeface="Symbol" panose="05050102010706020507" pitchFamily="18" charset="2"/>
              </a:rPr>
              <a:t> nuevo training set</a:t>
            </a:r>
          </a:p>
          <a:p>
            <a:pPr lvl="3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El </a:t>
            </a:r>
            <a:r>
              <a:rPr lang="en-US" dirty="0" err="1">
                <a:sym typeface="Symbol" panose="05050102010706020507" pitchFamily="18" charset="2"/>
              </a:rPr>
              <a:t>truco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mantener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diferentes</a:t>
            </a:r>
            <a:r>
              <a:rPr lang="en-US" dirty="0">
                <a:sym typeface="Symbol" panose="05050102010706020507" pitchFamily="18" charset="2"/>
              </a:rPr>
              <a:t> subsets para </a:t>
            </a:r>
            <a:r>
              <a:rPr lang="en-US" dirty="0" err="1">
                <a:sym typeface="Symbol" panose="05050102010706020507" pitchFamily="18" charset="2"/>
              </a:rPr>
              <a:t>entrenar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F25EC-90E9-440E-89D8-B59DFDFB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993" y="604385"/>
            <a:ext cx="2607072" cy="2240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856A69-B321-4FA1-8646-54DF2B82A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322" y="604385"/>
            <a:ext cx="3024062" cy="1953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E820E-3050-4302-8FA0-815B99695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065" y="2648934"/>
            <a:ext cx="2516428" cy="2453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35A2C-FE6F-44F0-9F7F-765B4FD15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895" y="4637011"/>
            <a:ext cx="2332383" cy="21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Clasificadores</a:t>
            </a:r>
            <a:r>
              <a:rPr lang="en-US" dirty="0">
                <a:sym typeface="Symbol" panose="05050102010706020507" pitchFamily="18" charset="2"/>
              </a:rPr>
              <a:t> por </a:t>
            </a:r>
            <a:r>
              <a:rPr lang="en-US" dirty="0" err="1">
                <a:sym typeface="Symbol" panose="05050102010706020507" pitchFamily="18" charset="2"/>
              </a:rPr>
              <a:t>votos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Tenemos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varios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tipos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clasificadores</a:t>
            </a:r>
            <a:r>
              <a:rPr lang="en-US" dirty="0">
                <a:sym typeface="Symbol" panose="05050102010706020507" pitchFamily="18" charset="2"/>
              </a:rPr>
              <a:t> con un </a:t>
            </a:r>
            <a:r>
              <a:rPr lang="en-US" dirty="0" err="1">
                <a:sym typeface="Symbol" panose="05050102010706020507" pitchFamily="18" charset="2"/>
              </a:rPr>
              <a:t>poco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del 80% de precision</a:t>
            </a:r>
          </a:p>
          <a:p>
            <a:r>
              <a:rPr lang="en-US" dirty="0">
                <a:sym typeface="Symbol" panose="05050102010706020507" pitchFamily="18" charset="2"/>
              </a:rPr>
              <a:t>Lo </a:t>
            </a:r>
            <a:r>
              <a:rPr lang="en-US" dirty="0" err="1">
                <a:sym typeface="Symbol" panose="05050102010706020507" pitchFamily="18" charset="2"/>
              </a:rPr>
              <a:t>mejor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sería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crear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clasificador</a:t>
            </a:r>
            <a:r>
              <a:rPr lang="en-US" dirty="0">
                <a:sym typeface="Symbol" panose="05050102010706020507" pitchFamily="18" charset="2"/>
              </a:rPr>
              <a:t> que de una </a:t>
            </a:r>
            <a:r>
              <a:rPr lang="en-US" dirty="0" err="1">
                <a:sym typeface="Symbol" panose="05050102010706020507" pitchFamily="18" charset="2"/>
              </a:rPr>
              <a:t>mejor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precisión</a:t>
            </a:r>
            <a:r>
              <a:rPr lang="en-US" dirty="0">
                <a:sym typeface="Symbol" panose="05050102010706020507" pitchFamily="18" charset="2"/>
              </a:rPr>
              <a:t> (hard voting classifier)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Voto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mayoritario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Tienene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mejor</a:t>
            </a:r>
            <a:r>
              <a:rPr lang="en-US" dirty="0">
                <a:sym typeface="Symbol" panose="05050102010706020507" pitchFamily="18" charset="2"/>
              </a:rPr>
              <a:t> ‘accuracy’ que el </a:t>
            </a:r>
            <a:r>
              <a:rPr lang="en-US" dirty="0" err="1">
                <a:sym typeface="Symbol" panose="05050102010706020507" pitchFamily="18" charset="2"/>
              </a:rPr>
              <a:t>mejor</a:t>
            </a:r>
            <a:r>
              <a:rPr lang="en-US" dirty="0">
                <a:sym typeface="Symbol" panose="05050102010706020507" pitchFamily="18" charset="2"/>
              </a:rPr>
              <a:t> por </a:t>
            </a:r>
            <a:r>
              <a:rPr lang="en-US" dirty="0" err="1">
                <a:sym typeface="Symbol" panose="05050102010706020507" pitchFamily="18" charset="2"/>
              </a:rPr>
              <a:t>separado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Cada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uno</a:t>
            </a:r>
            <a:r>
              <a:rPr lang="en-US" dirty="0">
                <a:sym typeface="Symbol" panose="05050102010706020507" pitchFamily="18" charset="2"/>
              </a:rPr>
              <a:t> es un </a:t>
            </a:r>
            <a:r>
              <a:rPr lang="en-US" dirty="0" err="1">
                <a:sym typeface="Symbol" panose="05050102010706020507" pitchFamily="18" charset="2"/>
              </a:rPr>
              <a:t>clasificador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debil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basado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el conjunto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clasificador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fuerte</a:t>
            </a:r>
            <a:endParaRPr lang="en-US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000CC-7FC1-4A4C-98E3-C0BF7B05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7" y="4475531"/>
            <a:ext cx="5025298" cy="2177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07D91F-63B4-4EA1-8488-40CCFE938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4334901"/>
            <a:ext cx="4590428" cy="24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1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Clasificadores</a:t>
            </a:r>
            <a:r>
              <a:rPr lang="en-US" dirty="0">
                <a:sym typeface="Symbol" panose="05050102010706020507" pitchFamily="18" charset="2"/>
              </a:rPr>
              <a:t> por </a:t>
            </a:r>
            <a:r>
              <a:rPr lang="en-US" dirty="0" err="1">
                <a:sym typeface="Symbol" panose="05050102010706020507" pitchFamily="18" charset="2"/>
              </a:rPr>
              <a:t>votos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Igual</a:t>
            </a:r>
            <a:r>
              <a:rPr lang="en-US" dirty="0">
                <a:sym typeface="Symbol" panose="05050102010706020507" pitchFamily="18" charset="2"/>
              </a:rPr>
              <a:t> a </a:t>
            </a:r>
            <a:r>
              <a:rPr lang="en-US" dirty="0" err="1">
                <a:sym typeface="Symbol" panose="05050102010706020507" pitchFamily="18" charset="2"/>
              </a:rPr>
              <a:t>tirar</a:t>
            </a:r>
            <a:r>
              <a:rPr lang="en-US" dirty="0">
                <a:sym typeface="Symbol" panose="05050102010706020507" pitchFamily="18" charset="2"/>
              </a:rPr>
              <a:t> una </a:t>
            </a:r>
            <a:r>
              <a:rPr lang="en-US" dirty="0" err="1">
                <a:sym typeface="Symbol" panose="05050102010706020507" pitchFamily="18" charset="2"/>
              </a:rPr>
              <a:t>moneda</a:t>
            </a:r>
            <a:r>
              <a:rPr lang="en-US" dirty="0">
                <a:sym typeface="Symbol" panose="05050102010706020507" pitchFamily="18" charset="2"/>
              </a:rPr>
              <a:t> de 51% </a:t>
            </a:r>
            <a:r>
              <a:rPr lang="en-US" dirty="0" err="1">
                <a:sym typeface="Symbol" panose="05050102010706020507" pitchFamily="18" charset="2"/>
              </a:rPr>
              <a:t>cara</a:t>
            </a:r>
            <a:r>
              <a:rPr lang="en-US" dirty="0">
                <a:sym typeface="Symbol" panose="05050102010706020507" pitchFamily="18" charset="2"/>
              </a:rPr>
              <a:t> 49% </a:t>
            </a:r>
            <a:r>
              <a:rPr lang="en-US" dirty="0" err="1">
                <a:sym typeface="Symbol" panose="05050102010706020507" pitchFamily="18" charset="2"/>
              </a:rPr>
              <a:t>sello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Al </a:t>
            </a:r>
            <a:r>
              <a:rPr lang="en-US" dirty="0" err="1">
                <a:sym typeface="Symbol" panose="05050102010706020507" pitchFamily="18" charset="2"/>
              </a:rPr>
              <a:t>incrementar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número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tiros</a:t>
            </a:r>
            <a:r>
              <a:rPr lang="en-US" dirty="0">
                <a:sym typeface="Symbol" panose="05050102010706020507" pitchFamily="18" charset="2"/>
              </a:rPr>
              <a:t> al azar </a:t>
            </a:r>
            <a:r>
              <a:rPr lang="en-US" dirty="0" err="1">
                <a:sym typeface="Symbol" panose="05050102010706020507" pitchFamily="18" charset="2"/>
              </a:rPr>
              <a:t>tendremos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chance de </a:t>
            </a:r>
            <a:r>
              <a:rPr lang="en-US" dirty="0" err="1">
                <a:sym typeface="Symbol" panose="05050102010706020507" pitchFamily="18" charset="2"/>
              </a:rPr>
              <a:t>tener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cara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Debido</a:t>
            </a:r>
            <a:r>
              <a:rPr lang="en-US" dirty="0">
                <a:sym typeface="Symbol" panose="05050102010706020507" pitchFamily="18" charset="2"/>
              </a:rPr>
              <a:t> a la ley de </a:t>
            </a:r>
            <a:r>
              <a:rPr lang="en-US" dirty="0" err="1">
                <a:sym typeface="Symbol" panose="05050102010706020507" pitchFamily="18" charset="2"/>
              </a:rPr>
              <a:t>números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grandes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Aplica</a:t>
            </a:r>
            <a:r>
              <a:rPr lang="en-US" dirty="0">
                <a:sym typeface="Symbol" panose="05050102010706020507" pitchFamily="18" charset="2"/>
              </a:rPr>
              <a:t> a </a:t>
            </a:r>
            <a:r>
              <a:rPr lang="en-US" dirty="0" err="1">
                <a:sym typeface="Symbol" panose="05050102010706020507" pitchFamily="18" charset="2"/>
              </a:rPr>
              <a:t>clasificadores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si</a:t>
            </a:r>
            <a:r>
              <a:rPr lang="en-US" dirty="0">
                <a:sym typeface="Symbol" panose="05050102010706020507" pitchFamily="18" charset="2"/>
              </a:rPr>
              <a:t> son </a:t>
            </a:r>
            <a:r>
              <a:rPr lang="en-US" dirty="0" err="1">
                <a:sym typeface="Symbol" panose="05050102010706020507" pitchFamily="18" charset="2"/>
              </a:rPr>
              <a:t>independientes</a:t>
            </a:r>
            <a:r>
              <a:rPr lang="en-US" dirty="0">
                <a:sym typeface="Symbol" panose="05050102010706020507" pitchFamily="18" charset="2"/>
              </a:rPr>
              <a:t> c/u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Entrenar</a:t>
            </a:r>
            <a:r>
              <a:rPr lang="en-US" dirty="0">
                <a:sym typeface="Symbol" panose="05050102010706020507" pitchFamily="18" charset="2"/>
              </a:rPr>
              <a:t> con </a:t>
            </a:r>
            <a:r>
              <a:rPr lang="en-US" dirty="0" err="1">
                <a:sym typeface="Symbol" panose="05050102010706020507" pitchFamily="18" charset="2"/>
              </a:rPr>
              <a:t>diferentes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algoritmos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Previene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errores</a:t>
            </a:r>
            <a:r>
              <a:rPr lang="en-US" dirty="0">
                <a:sym typeface="Symbol" panose="05050102010706020507" pitchFamily="18" charset="2"/>
              </a:rPr>
              <a:t> e </a:t>
            </a:r>
            <a:r>
              <a:rPr lang="en-US" dirty="0" err="1">
                <a:sym typeface="Symbol" panose="05050102010706020507" pitchFamily="18" charset="2"/>
              </a:rPr>
              <a:t>incrementa</a:t>
            </a:r>
            <a:r>
              <a:rPr lang="en-US" dirty="0">
                <a:sym typeface="Symbol" panose="05050102010706020507" pitchFamily="18" charset="2"/>
              </a:rPr>
              <a:t> ‘acc’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4C3AD-FD65-456A-BA32-7AC68820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39" y="3925382"/>
            <a:ext cx="6734043" cy="272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2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Clasificadores</a:t>
            </a:r>
            <a:r>
              <a:rPr lang="en-US" dirty="0">
                <a:sym typeface="Symbol" panose="05050102010706020507" pitchFamily="18" charset="2"/>
              </a:rPr>
              <a:t> por </a:t>
            </a:r>
            <a:r>
              <a:rPr lang="en-US" dirty="0" err="1">
                <a:sym typeface="Symbol" panose="05050102010706020507" pitchFamily="18" charset="2"/>
              </a:rPr>
              <a:t>votos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scikit</a:t>
            </a:r>
            <a:r>
              <a:rPr lang="en-US" dirty="0">
                <a:sym typeface="Symbol" panose="05050102010706020507" pitchFamily="18" charset="2"/>
              </a:rPr>
              <a:t>-learn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Note que el </a:t>
            </a:r>
            <a:r>
              <a:rPr lang="en-US" dirty="0" err="1">
                <a:sym typeface="Symbol" panose="05050102010706020507" pitchFamily="18" charset="2"/>
              </a:rPr>
              <a:t>resultado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mejor</a:t>
            </a:r>
            <a:r>
              <a:rPr lang="en-US" dirty="0">
                <a:sym typeface="Symbol" panose="05050102010706020507" pitchFamily="18" charset="2"/>
              </a:rPr>
              <a:t> que los </a:t>
            </a:r>
            <a:r>
              <a:rPr lang="en-US" dirty="0" err="1">
                <a:sym typeface="Symbol" panose="05050102010706020507" pitchFamily="18" charset="2"/>
              </a:rPr>
              <a:t>resultados</a:t>
            </a:r>
            <a:r>
              <a:rPr lang="en-US" dirty="0">
                <a:sym typeface="Symbol" panose="05050102010706020507" pitchFamily="18" charset="2"/>
              </a:rPr>
              <a:t> por </a:t>
            </a:r>
            <a:r>
              <a:rPr lang="en-US" dirty="0" err="1">
                <a:sym typeface="Symbol" panose="05050102010706020507" pitchFamily="18" charset="2"/>
              </a:rPr>
              <a:t>separado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Este es un </a:t>
            </a:r>
            <a:r>
              <a:rPr lang="en-US" dirty="0" err="1">
                <a:sym typeface="Symbol" panose="05050102010706020507" pitchFamily="18" charset="2"/>
              </a:rPr>
              <a:t>ejemplo</a:t>
            </a:r>
            <a:r>
              <a:rPr lang="en-US" dirty="0">
                <a:sym typeface="Symbol" panose="05050102010706020507" pitchFamily="18" charset="2"/>
              </a:rPr>
              <a:t> de soft-voting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Toma la </a:t>
            </a:r>
            <a:r>
              <a:rPr lang="en-US" dirty="0" err="1">
                <a:sym typeface="Symbol" panose="05050102010706020507" pitchFamily="18" charset="2"/>
              </a:rPr>
              <a:t>probabilidad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alta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saca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promedio</a:t>
            </a:r>
            <a:r>
              <a:rPr lang="en-US" dirty="0">
                <a:sym typeface="Symbol" panose="05050102010706020507" pitchFamily="18" charset="2"/>
              </a:rPr>
              <a:t> con </a:t>
            </a:r>
            <a:r>
              <a:rPr lang="en-US" dirty="0" err="1">
                <a:sym typeface="Symbol" panose="05050102010706020507" pitchFamily="18" charset="2"/>
              </a:rPr>
              <a:t>respecto</a:t>
            </a:r>
            <a:r>
              <a:rPr lang="en-US" dirty="0">
                <a:sym typeface="Symbol" panose="05050102010706020507" pitchFamily="18" charset="2"/>
              </a:rPr>
              <a:t> a las </a:t>
            </a:r>
            <a:r>
              <a:rPr lang="en-US" dirty="0" err="1">
                <a:sym typeface="Symbol" panose="05050102010706020507" pitchFamily="18" charset="2"/>
              </a:rPr>
              <a:t>otras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probabilidades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Podemos utilizer hard o soft </a:t>
            </a:r>
            <a:r>
              <a:rPr lang="en-US" dirty="0" err="1">
                <a:sym typeface="Symbol" panose="05050102010706020507" pitchFamily="18" charset="2"/>
              </a:rPr>
              <a:t>cambiando</a:t>
            </a:r>
            <a:r>
              <a:rPr lang="en-US" dirty="0">
                <a:sym typeface="Symbol" panose="05050102010706020507" pitchFamily="18" charset="2"/>
              </a:rPr>
              <a:t> solo el </a:t>
            </a:r>
            <a:r>
              <a:rPr lang="en-US" dirty="0" err="1">
                <a:sym typeface="Symbol" panose="05050102010706020507" pitchFamily="18" charset="2"/>
              </a:rPr>
              <a:t>hiperparámetro</a:t>
            </a:r>
            <a:r>
              <a:rPr lang="en-US" dirty="0">
                <a:sym typeface="Symbol" panose="05050102010706020507" pitchFamily="18" charset="2"/>
              </a:rPr>
              <a:t> voting</a:t>
            </a:r>
          </a:p>
          <a:p>
            <a:pPr marL="457200" lvl="1" indent="0">
              <a:buNone/>
            </a:pP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F1855-6092-4629-BD51-F8A4629D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8" y="1928359"/>
            <a:ext cx="5250929" cy="240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C3ADCC-BF3F-4071-80B7-FE68CB373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65" y="1934759"/>
            <a:ext cx="6365599" cy="22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8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Bagging y pasting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Una </a:t>
            </a:r>
            <a:r>
              <a:rPr lang="en-US" dirty="0" err="1">
                <a:sym typeface="Symbol" panose="05050102010706020507" pitchFamily="18" charset="2"/>
              </a:rPr>
              <a:t>mejor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manera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obtener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clasificador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utilizar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diferentes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algoritmos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Otra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utilizar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mismo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algoritmo</a:t>
            </a:r>
            <a:r>
              <a:rPr lang="en-US" dirty="0">
                <a:sym typeface="Symbol" panose="05050102010706020507" pitchFamily="18" charset="2"/>
              </a:rPr>
              <a:t> para </a:t>
            </a:r>
            <a:r>
              <a:rPr lang="en-US" dirty="0" err="1">
                <a:sym typeface="Symbol" panose="05050102010706020507" pitchFamily="18" charset="2"/>
              </a:rPr>
              <a:t>cada</a:t>
            </a:r>
            <a:r>
              <a:rPr lang="en-US" dirty="0">
                <a:sym typeface="Symbol" panose="05050102010706020507" pitchFamily="18" charset="2"/>
              </a:rPr>
              <a:t> predictor y </a:t>
            </a:r>
            <a:r>
              <a:rPr lang="en-US" dirty="0" err="1">
                <a:sym typeface="Symbol" panose="05050102010706020507" pitchFamily="18" charset="2"/>
              </a:rPr>
              <a:t>entrenar</a:t>
            </a:r>
            <a:r>
              <a:rPr lang="en-US" dirty="0">
                <a:sym typeface="Symbol" panose="05050102010706020507" pitchFamily="18" charset="2"/>
              </a:rPr>
              <a:t> para </a:t>
            </a:r>
            <a:r>
              <a:rPr lang="en-US" dirty="0" err="1">
                <a:sym typeface="Symbol" panose="05050102010706020507" pitchFamily="18" charset="2"/>
              </a:rPr>
              <a:t>diferentes</a:t>
            </a:r>
            <a:r>
              <a:rPr lang="en-US" dirty="0">
                <a:sym typeface="Symbol" panose="05050102010706020507" pitchFamily="18" charset="2"/>
              </a:rPr>
              <a:t> subsets de </a:t>
            </a:r>
            <a:r>
              <a:rPr lang="en-US" dirty="0" err="1">
                <a:sym typeface="Symbol" panose="05050102010706020507" pitchFamily="18" charset="2"/>
              </a:rPr>
              <a:t>datos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Bagging: </a:t>
            </a:r>
            <a:r>
              <a:rPr lang="en-US" dirty="0" err="1">
                <a:sym typeface="Symbol" panose="05050102010706020507" pitchFamily="18" charset="2"/>
              </a:rPr>
              <a:t>muestreo</a:t>
            </a:r>
            <a:r>
              <a:rPr lang="en-US" dirty="0">
                <a:sym typeface="Symbol" panose="05050102010706020507" pitchFamily="18" charset="2"/>
              </a:rPr>
              <a:t> con </a:t>
            </a:r>
            <a:r>
              <a:rPr lang="en-US" dirty="0" err="1">
                <a:sym typeface="Symbol" panose="05050102010706020507" pitchFamily="18" charset="2"/>
              </a:rPr>
              <a:t>reemplazo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Pastin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dirty="0" err="1">
                <a:sym typeface="Symbol" panose="05050102010706020507" pitchFamily="18" charset="2"/>
              </a:rPr>
              <a:t>muestreo</a:t>
            </a:r>
            <a:r>
              <a:rPr lang="en-US" dirty="0">
                <a:sym typeface="Symbol" panose="05050102010706020507" pitchFamily="18" charset="2"/>
              </a:rPr>
              <a:t> sin </a:t>
            </a:r>
            <a:r>
              <a:rPr lang="en-US" dirty="0" err="1">
                <a:sym typeface="Symbol" panose="05050102010706020507" pitchFamily="18" charset="2"/>
              </a:rPr>
              <a:t>reemplazo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Hace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predicciones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agregando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instancia</a:t>
            </a:r>
            <a:r>
              <a:rPr lang="en-US" dirty="0">
                <a:sym typeface="Symbol" panose="05050102010706020507" pitchFamily="18" charset="2"/>
              </a:rPr>
              <a:t> del predictor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Modo </a:t>
            </a:r>
            <a:r>
              <a:rPr lang="en-US" dirty="0" err="1">
                <a:sym typeface="Symbol" panose="05050102010706020507" pitchFamily="18" charset="2"/>
              </a:rPr>
              <a:t>estadístico</a:t>
            </a:r>
            <a:r>
              <a:rPr lang="en-US" dirty="0">
                <a:sym typeface="Symbol" panose="05050102010706020507" pitchFamily="18" charset="2"/>
              </a:rPr>
              <a:t> (la </a:t>
            </a:r>
            <a:r>
              <a:rPr lang="en-US" dirty="0" err="1">
                <a:sym typeface="Symbol" panose="05050102010706020507" pitchFamily="18" charset="2"/>
              </a:rPr>
              <a:t>predicción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frecuente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Tiene alto bias </a:t>
            </a:r>
            <a:r>
              <a:rPr lang="en-US" dirty="0" err="1">
                <a:sym typeface="Symbol" panose="05050102010706020507" pitchFamily="18" charset="2"/>
              </a:rPr>
              <a:t>pero</a:t>
            </a:r>
            <a:r>
              <a:rPr lang="en-US" dirty="0">
                <a:sym typeface="Symbol" panose="05050102010706020507" pitchFamily="18" charset="2"/>
              </a:rPr>
              <a:t> ensemble reduce bias y </a:t>
            </a:r>
            <a:r>
              <a:rPr lang="en-US" dirty="0" err="1">
                <a:sym typeface="Symbol" panose="05050102010706020507" pitchFamily="18" charset="2"/>
              </a:rPr>
              <a:t>varianza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Estos</a:t>
            </a:r>
            <a:r>
              <a:rPr lang="en-US" dirty="0">
                <a:sym typeface="Symbol" panose="05050102010706020507" pitchFamily="18" charset="2"/>
              </a:rPr>
              <a:t> son </a:t>
            </a:r>
            <a:r>
              <a:rPr lang="en-US" dirty="0" err="1">
                <a:sym typeface="Symbol" panose="05050102010706020507" pitchFamily="18" charset="2"/>
              </a:rPr>
              <a:t>métodos</a:t>
            </a:r>
            <a:r>
              <a:rPr lang="en-US" dirty="0">
                <a:sym typeface="Symbol" panose="05050102010706020507" pitchFamily="18" charset="2"/>
              </a:rPr>
              <a:t> que se </a:t>
            </a:r>
            <a:r>
              <a:rPr lang="en-US" dirty="0" err="1">
                <a:sym typeface="Symbol" panose="05050102010706020507" pitchFamily="18" charset="2"/>
              </a:rPr>
              <a:t>pueden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entrenar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paralelo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21BAA-EA5D-460D-9593-101F4882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426" y="4184009"/>
            <a:ext cx="4792946" cy="24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1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Bagging y pasting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scikit</a:t>
            </a:r>
            <a:r>
              <a:rPr lang="en-US" dirty="0">
                <a:sym typeface="Symbol" panose="05050102010706020507" pitchFamily="18" charset="2"/>
              </a:rPr>
              <a:t> learn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BaggingClassifier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BaggingRegressor</a:t>
            </a:r>
            <a:r>
              <a:rPr lang="en-US" dirty="0">
                <a:sym typeface="Symbol" panose="05050102010706020507" pitchFamily="18" charset="2"/>
              </a:rPr>
              <a:t> (el </a:t>
            </a:r>
            <a:r>
              <a:rPr lang="en-US" dirty="0" err="1">
                <a:sym typeface="Symbol" panose="05050102010706020507" pitchFamily="18" charset="2"/>
              </a:rPr>
              <a:t>ejemplo</a:t>
            </a:r>
            <a:r>
              <a:rPr lang="en-US" dirty="0">
                <a:sym typeface="Symbol" panose="05050102010706020507" pitchFamily="18" charset="2"/>
              </a:rPr>
              <a:t> inferior </a:t>
            </a:r>
            <a:r>
              <a:rPr lang="en-US" dirty="0" err="1">
                <a:sym typeface="Symbol" panose="05050102010706020507" pitchFamily="18" charset="2"/>
              </a:rPr>
              <a:t>entrena</a:t>
            </a:r>
            <a:r>
              <a:rPr lang="en-US" dirty="0">
                <a:sym typeface="Symbol" panose="05050102010706020507" pitchFamily="18" charset="2"/>
              </a:rPr>
              <a:t> 500 </a:t>
            </a:r>
            <a:r>
              <a:rPr lang="en-US" dirty="0" err="1">
                <a:sym typeface="Symbol" panose="05050102010706020507" pitchFamily="18" charset="2"/>
              </a:rPr>
              <a:t>árboles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Softvoting</a:t>
            </a:r>
            <a:r>
              <a:rPr lang="en-US" dirty="0">
                <a:sym typeface="Symbol" panose="05050102010706020507" pitchFamily="18" charset="2"/>
              </a:rPr>
              <a:t>, 500 </a:t>
            </a:r>
            <a:r>
              <a:rPr lang="en-US" dirty="0" err="1">
                <a:sym typeface="Symbol" panose="05050102010706020507" pitchFamily="18" charset="2"/>
              </a:rPr>
              <a:t>clasificadores</a:t>
            </a:r>
            <a:r>
              <a:rPr lang="en-US" dirty="0">
                <a:sym typeface="Symbol" panose="05050102010706020507" pitchFamily="18" charset="2"/>
              </a:rPr>
              <a:t>, 100 </a:t>
            </a:r>
            <a:r>
              <a:rPr lang="en-US" dirty="0" err="1">
                <a:sym typeface="Symbol" panose="05050102010706020507" pitchFamily="18" charset="2"/>
              </a:rPr>
              <a:t>muestras</a:t>
            </a:r>
            <a:r>
              <a:rPr lang="en-US" dirty="0">
                <a:sym typeface="Symbol" panose="05050102010706020507" pitchFamily="18" charset="2"/>
              </a:rPr>
              <a:t>, 1 solo core de </a:t>
            </a:r>
            <a:r>
              <a:rPr lang="en-US" dirty="0" err="1">
                <a:sym typeface="Symbol" panose="05050102010706020507" pitchFamily="18" charset="2"/>
              </a:rPr>
              <a:t>cpu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Notar</a:t>
            </a:r>
            <a:r>
              <a:rPr lang="en-US" dirty="0">
                <a:sym typeface="Symbol" panose="05050102010706020507" pitchFamily="18" charset="2"/>
              </a:rPr>
              <a:t> que </a:t>
            </a:r>
            <a:r>
              <a:rPr lang="en-US" dirty="0" err="1">
                <a:sym typeface="Symbol" panose="05050102010706020507" pitchFamily="18" charset="2"/>
              </a:rPr>
              <a:t>árbol</a:t>
            </a:r>
            <a:r>
              <a:rPr lang="en-US" dirty="0">
                <a:sym typeface="Symbol" panose="05050102010706020507" pitchFamily="18" charset="2"/>
              </a:rPr>
              <a:t> de decision con </a:t>
            </a:r>
            <a:r>
              <a:rPr lang="en-US" dirty="0" err="1">
                <a:sym typeface="Symbol" panose="05050102010706020507" pitchFamily="18" charset="2"/>
              </a:rPr>
              <a:t>baggind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hace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mejor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análisis</a:t>
            </a:r>
            <a:r>
              <a:rPr lang="en-US" dirty="0">
                <a:sym typeface="Symbol" panose="05050102010706020507" pitchFamily="18" charset="2"/>
              </a:rPr>
              <a:t> de la data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Cada</a:t>
            </a:r>
            <a:r>
              <a:rPr lang="en-US" dirty="0">
                <a:sym typeface="Symbol" panose="05050102010706020507" pitchFamily="18" charset="2"/>
              </a:rPr>
              <a:t> predictor </a:t>
            </a:r>
            <a:r>
              <a:rPr lang="en-US" dirty="0" err="1">
                <a:sym typeface="Symbol" panose="05050102010706020507" pitchFamily="18" charset="2"/>
              </a:rPr>
              <a:t>añade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diversidad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la data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Normalmente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baggind</a:t>
            </a:r>
            <a:r>
              <a:rPr lang="en-US" dirty="0">
                <a:sym typeface="Symbol" panose="05050102010706020507" pitchFamily="18" charset="2"/>
              </a:rPr>
              <a:t> da </a:t>
            </a:r>
            <a:r>
              <a:rPr lang="en-US" dirty="0" err="1">
                <a:sym typeface="Symbol" panose="05050102010706020507" pitchFamily="18" charset="2"/>
              </a:rPr>
              <a:t>mejores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modelos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Recuerde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siempre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hacer</a:t>
            </a:r>
            <a:r>
              <a:rPr lang="en-US" dirty="0">
                <a:sym typeface="Symbol" panose="05050102010706020507" pitchFamily="18" charset="2"/>
              </a:rPr>
              <a:t> cross-validation de </a:t>
            </a:r>
            <a:r>
              <a:rPr lang="en-US" dirty="0" err="1">
                <a:sym typeface="Symbol" panose="05050102010706020507" pitchFamily="18" charset="2"/>
              </a:rPr>
              <a:t>diferentes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métodos</a:t>
            </a:r>
            <a:r>
              <a:rPr lang="en-US" dirty="0">
                <a:sym typeface="Symbol" panose="05050102010706020507" pitchFamily="18" charset="2"/>
              </a:rPr>
              <a:t> para </a:t>
            </a:r>
            <a:r>
              <a:rPr lang="en-US" dirty="0" err="1">
                <a:sym typeface="Symbol" panose="05050102010706020507" pitchFamily="18" charset="2"/>
              </a:rPr>
              <a:t>ver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algoritmo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A83F2-42AF-4A07-A3B3-0E7D4059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19" y="2688962"/>
            <a:ext cx="4955278" cy="2057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C0B1D-708F-463A-9F4E-32060146F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8962"/>
            <a:ext cx="5557836" cy="21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Evaluación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fuera</a:t>
            </a:r>
            <a:r>
              <a:rPr lang="en-US" dirty="0">
                <a:sym typeface="Symbol" panose="05050102010706020507" pitchFamily="18" charset="2"/>
              </a:rPr>
              <a:t> de bag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Algunas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instancias</a:t>
            </a:r>
            <a:r>
              <a:rPr lang="en-US" dirty="0">
                <a:sym typeface="Symbol" panose="05050102010706020507" pitchFamily="18" charset="2"/>
              </a:rPr>
              <a:t> se </a:t>
            </a:r>
            <a:r>
              <a:rPr lang="en-US" dirty="0" err="1">
                <a:sym typeface="Symbol" panose="05050102010706020507" pitchFamily="18" charset="2"/>
              </a:rPr>
              <a:t>muestrearán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varias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veces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otras</a:t>
            </a:r>
            <a:r>
              <a:rPr lang="en-US" dirty="0">
                <a:sym typeface="Symbol" panose="05050102010706020507" pitchFamily="18" charset="2"/>
              </a:rPr>
              <a:t> no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Bootstrap = true y m=&lt;</a:t>
            </a:r>
            <a:r>
              <a:rPr lang="en-US" dirty="0" err="1">
                <a:sym typeface="Symbol" panose="05050102010706020507" pitchFamily="18" charset="2"/>
              </a:rPr>
              <a:t>numero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muestras</a:t>
            </a:r>
            <a:r>
              <a:rPr lang="en-US" dirty="0">
                <a:sym typeface="Symbol" panose="05050102010706020507" pitchFamily="18" charset="2"/>
              </a:rPr>
              <a:t>&gt; </a:t>
            </a:r>
            <a:r>
              <a:rPr lang="en-US" dirty="0" err="1">
                <a:sym typeface="Symbol" panose="05050102010706020507" pitchFamily="18" charset="2"/>
              </a:rPr>
              <a:t>hará</a:t>
            </a:r>
            <a:r>
              <a:rPr lang="en-US" dirty="0">
                <a:sym typeface="Symbol" panose="05050102010706020507" pitchFamily="18" charset="2"/>
              </a:rPr>
              <a:t> una </a:t>
            </a:r>
            <a:r>
              <a:rPr lang="en-US" dirty="0" err="1">
                <a:sym typeface="Symbol" panose="05050102010706020507" pitchFamily="18" charset="2"/>
              </a:rPr>
              <a:t>repartición</a:t>
            </a:r>
            <a:r>
              <a:rPr lang="en-US" dirty="0">
                <a:sym typeface="Symbol" panose="05050102010706020507" pitchFamily="18" charset="2"/>
              </a:rPr>
              <a:t> de 63/37 entre </a:t>
            </a:r>
            <a:r>
              <a:rPr lang="en-US" dirty="0" err="1">
                <a:sym typeface="Symbol" panose="05050102010706020507" pitchFamily="18" charset="2"/>
              </a:rPr>
              <a:t>muestreadas</a:t>
            </a:r>
            <a:r>
              <a:rPr lang="en-US" dirty="0">
                <a:sym typeface="Symbol" panose="05050102010706020507" pitchFamily="18" charset="2"/>
              </a:rPr>
              <a:t> y no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El 37% de las no </a:t>
            </a:r>
            <a:r>
              <a:rPr lang="en-US" dirty="0" err="1">
                <a:sym typeface="Symbol" panose="05050102010706020507" pitchFamily="18" charset="2"/>
              </a:rPr>
              <a:t>muestreadas</a:t>
            </a:r>
            <a:r>
              <a:rPr lang="en-US" dirty="0">
                <a:sym typeface="Symbol" panose="05050102010706020507" pitchFamily="18" charset="2"/>
              </a:rPr>
              <a:t> se les </a:t>
            </a:r>
            <a:r>
              <a:rPr lang="en-US" dirty="0" err="1">
                <a:sym typeface="Symbol" panose="05050102010706020507" pitchFamily="18" charset="2"/>
              </a:rPr>
              <a:t>conoce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oob</a:t>
            </a:r>
            <a:r>
              <a:rPr lang="en-US" dirty="0">
                <a:sym typeface="Symbol" panose="05050102010706020507" pitchFamily="18" charset="2"/>
              </a:rPr>
              <a:t> o </a:t>
            </a:r>
            <a:r>
              <a:rPr lang="en-US" dirty="0" err="1">
                <a:sym typeface="Symbol" panose="05050102010706020507" pitchFamily="18" charset="2"/>
              </a:rPr>
              <a:t>fuera</a:t>
            </a:r>
            <a:r>
              <a:rPr lang="en-US" dirty="0">
                <a:sym typeface="Symbol" panose="05050102010706020507" pitchFamily="18" charset="2"/>
              </a:rPr>
              <a:t> de bag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Para </a:t>
            </a:r>
            <a:r>
              <a:rPr lang="en-US" dirty="0" err="1">
                <a:sym typeface="Symbol" panose="05050102010706020507" pitchFamily="18" charset="2"/>
              </a:rPr>
              <a:t>habilitar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esto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algoritmo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oob_score</a:t>
            </a:r>
            <a:r>
              <a:rPr lang="en-US" dirty="0">
                <a:sym typeface="Symbol" panose="05050102010706020507" pitchFamily="18" charset="2"/>
              </a:rPr>
              <a:t>=True para el </a:t>
            </a:r>
            <a:r>
              <a:rPr lang="en-US" dirty="0" err="1">
                <a:sym typeface="Symbol" panose="05050102010706020507" pitchFamily="18" charset="2"/>
              </a:rPr>
              <a:t>BaggingClassifier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Para </a:t>
            </a:r>
            <a:r>
              <a:rPr lang="en-US" dirty="0" err="1">
                <a:sym typeface="Symbol" panose="05050102010706020507" pitchFamily="18" charset="2"/>
              </a:rPr>
              <a:t>evaluar</a:t>
            </a:r>
            <a:r>
              <a:rPr lang="en-US" dirty="0">
                <a:sym typeface="Symbol" panose="05050102010706020507" pitchFamily="18" charset="2"/>
              </a:rPr>
              <a:t> las </a:t>
            </a:r>
            <a:r>
              <a:rPr lang="en-US" dirty="0" err="1">
                <a:sym typeface="Symbol" panose="05050102010706020507" pitchFamily="18" charset="2"/>
              </a:rPr>
              <a:t>probabilidades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cada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instancia</a:t>
            </a:r>
            <a:r>
              <a:rPr lang="en-US" dirty="0">
                <a:sym typeface="Symbol" panose="05050102010706020507" pitchFamily="18" charset="2"/>
              </a:rPr>
              <a:t>…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… </a:t>
            </a:r>
            <a:r>
              <a:rPr lang="en-US" dirty="0" err="1">
                <a:sym typeface="Symbol" panose="05050102010706020507" pitchFamily="18" charset="2"/>
              </a:rPr>
              <a:t>usamos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función</a:t>
            </a:r>
            <a:r>
              <a:rPr lang="en-US" dirty="0">
                <a:sym typeface="Symbol" panose="05050102010706020507" pitchFamily="18" charset="2"/>
              </a:rPr>
              <a:t> de decision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31%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r>
              <a:rPr lang="en-US" dirty="0">
                <a:sym typeface="Symbol" panose="05050102010706020507" pitchFamily="18" charset="2"/>
              </a:rPr>
              <a:t> neg. / 68%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r>
              <a:rPr lang="en-US" dirty="0">
                <a:sym typeface="Symbol" panose="05050102010706020507" pitchFamily="18" charset="2"/>
              </a:rPr>
              <a:t> positive para el 1er elem.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6AD50-6511-4DC1-95D6-EBA59635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39" y="3573812"/>
            <a:ext cx="4819443" cy="1640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A5C22-BF81-4268-BC9E-20238B1B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294" y="3573812"/>
            <a:ext cx="5249680" cy="1088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82AF4E-C5E2-472B-ABEA-F371D066F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608" y="4861614"/>
            <a:ext cx="3206818" cy="17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</a:t>
            </a:r>
            <a:r>
              <a:rPr lang="es-PA" sz="3600" dirty="0" err="1"/>
              <a:t>Ensemble</a:t>
            </a:r>
            <a:r>
              <a:rPr lang="es-PA" sz="3600" dirty="0"/>
              <a:t> </a:t>
            </a:r>
            <a:r>
              <a:rPr lang="es-PA" sz="3600" dirty="0" err="1"/>
              <a:t>Learning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Parches </a:t>
            </a:r>
            <a:r>
              <a:rPr lang="en-US" dirty="0" err="1">
                <a:sym typeface="Symbol" panose="05050102010706020507" pitchFamily="18" charset="2"/>
              </a:rPr>
              <a:t>Aleatorios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Subespacios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Aleatorios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BaggingClassifier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soporta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muestreo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características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Muestreo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características</a:t>
            </a:r>
            <a:endParaRPr lang="en-US" dirty="0">
              <a:sym typeface="Symbol" panose="05050102010706020507" pitchFamily="18" charset="2"/>
            </a:endParaRPr>
          </a:p>
          <a:p>
            <a:pPr lvl="3"/>
            <a:r>
              <a:rPr lang="en-US" dirty="0" err="1">
                <a:sym typeface="Symbol" panose="05050102010706020507" pitchFamily="18" charset="2"/>
              </a:rPr>
              <a:t>Max_features</a:t>
            </a:r>
            <a:endParaRPr lang="en-US" dirty="0">
              <a:sym typeface="Symbol" panose="05050102010706020507" pitchFamily="18" charset="2"/>
            </a:endParaRPr>
          </a:p>
          <a:p>
            <a:pPr lvl="3"/>
            <a:r>
              <a:rPr lang="en-US" dirty="0" err="1">
                <a:sym typeface="Symbol" panose="05050102010706020507" pitchFamily="18" charset="2"/>
              </a:rPr>
              <a:t>Bootstrap_features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Los </a:t>
            </a:r>
            <a:r>
              <a:rPr lang="en-US" dirty="0" err="1">
                <a:sym typeface="Symbol" panose="05050102010706020507" pitchFamily="18" charset="2"/>
              </a:rPr>
              <a:t>parámetros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anteriores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operan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igual</a:t>
            </a:r>
            <a:r>
              <a:rPr lang="en-US" dirty="0">
                <a:sym typeface="Symbol" panose="05050102010706020507" pitchFamily="18" charset="2"/>
              </a:rPr>
              <a:t> que </a:t>
            </a:r>
            <a:r>
              <a:rPr lang="en-US" dirty="0" err="1">
                <a:sym typeface="Symbol" panose="05050102010706020507" pitchFamily="18" charset="2"/>
              </a:rPr>
              <a:t>max_samples</a:t>
            </a:r>
            <a:r>
              <a:rPr lang="en-US" dirty="0">
                <a:sym typeface="Symbol" panose="05050102010706020507" pitchFamily="18" charset="2"/>
              </a:rPr>
              <a:t> y bootstrap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los </a:t>
            </a:r>
            <a:r>
              <a:rPr lang="en-US" dirty="0" err="1">
                <a:sym typeface="Symbol" panose="05050102010706020507" pitchFamily="18" charset="2"/>
              </a:rPr>
              <a:t>árboles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Se </a:t>
            </a:r>
            <a:r>
              <a:rPr lang="en-US" dirty="0" err="1">
                <a:sym typeface="Symbol" panose="05050102010706020507" pitchFamily="18" charset="2"/>
              </a:rPr>
              <a:t>utiliza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esta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técnica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cuando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vamos</a:t>
            </a:r>
            <a:r>
              <a:rPr lang="en-US" dirty="0">
                <a:sym typeface="Symbol" panose="05050102010706020507" pitchFamily="18" charset="2"/>
              </a:rPr>
              <a:t> a </a:t>
            </a:r>
            <a:r>
              <a:rPr lang="en-US" dirty="0" err="1">
                <a:sym typeface="Symbol" panose="05050102010706020507" pitchFamily="18" charset="2"/>
              </a:rPr>
              <a:t>dimensiones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mayores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imagenes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Método</a:t>
            </a:r>
            <a:r>
              <a:rPr lang="en-US" dirty="0">
                <a:sym typeface="Symbol" panose="05050102010706020507" pitchFamily="18" charset="2"/>
              </a:rPr>
              <a:t> de Random Patches = </a:t>
            </a:r>
            <a:r>
              <a:rPr lang="en-US" dirty="0" err="1">
                <a:sym typeface="Symbol" panose="05050102010706020507" pitchFamily="18" charset="2"/>
              </a:rPr>
              <a:t>Muestreo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ambas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instancias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entrenamiento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Bootstrap=False, </a:t>
            </a:r>
            <a:r>
              <a:rPr lang="en-US" dirty="0" err="1">
                <a:sym typeface="Symbol" panose="05050102010706020507" pitchFamily="18" charset="2"/>
              </a:rPr>
              <a:t>max_samples</a:t>
            </a:r>
            <a:r>
              <a:rPr lang="en-US" dirty="0">
                <a:sym typeface="Symbol" panose="05050102010706020507" pitchFamily="18" charset="2"/>
              </a:rPr>
              <a:t> = 1.0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Método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Submuestreo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Aleatorio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Bootstrap=False, </a:t>
            </a:r>
            <a:r>
              <a:rPr lang="en-US" dirty="0" err="1">
                <a:sym typeface="Symbol" panose="05050102010706020507" pitchFamily="18" charset="2"/>
              </a:rPr>
              <a:t>max_samples</a:t>
            </a:r>
            <a:r>
              <a:rPr lang="en-US" dirty="0">
                <a:sym typeface="Symbol" panose="05050102010706020507" pitchFamily="18" charset="2"/>
              </a:rPr>
              <a:t> &lt; 1.0</a:t>
            </a: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Da mayor </a:t>
            </a:r>
            <a:r>
              <a:rPr lang="en-US" dirty="0" err="1">
                <a:sym typeface="Symbol" panose="05050102010706020507" pitchFamily="18" charset="2"/>
              </a:rPr>
              <a:t>diversidad</a:t>
            </a:r>
            <a:r>
              <a:rPr lang="en-US" dirty="0">
                <a:sym typeface="Symbol" panose="05050102010706020507" pitchFamily="18" charset="2"/>
              </a:rPr>
              <a:t> del predictor </a:t>
            </a:r>
            <a:r>
              <a:rPr lang="en-US" dirty="0" err="1">
                <a:sym typeface="Symbol" panose="05050102010706020507" pitchFamily="18" charset="2"/>
              </a:rPr>
              <a:t>cambiando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bias por </a:t>
            </a:r>
            <a:r>
              <a:rPr lang="en-US" dirty="0" err="1">
                <a:sym typeface="Symbol" panose="05050102010706020507" pitchFamily="18" charset="2"/>
              </a:rPr>
              <a:t>menos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varianza</a:t>
            </a: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054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18238</TotalTime>
  <Words>1148</Words>
  <Application>Microsoft Office PowerPoint</Application>
  <PresentationFormat>Widescreen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Symbol</vt:lpstr>
      <vt:lpstr>Wingdings</vt:lpstr>
      <vt:lpstr>Wingdings 3</vt:lpstr>
      <vt:lpstr>Ion</vt:lpstr>
      <vt:lpstr>INTELIGENCIA ARTIFICIAL</vt:lpstr>
      <vt:lpstr>Artificial Intelligence – Ensemble Learning</vt:lpstr>
      <vt:lpstr>Artificial Intelligence – Ensemble Learning</vt:lpstr>
      <vt:lpstr>Artificial Intelligence – Ensemble Learning</vt:lpstr>
      <vt:lpstr>Artificial Intelligence – Ensemble Learning</vt:lpstr>
      <vt:lpstr>Artificial Intelligence – Ensemble Learning</vt:lpstr>
      <vt:lpstr>Artificial Intelligence – Ensemble Learning</vt:lpstr>
      <vt:lpstr>Artificial Intelligence – Ensemble Learning</vt:lpstr>
      <vt:lpstr>Artificial Intelligence – Ensemble Learning</vt:lpstr>
      <vt:lpstr>Artificial Intelligence – Ensemble Learning</vt:lpstr>
      <vt:lpstr>Artificial Intelligence – Ensemble Learning</vt:lpstr>
      <vt:lpstr>Artificial Intelligence – Ensemble Learning</vt:lpstr>
      <vt:lpstr>Artificial Intelligence – Ensemble Learning</vt:lpstr>
      <vt:lpstr>Artificial Intelligence – Ensemble Learning</vt:lpstr>
      <vt:lpstr>Artificial Intelligence – Ensemble Learning</vt:lpstr>
      <vt:lpstr>Artificial Intelligence – Ensemble Learning</vt:lpstr>
      <vt:lpstr>Artificial Intelligence – Ensemble Learning</vt:lpstr>
      <vt:lpstr>Artificial Intelligence – Ensemble Learning</vt:lpstr>
      <vt:lpstr>Artificial Intelligence – Ensemble Learning</vt:lpstr>
      <vt:lpstr>Artificial Intelligence – Ensemble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Denys</cp:lastModifiedBy>
  <cp:revision>765</cp:revision>
  <dcterms:created xsi:type="dcterms:W3CDTF">2018-02-28T08:20:25Z</dcterms:created>
  <dcterms:modified xsi:type="dcterms:W3CDTF">2022-06-07T18:28:37Z</dcterms:modified>
</cp:coreProperties>
</file>