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705" r:id="rId3"/>
    <p:sldId id="706" r:id="rId4"/>
    <p:sldId id="707" r:id="rId5"/>
    <p:sldId id="708" r:id="rId6"/>
    <p:sldId id="709" r:id="rId7"/>
    <p:sldId id="710" r:id="rId8"/>
    <p:sldId id="711" r:id="rId9"/>
    <p:sldId id="7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YOLO (You Only Look Once)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Arquitectura</a:t>
            </a:r>
            <a:r>
              <a:rPr lang="en-US" dirty="0" smtClean="0">
                <a:sym typeface="Symbol" panose="05050102010706020507" pitchFamily="18" charset="2"/>
              </a:rPr>
              <a:t> popular para </a:t>
            </a:r>
            <a:r>
              <a:rPr lang="en-US" dirty="0" err="1" smtClean="0">
                <a:sym typeface="Symbol" panose="05050102010706020507" pitchFamily="18" charset="2"/>
              </a:rPr>
              <a:t>detección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objetos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 </a:t>
            </a:r>
            <a:r>
              <a:rPr lang="en-US" dirty="0" err="1" smtClean="0">
                <a:sym typeface="Symbol" panose="05050102010706020507" pitchFamily="18" charset="2"/>
              </a:rPr>
              <a:t>soporta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mediante</a:t>
            </a:r>
            <a:r>
              <a:rPr lang="en-US" dirty="0" smtClean="0">
                <a:sym typeface="Symbol" panose="05050102010706020507" pitchFamily="18" charset="2"/>
              </a:rPr>
              <a:t> las </a:t>
            </a:r>
            <a:r>
              <a:rPr lang="en-US" dirty="0" err="1" smtClean="0">
                <a:sym typeface="Symbol" panose="05050102010706020507" pitchFamily="18" charset="2"/>
              </a:rPr>
              <a:t>siguientes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características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salida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Centro del Bounding Box (</a:t>
            </a:r>
            <a:r>
              <a:rPr lang="en-US" dirty="0" err="1" smtClean="0">
                <a:sym typeface="Symbol" panose="05050102010706020507" pitchFamily="18" charset="2"/>
              </a:rPr>
              <a:t>Bx</a:t>
            </a:r>
            <a:r>
              <a:rPr lang="en-US" dirty="0" smtClean="0">
                <a:sym typeface="Symbol" panose="05050102010706020507" pitchFamily="18" charset="2"/>
              </a:rPr>
              <a:t>, By)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Ancho de la </a:t>
            </a:r>
            <a:r>
              <a:rPr lang="en-US" dirty="0" err="1" smtClean="0">
                <a:sym typeface="Symbol" panose="05050102010706020507" pitchFamily="18" charset="2"/>
              </a:rPr>
              <a:t>caja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b_w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Alto de la </a:t>
            </a:r>
            <a:r>
              <a:rPr lang="en-US" dirty="0" err="1" smtClean="0">
                <a:sym typeface="Symbol" panose="05050102010706020507" pitchFamily="18" charset="2"/>
              </a:rPr>
              <a:t>caja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b_h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77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El primer </a:t>
            </a:r>
            <a:r>
              <a:rPr lang="en-US" dirty="0" err="1" smtClean="0">
                <a:sym typeface="Symbol" panose="05050102010706020507" pitchFamily="18" charset="2"/>
              </a:rPr>
              <a:t>paso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es</a:t>
            </a:r>
            <a:r>
              <a:rPr lang="en-US" dirty="0" smtClean="0">
                <a:sym typeface="Symbol" panose="05050102010706020507" pitchFamily="18" charset="2"/>
              </a:rPr>
              <a:t> divider la </a:t>
            </a:r>
            <a:r>
              <a:rPr lang="en-US" dirty="0" err="1" smtClean="0">
                <a:sym typeface="Symbol" panose="05050102010706020507" pitchFamily="18" charset="2"/>
              </a:rPr>
              <a:t>caja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zonas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3x3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Seguido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observamos</a:t>
            </a:r>
            <a:r>
              <a:rPr lang="en-US" dirty="0" smtClean="0">
                <a:sym typeface="Symbol" panose="05050102010706020507" pitchFamily="18" charset="2"/>
              </a:rPr>
              <a:t> la </a:t>
            </a:r>
            <a:r>
              <a:rPr lang="en-US" dirty="0" err="1" smtClean="0">
                <a:sym typeface="Symbol" panose="05050102010706020507" pitchFamily="18" charset="2"/>
              </a:rPr>
              <a:t>primera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caja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notaremos</a:t>
            </a:r>
            <a:r>
              <a:rPr lang="en-US" dirty="0" smtClean="0">
                <a:sym typeface="Symbol" panose="05050102010706020507" pitchFamily="18" charset="2"/>
              </a:rPr>
              <a:t> que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 </a:t>
            </a:r>
            <a:r>
              <a:rPr lang="en-US" dirty="0" err="1" smtClean="0">
                <a:sym typeface="Symbol" panose="05050102010706020507" pitchFamily="18" charset="2"/>
              </a:rPr>
              <a:t>tenemos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una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clase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detectada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codificada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como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Seguido</a:t>
            </a:r>
            <a:r>
              <a:rPr lang="en-US" dirty="0" smtClean="0">
                <a:sym typeface="Symbol" panose="05050102010706020507" pitchFamily="18" charset="2"/>
              </a:rPr>
              <a:t> para </a:t>
            </a:r>
            <a:r>
              <a:rPr lang="en-US" dirty="0" err="1" smtClean="0">
                <a:sym typeface="Symbol" panose="05050102010706020507" pitchFamily="18" charset="2"/>
              </a:rPr>
              <a:t>cada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grupo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específico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detectado</a:t>
            </a:r>
            <a:r>
              <a:rPr lang="en-US" dirty="0" smtClean="0">
                <a:sym typeface="Symbol" panose="05050102010706020507" pitchFamily="18" charset="2"/>
              </a:rPr>
              <a:t> tender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mos</a:t>
            </a:r>
            <a:r>
              <a:rPr lang="en-US" dirty="0" smtClean="0">
                <a:sym typeface="Symbol" panose="05050102010706020507" pitchFamily="18" charset="2"/>
              </a:rPr>
              <a:t> un vector </a:t>
            </a:r>
            <a:r>
              <a:rPr lang="en-US" dirty="0" err="1" smtClean="0">
                <a:sym typeface="Symbol" panose="05050102010706020507" pitchFamily="18" charset="2"/>
              </a:rPr>
              <a:t>como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sigue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Finalmente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terminamos</a:t>
            </a:r>
            <a:r>
              <a:rPr lang="en-US" dirty="0" smtClean="0">
                <a:sym typeface="Symbol" panose="05050102010706020507" pitchFamily="18" charset="2"/>
              </a:rPr>
              <a:t> con un tensor de 3x3x7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57" y="687961"/>
            <a:ext cx="3504939" cy="2339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116" y="3080192"/>
            <a:ext cx="404812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98" y="5810611"/>
            <a:ext cx="266700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657" y="3560217"/>
            <a:ext cx="3674682" cy="21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Symbol" panose="05050102010706020507" pitchFamily="18" charset="2"/>
              </a:rPr>
              <a:t>Supresión</a:t>
            </a:r>
            <a:r>
              <a:rPr lang="en-US" dirty="0" smtClean="0">
                <a:sym typeface="Symbol" panose="05050102010706020507" pitchFamily="18" charset="2"/>
              </a:rPr>
              <a:t> No </a:t>
            </a:r>
            <a:r>
              <a:rPr lang="en-US" dirty="0" err="1" smtClean="0">
                <a:sym typeface="Symbol" panose="05050102010706020507" pitchFamily="18" charset="2"/>
              </a:rPr>
              <a:t>Máxima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Se </a:t>
            </a:r>
            <a:r>
              <a:rPr lang="en-US" dirty="0" err="1" smtClean="0">
                <a:sym typeface="Symbol" panose="05050102010706020507" pitchFamily="18" charset="2"/>
              </a:rPr>
              <a:t>culmina</a:t>
            </a:r>
            <a:r>
              <a:rPr lang="en-US" dirty="0" smtClean="0">
                <a:sym typeface="Symbol" panose="05050102010706020507" pitchFamily="18" charset="2"/>
              </a:rPr>
              <a:t> con </a:t>
            </a:r>
            <a:r>
              <a:rPr lang="en-US" dirty="0" err="1" smtClean="0">
                <a:sym typeface="Symbol" panose="05050102010706020507" pitchFamily="18" charset="2"/>
              </a:rPr>
              <a:t>diferentes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predicciones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imagen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Debemos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seleccionar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una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clase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 </a:t>
            </a:r>
            <a:r>
              <a:rPr lang="en-US" dirty="0" err="1" smtClean="0">
                <a:sym typeface="Symbol" panose="05050102010706020507" pitchFamily="18" charset="2"/>
              </a:rPr>
              <a:t>selecciona</a:t>
            </a:r>
            <a:r>
              <a:rPr lang="en-US" dirty="0" smtClean="0">
                <a:sym typeface="Symbol" panose="05050102010706020507" pitchFamily="18" charset="2"/>
              </a:rPr>
              <a:t> la </a:t>
            </a:r>
            <a:r>
              <a:rPr lang="en-US" dirty="0" err="1" smtClean="0">
                <a:sym typeface="Symbol" panose="05050102010706020507" pitchFamily="18" charset="2"/>
              </a:rPr>
              <a:t>caja</a:t>
            </a:r>
            <a:r>
              <a:rPr lang="en-US" dirty="0" smtClean="0">
                <a:sym typeface="Symbol" panose="05050102010706020507" pitchFamily="18" charset="2"/>
              </a:rPr>
              <a:t> con mayor </a:t>
            </a:r>
            <a:r>
              <a:rPr lang="en-US" dirty="0" err="1" smtClean="0">
                <a:sym typeface="Symbol" panose="05050102010706020507" pitchFamily="18" charset="2"/>
              </a:rPr>
              <a:t>probabilidad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 </a:t>
            </a:r>
            <a:r>
              <a:rPr lang="en-US" dirty="0" err="1" smtClean="0">
                <a:sym typeface="Symbol" panose="05050102010706020507" pitchFamily="18" charset="2"/>
              </a:rPr>
              <a:t>compara</a:t>
            </a:r>
            <a:r>
              <a:rPr lang="en-US" dirty="0" smtClean="0">
                <a:sym typeface="Symbol" panose="05050102010706020507" pitchFamily="18" charset="2"/>
              </a:rPr>
              <a:t> con la </a:t>
            </a:r>
            <a:r>
              <a:rPr lang="en-US" dirty="0" err="1" smtClean="0">
                <a:sym typeface="Symbol" panose="05050102010706020507" pitchFamily="18" charset="2"/>
              </a:rPr>
              <a:t>IoU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Indice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Jaccard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32" y="2523095"/>
            <a:ext cx="409575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99" y="3704592"/>
            <a:ext cx="9267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Symbol" panose="05050102010706020507" pitchFamily="18" charset="2"/>
              </a:rPr>
              <a:t>Generalización</a:t>
            </a:r>
            <a:r>
              <a:rPr lang="en-US" dirty="0" smtClean="0">
                <a:sym typeface="Symbol" panose="05050102010706020507" pitchFamily="18" charset="2"/>
              </a:rPr>
              <a:t> del Vector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el paper el </a:t>
            </a:r>
            <a:r>
              <a:rPr lang="en-US" dirty="0" err="1" smtClean="0">
                <a:sym typeface="Symbol" panose="05050102010706020507" pitchFamily="18" charset="2"/>
              </a:rPr>
              <a:t>autor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usa</a:t>
            </a:r>
            <a:r>
              <a:rPr lang="en-US" dirty="0" smtClean="0">
                <a:sym typeface="Symbol" panose="05050102010706020507" pitchFamily="18" charset="2"/>
              </a:rPr>
              <a:t> dos </a:t>
            </a:r>
            <a:r>
              <a:rPr lang="en-US" dirty="0" err="1" smtClean="0">
                <a:sym typeface="Symbol" panose="05050102010706020507" pitchFamily="18" charset="2"/>
              </a:rPr>
              <a:t>cajas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celda</a:t>
            </a:r>
            <a:r>
              <a:rPr lang="en-US" dirty="0" smtClean="0">
                <a:sym typeface="Symbol" panose="05050102010706020507" pitchFamily="18" charset="2"/>
              </a:rPr>
              <a:t>, que </a:t>
            </a:r>
            <a:r>
              <a:rPr lang="en-US" dirty="0" err="1" smtClean="0">
                <a:sym typeface="Symbol" panose="05050102010706020507" pitchFamily="18" charset="2"/>
              </a:rPr>
              <a:t>basicamente</a:t>
            </a:r>
            <a:r>
              <a:rPr lang="en-US" dirty="0" smtClean="0">
                <a:sym typeface="Symbol" panose="05050102010706020507" pitchFamily="18" charset="2"/>
              </a:rPr>
              <a:t> son 1 </a:t>
            </a:r>
            <a:r>
              <a:rPr lang="en-US" dirty="0" err="1" smtClean="0">
                <a:sym typeface="Symbol" panose="05050102010706020507" pitchFamily="18" charset="2"/>
              </a:rPr>
              <a:t>clase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Tambien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podemos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hacer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clasificacion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multiclase</a:t>
            </a:r>
            <a:r>
              <a:rPr lang="en-US" dirty="0" smtClean="0">
                <a:sym typeface="Symbol" panose="05050102010706020507" pitchFamily="18" charset="2"/>
              </a:rPr>
              <a:t> con YOLO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El vector final </a:t>
            </a:r>
            <a:r>
              <a:rPr lang="en-US" dirty="0" err="1" smtClean="0">
                <a:sym typeface="Symbol" panose="05050102010706020507" pitchFamily="18" charset="2"/>
              </a:rPr>
              <a:t>es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tamaño</a:t>
            </a:r>
            <a:r>
              <a:rPr lang="en-US" dirty="0" smtClean="0">
                <a:sym typeface="Symbol" panose="05050102010706020507" pitchFamily="18" charset="2"/>
              </a:rPr>
              <a:t> B X 5 + C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B = Bounding Boxes, C = </a:t>
            </a:r>
            <a:r>
              <a:rPr lang="en-US" dirty="0" err="1" smtClean="0">
                <a:sym typeface="Symbol" panose="05050102010706020507" pitchFamily="18" charset="2"/>
              </a:rPr>
              <a:t>clases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Si la </a:t>
            </a:r>
            <a:r>
              <a:rPr lang="en-US" dirty="0" err="1" smtClean="0">
                <a:sym typeface="Symbol" panose="05050102010706020507" pitchFamily="18" charset="2"/>
              </a:rPr>
              <a:t>imagen</a:t>
            </a:r>
            <a:r>
              <a:rPr lang="en-US" dirty="0" smtClean="0">
                <a:sym typeface="Symbol" panose="05050102010706020507" pitchFamily="18" charset="2"/>
              </a:rPr>
              <a:t> se divide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S X S de </a:t>
            </a:r>
            <a:r>
              <a:rPr lang="en-US" dirty="0" err="1" smtClean="0">
                <a:sym typeface="Symbol" panose="05050102010706020507" pitchFamily="18" charset="2"/>
              </a:rPr>
              <a:t>enrejado</a:t>
            </a:r>
            <a:r>
              <a:rPr lang="en-US" dirty="0" smtClean="0">
                <a:sym typeface="Symbol" panose="05050102010706020507" pitchFamily="18" charset="2"/>
              </a:rPr>
              <a:t> el tensor final </a:t>
            </a:r>
            <a:r>
              <a:rPr lang="en-US" dirty="0" err="1" smtClean="0">
                <a:sym typeface="Symbol" panose="05050102010706020507" pitchFamily="18" charset="2"/>
              </a:rPr>
              <a:t>es</a:t>
            </a:r>
            <a:r>
              <a:rPr lang="en-US" dirty="0" smtClean="0">
                <a:sym typeface="Symbol" panose="05050102010706020507" pitchFamily="18" charset="2"/>
              </a:rPr>
              <a:t> de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 X S X (B X 5 + C)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Mejoras</a:t>
            </a:r>
            <a:r>
              <a:rPr lang="en-US" dirty="0" smtClean="0">
                <a:sym typeface="Symbol" panose="05050102010706020507" pitchFamily="18" charset="2"/>
              </a:rPr>
              <a:t>!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Cajas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Anclaje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22" y="1559415"/>
            <a:ext cx="419100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72" y="4756265"/>
            <a:ext cx="329565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72" y="5158652"/>
            <a:ext cx="14763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Symbol" panose="05050102010706020507" pitchFamily="18" charset="2"/>
              </a:rPr>
              <a:t>Arquitectura</a:t>
            </a:r>
            <a:r>
              <a:rPr lang="en-US" dirty="0" smtClean="0">
                <a:sym typeface="Symbol" panose="05050102010706020507" pitchFamily="18" charset="2"/>
              </a:rPr>
              <a:t> de YOLO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2050" name="Picture 2" descr="YOLO Object Detection Explained: A Beginner's Guide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34" y="1908475"/>
            <a:ext cx="7903939" cy="46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5896111" cy="5181374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Symbol" panose="05050102010706020507" pitchFamily="18" charset="2"/>
              </a:rPr>
              <a:t>Aplicaciones</a:t>
            </a:r>
            <a:r>
              <a:rPr lang="en-US" dirty="0" smtClean="0">
                <a:sym typeface="Symbol" panose="05050102010706020507" pitchFamily="18" charset="2"/>
              </a:rPr>
              <a:t> de YOLO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Reconocimiento</a:t>
            </a:r>
            <a:r>
              <a:rPr lang="en-US" dirty="0" smtClean="0">
                <a:sym typeface="Symbol" panose="05050102010706020507" pitchFamily="18" charset="2"/>
              </a:rPr>
              <a:t> de </a:t>
            </a:r>
            <a:r>
              <a:rPr lang="en-US" dirty="0" err="1" smtClean="0">
                <a:sym typeface="Symbol" panose="05050102010706020507" pitchFamily="18" charset="2"/>
              </a:rPr>
              <a:t>Higado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CT (YOLOv3)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122" name="Picture 2" descr="2D Kidney detection by YOLO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0" y="2321011"/>
            <a:ext cx="5064818" cy="26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arison of YOLO-tomato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21" y="2402497"/>
            <a:ext cx="3684328" cy="305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076986" y="1873668"/>
            <a:ext cx="5896111" cy="32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sym typeface="Symbol" panose="05050102010706020507" pitchFamily="18" charset="2"/>
              </a:rPr>
              <a:t>Cosecha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Agricultura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22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5896111" cy="518137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Linea de </a:t>
            </a:r>
            <a:r>
              <a:rPr lang="en-US" dirty="0" err="1" smtClean="0">
                <a:sym typeface="Symbol" panose="05050102010706020507" pitchFamily="18" charset="2"/>
              </a:rPr>
              <a:t>Tiempo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146" name="Picture 2" descr="YOLO Timeframe 2015 to 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24" y="2115575"/>
            <a:ext cx="7968651" cy="45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0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smtClean="0"/>
              <a:t>YOLO – Como funciona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5896111" cy="5181374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Symbol" panose="05050102010706020507" pitchFamily="18" charset="2"/>
              </a:rPr>
              <a:t>Comparación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Desempeño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7170" name="Picture 2" descr="YOLOv4 Speed compared to YOLO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2202872"/>
            <a:ext cx="3263821" cy="25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94" y="1047661"/>
            <a:ext cx="7613768" cy="2695838"/>
          </a:xfrm>
          <a:prstGeom prst="rect">
            <a:avLst/>
          </a:prstGeom>
        </p:spPr>
      </p:pic>
      <p:pic>
        <p:nvPicPr>
          <p:cNvPr id="7172" name="Picture 4" descr="YOLOV7 VS Competi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94" y="4045075"/>
            <a:ext cx="3506276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7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18269</TotalTime>
  <Words>277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Symbol</vt:lpstr>
      <vt:lpstr>Wingdings 3</vt:lpstr>
      <vt:lpstr>Ion</vt:lpstr>
      <vt:lpstr>INTELIGENCIA ARTIFICIAL</vt:lpstr>
      <vt:lpstr>Artificial Intelligence – YOLO</vt:lpstr>
      <vt:lpstr>Artificial Intelligence – YOLO – Como funciona</vt:lpstr>
      <vt:lpstr>Artificial Intelligence – YOLO – Como funciona</vt:lpstr>
      <vt:lpstr>Artificial Intelligence – YOLO – Como funciona</vt:lpstr>
      <vt:lpstr>Artificial Intelligence – YOLO – Como funciona</vt:lpstr>
      <vt:lpstr>Artificial Intelligence – YOLO – Como funciona</vt:lpstr>
      <vt:lpstr>Artificial Intelligence – YOLO – Como funciona</vt:lpstr>
      <vt:lpstr>Artificial Intelligence – YOLO – Como funciona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768</cp:revision>
  <dcterms:created xsi:type="dcterms:W3CDTF">2018-02-28T08:20:25Z</dcterms:created>
  <dcterms:modified xsi:type="dcterms:W3CDTF">2023-08-07T03:06:59Z</dcterms:modified>
</cp:coreProperties>
</file>