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82" r:id="rId59"/>
    <p:sldId id="383" r:id="rId60"/>
    <p:sldId id="384" r:id="rId61"/>
    <p:sldId id="385" r:id="rId62"/>
    <p:sldId id="386" r:id="rId63"/>
    <p:sldId id="387" r:id="rId64"/>
    <p:sldId id="388" r:id="rId65"/>
    <p:sldId id="389" r:id="rId66"/>
    <p:sldId id="390" r:id="rId67"/>
    <p:sldId id="391" r:id="rId68"/>
    <p:sldId id="392" r:id="rId69"/>
    <p:sldId id="393" r:id="rId70"/>
    <p:sldId id="394" r:id="rId71"/>
    <p:sldId id="395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. Portillo" initials="IP" lastIdx="1" clrIdx="0">
    <p:extLst>
      <p:ext uri="{19B8F6BF-5375-455C-9EA6-DF929625EA0E}">
        <p15:presenceInfo xmlns:p15="http://schemas.microsoft.com/office/powerpoint/2012/main" userId="Ing. Portil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56" d="100"/>
          <a:sy n="56" d="100"/>
        </p:scale>
        <p:origin x="43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11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69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4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3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8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0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3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3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2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20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sz="6600" dirty="0" smtClean="0"/>
              <a:t>PROGRAMACIÓN PARA INGENIEROS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RANGEL ALVARADO</a:t>
            </a:r>
          </a:p>
        </p:txBody>
      </p:sp>
    </p:spTree>
    <p:extLst>
      <p:ext uri="{BB962C8B-B14F-4D97-AF65-F5344CB8AC3E}">
        <p14:creationId xmlns:p14="http://schemas.microsoft.com/office/powerpoint/2010/main" val="165312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Histogramas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9218" name="Picture 2" descr="plot - Customized back-to-back histogram in R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347" y="1332955"/>
            <a:ext cx="4312054" cy="523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31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Visualizacion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err="1" smtClean="0"/>
              <a:t>Existen</a:t>
            </a:r>
            <a:r>
              <a:rPr lang="en-US" dirty="0" smtClean="0"/>
              <a:t> </a:t>
            </a:r>
            <a:r>
              <a:rPr lang="en-US" dirty="0" err="1" smtClean="0"/>
              <a:t>variedad</a:t>
            </a:r>
            <a:r>
              <a:rPr lang="en-US" dirty="0" smtClean="0"/>
              <a:t> de </a:t>
            </a:r>
            <a:r>
              <a:rPr lang="en-US" dirty="0" err="1" smtClean="0"/>
              <a:t>opciones</a:t>
            </a:r>
            <a:endParaRPr lang="en-US" dirty="0" smtClean="0"/>
          </a:p>
          <a:p>
            <a:pPr lvl="1"/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graficos</a:t>
            </a:r>
            <a:r>
              <a:rPr lang="en-US" dirty="0" smtClean="0"/>
              <a:t> para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manejo</a:t>
            </a:r>
            <a:r>
              <a:rPr lang="en-US" dirty="0" smtClean="0"/>
              <a:t> de info.</a:t>
            </a:r>
          </a:p>
          <a:p>
            <a:pPr lvl="1"/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maneras</a:t>
            </a:r>
            <a:r>
              <a:rPr lang="en-US" dirty="0" smtClean="0"/>
              <a:t> de customizer</a:t>
            </a:r>
          </a:p>
          <a:p>
            <a:pPr lvl="1"/>
            <a:endParaRPr lang="en-US" dirty="0"/>
          </a:p>
          <a:p>
            <a:r>
              <a:rPr lang="en-US" dirty="0" smtClean="0"/>
              <a:t>La </a:t>
            </a:r>
            <a:r>
              <a:rPr lang="en-US" dirty="0" err="1" smtClean="0"/>
              <a:t>visualización</a:t>
            </a:r>
            <a:r>
              <a:rPr lang="en-US" dirty="0" smtClean="0"/>
              <a:t> </a:t>
            </a:r>
            <a:r>
              <a:rPr lang="en-US" dirty="0" err="1" smtClean="0"/>
              <a:t>dependerá</a:t>
            </a:r>
            <a:r>
              <a:rPr lang="en-US" dirty="0" smtClean="0"/>
              <a:t> de:</a:t>
            </a:r>
          </a:p>
          <a:p>
            <a:pPr lvl="1"/>
            <a:r>
              <a:rPr lang="en-US" dirty="0" smtClean="0"/>
              <a:t>Los </a:t>
            </a:r>
            <a:r>
              <a:rPr lang="en-US" dirty="0" err="1" smtClean="0"/>
              <a:t>datos</a:t>
            </a:r>
            <a:endParaRPr lang="en-US" dirty="0" smtClean="0"/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historia</a:t>
            </a:r>
            <a:r>
              <a:rPr lang="en-US" dirty="0" smtClean="0"/>
              <a:t> que </a:t>
            </a:r>
            <a:r>
              <a:rPr lang="en-US" dirty="0" err="1" smtClean="0"/>
              <a:t>quiera</a:t>
            </a:r>
            <a:r>
              <a:rPr lang="en-US" dirty="0" smtClean="0"/>
              <a:t> </a:t>
            </a:r>
            <a:r>
              <a:rPr lang="en-US" dirty="0" err="1" smtClean="0"/>
              <a:t>contar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7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Visualizacion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/>
          <a:lstStyle/>
          <a:p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sabemos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gráfico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sabemos</a:t>
            </a:r>
            <a:r>
              <a:rPr lang="en-US" dirty="0" smtClean="0"/>
              <a:t> que </a:t>
            </a:r>
            <a:r>
              <a:rPr lang="en-US" dirty="0" err="1" smtClean="0"/>
              <a:t>representa</a:t>
            </a:r>
            <a:endParaRPr lang="en-US" dirty="0" smtClean="0"/>
          </a:p>
          <a:p>
            <a:pPr lvl="1"/>
            <a:r>
              <a:rPr lang="en-US" dirty="0" err="1" smtClean="0"/>
              <a:t>Tenemos</a:t>
            </a:r>
            <a:r>
              <a:rPr lang="en-US" dirty="0" smtClean="0"/>
              <a:t> que “</a:t>
            </a:r>
            <a:r>
              <a:rPr lang="en-US" dirty="0" err="1" smtClean="0"/>
              <a:t>customizarlo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733" y="1615738"/>
            <a:ext cx="4445950" cy="381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6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Visualizacion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Etiquetas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ejes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year </a:t>
            </a:r>
            <a:r>
              <a:rPr lang="en-US" dirty="0"/>
              <a:t>= [1990, 1991, 1992, 1993]</a:t>
            </a:r>
          </a:p>
          <a:p>
            <a:r>
              <a:rPr lang="en-US" dirty="0"/>
              <a:t>height = [1.70, 1.72, 1.76, 1.77]</a:t>
            </a:r>
          </a:p>
          <a:p>
            <a:endParaRPr lang="en-US" dirty="0"/>
          </a:p>
          <a:p>
            <a:r>
              <a:rPr lang="en-US" dirty="0" err="1" smtClean="0"/>
              <a:t>plt.plot</a:t>
            </a:r>
            <a:r>
              <a:rPr lang="en-US" dirty="0" smtClean="0"/>
              <a:t>(year</a:t>
            </a:r>
            <a:r>
              <a:rPr lang="en-US" dirty="0"/>
              <a:t>, height)</a:t>
            </a:r>
          </a:p>
          <a:p>
            <a:endParaRPr lang="en-US" dirty="0"/>
          </a:p>
          <a:p>
            <a:r>
              <a:rPr lang="en-US" dirty="0" err="1" smtClean="0"/>
              <a:t>plt.xlabel</a:t>
            </a:r>
            <a:r>
              <a:rPr lang="en-US" dirty="0"/>
              <a:t>('</a:t>
            </a:r>
            <a:r>
              <a:rPr lang="en-US" dirty="0" err="1"/>
              <a:t>años</a:t>
            </a:r>
            <a:r>
              <a:rPr lang="en-US" dirty="0"/>
              <a:t>')</a:t>
            </a:r>
          </a:p>
          <a:p>
            <a:r>
              <a:rPr lang="en-US" dirty="0" err="1"/>
              <a:t>plt.ylabel</a:t>
            </a:r>
            <a:r>
              <a:rPr lang="en-US" dirty="0"/>
              <a:t>('</a:t>
            </a:r>
            <a:r>
              <a:rPr lang="en-US" dirty="0" err="1"/>
              <a:t>alturas</a:t>
            </a:r>
            <a:r>
              <a:rPr lang="en-US" dirty="0" smtClean="0"/>
              <a:t>')</a:t>
            </a:r>
          </a:p>
          <a:p>
            <a:r>
              <a:rPr lang="en-US" dirty="0" err="1" smtClean="0"/>
              <a:t>plt.title</a:t>
            </a:r>
            <a:r>
              <a:rPr lang="en-US" dirty="0" smtClean="0"/>
              <a:t>(‘</a:t>
            </a:r>
            <a:r>
              <a:rPr lang="en-US" dirty="0" err="1" smtClean="0"/>
              <a:t>Mi</a:t>
            </a:r>
            <a:r>
              <a:rPr lang="en-US" dirty="0" smtClean="0"/>
              <a:t> </a:t>
            </a:r>
            <a:r>
              <a:rPr lang="en-US" dirty="0" err="1" smtClean="0"/>
              <a:t>altura</a:t>
            </a:r>
            <a:r>
              <a:rPr lang="en-US" dirty="0" smtClean="0"/>
              <a:t> a </a:t>
            </a:r>
            <a:r>
              <a:rPr lang="en-US" dirty="0" err="1" smtClean="0"/>
              <a:t>traves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años</a:t>
            </a:r>
            <a:r>
              <a:rPr lang="en-US" dirty="0" smtClean="0"/>
              <a:t>’)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192" y="282632"/>
            <a:ext cx="2890166" cy="2480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919" y="3125585"/>
            <a:ext cx="4421530" cy="350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54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Visualizacion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ejes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Etiquetas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ejes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year </a:t>
            </a:r>
            <a:r>
              <a:rPr lang="en-US" dirty="0"/>
              <a:t>= [1990, 1991, 1992, 1993]</a:t>
            </a:r>
          </a:p>
          <a:p>
            <a:r>
              <a:rPr lang="en-US" dirty="0"/>
              <a:t>height = [1.70, 1.72, 1.76, 1.77]</a:t>
            </a:r>
          </a:p>
          <a:p>
            <a:endParaRPr lang="en-US" dirty="0"/>
          </a:p>
          <a:p>
            <a:r>
              <a:rPr lang="en-US" dirty="0" err="1" smtClean="0"/>
              <a:t>plt.plot</a:t>
            </a:r>
            <a:r>
              <a:rPr lang="en-US" dirty="0" smtClean="0"/>
              <a:t>(year</a:t>
            </a:r>
            <a:r>
              <a:rPr lang="en-US" dirty="0"/>
              <a:t>, height)</a:t>
            </a:r>
          </a:p>
          <a:p>
            <a:endParaRPr lang="en-US" dirty="0"/>
          </a:p>
          <a:p>
            <a:r>
              <a:rPr lang="en-US" dirty="0" err="1" smtClean="0"/>
              <a:t>plt.xlabel</a:t>
            </a:r>
            <a:r>
              <a:rPr lang="en-US" dirty="0"/>
              <a:t>('</a:t>
            </a:r>
            <a:r>
              <a:rPr lang="en-US" dirty="0" err="1"/>
              <a:t>años</a:t>
            </a:r>
            <a:r>
              <a:rPr lang="en-US" dirty="0"/>
              <a:t>')</a:t>
            </a:r>
          </a:p>
          <a:p>
            <a:r>
              <a:rPr lang="en-US" dirty="0" err="1"/>
              <a:t>plt.ylabel</a:t>
            </a:r>
            <a:r>
              <a:rPr lang="en-US" dirty="0"/>
              <a:t>('</a:t>
            </a:r>
            <a:r>
              <a:rPr lang="en-US" dirty="0" err="1"/>
              <a:t>alturas</a:t>
            </a:r>
            <a:r>
              <a:rPr lang="en-US" dirty="0" smtClean="0"/>
              <a:t>')</a:t>
            </a:r>
          </a:p>
          <a:p>
            <a:r>
              <a:rPr lang="en-US" dirty="0" err="1" smtClean="0"/>
              <a:t>plt.title</a:t>
            </a:r>
            <a:r>
              <a:rPr lang="en-US" dirty="0" smtClean="0"/>
              <a:t>(‘</a:t>
            </a:r>
            <a:r>
              <a:rPr lang="en-US" dirty="0" err="1" smtClean="0"/>
              <a:t>Mi</a:t>
            </a:r>
            <a:r>
              <a:rPr lang="en-US" dirty="0" smtClean="0"/>
              <a:t> </a:t>
            </a:r>
            <a:r>
              <a:rPr lang="en-US" dirty="0" err="1" smtClean="0"/>
              <a:t>altura</a:t>
            </a:r>
            <a:r>
              <a:rPr lang="en-US" dirty="0" smtClean="0"/>
              <a:t> a </a:t>
            </a:r>
            <a:r>
              <a:rPr lang="en-US" dirty="0" err="1" smtClean="0"/>
              <a:t>traves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años</a:t>
            </a:r>
            <a:r>
              <a:rPr lang="en-US" dirty="0" smtClean="0"/>
              <a:t>’)</a:t>
            </a:r>
            <a:endParaRPr lang="en-US" dirty="0"/>
          </a:p>
          <a:p>
            <a:r>
              <a:rPr lang="en-US" dirty="0" err="1" smtClean="0"/>
              <a:t>plt.yticks</a:t>
            </a:r>
            <a:r>
              <a:rPr lang="en-US" dirty="0" smtClean="0"/>
              <a:t>([1.70, 1.77])</a:t>
            </a:r>
          </a:p>
          <a:p>
            <a:endParaRPr lang="en-US" dirty="0"/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192" y="282632"/>
            <a:ext cx="2890166" cy="2480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791" y="3110101"/>
            <a:ext cx="4421530" cy="350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62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Visualizacion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ejes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Etiquetas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ejes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year </a:t>
            </a:r>
            <a:r>
              <a:rPr lang="en-US" dirty="0"/>
              <a:t>= [1990, 1991, 1992, 1993]</a:t>
            </a:r>
          </a:p>
          <a:p>
            <a:r>
              <a:rPr lang="en-US" dirty="0"/>
              <a:t>height = [1.70, 1.72, 1.76, 1.77]</a:t>
            </a:r>
          </a:p>
          <a:p>
            <a:endParaRPr lang="en-US" dirty="0"/>
          </a:p>
          <a:p>
            <a:r>
              <a:rPr lang="en-US" dirty="0" err="1" smtClean="0"/>
              <a:t>plt.plot</a:t>
            </a:r>
            <a:r>
              <a:rPr lang="en-US" dirty="0" smtClean="0"/>
              <a:t>(year</a:t>
            </a:r>
            <a:r>
              <a:rPr lang="en-US" dirty="0"/>
              <a:t>, height)</a:t>
            </a:r>
          </a:p>
          <a:p>
            <a:endParaRPr lang="en-US" dirty="0"/>
          </a:p>
          <a:p>
            <a:r>
              <a:rPr lang="en-US" dirty="0" err="1" smtClean="0"/>
              <a:t>plt.xlabel</a:t>
            </a:r>
            <a:r>
              <a:rPr lang="en-US" dirty="0"/>
              <a:t>('</a:t>
            </a:r>
            <a:r>
              <a:rPr lang="en-US" dirty="0" err="1"/>
              <a:t>años</a:t>
            </a:r>
            <a:r>
              <a:rPr lang="en-US" dirty="0"/>
              <a:t>')</a:t>
            </a:r>
          </a:p>
          <a:p>
            <a:r>
              <a:rPr lang="en-US" dirty="0" err="1"/>
              <a:t>plt.ylabel</a:t>
            </a:r>
            <a:r>
              <a:rPr lang="en-US" dirty="0"/>
              <a:t>('</a:t>
            </a:r>
            <a:r>
              <a:rPr lang="en-US" dirty="0" err="1"/>
              <a:t>alturas</a:t>
            </a:r>
            <a:r>
              <a:rPr lang="en-US" dirty="0" smtClean="0"/>
              <a:t>')</a:t>
            </a:r>
          </a:p>
          <a:p>
            <a:r>
              <a:rPr lang="en-US" dirty="0" err="1" smtClean="0"/>
              <a:t>plt.title</a:t>
            </a:r>
            <a:r>
              <a:rPr lang="en-US" dirty="0" smtClean="0"/>
              <a:t>(‘</a:t>
            </a:r>
            <a:r>
              <a:rPr lang="en-US" dirty="0" err="1" smtClean="0"/>
              <a:t>Mi</a:t>
            </a:r>
            <a:r>
              <a:rPr lang="en-US" dirty="0" smtClean="0"/>
              <a:t> </a:t>
            </a:r>
            <a:r>
              <a:rPr lang="en-US" dirty="0" err="1" smtClean="0"/>
              <a:t>altura</a:t>
            </a:r>
            <a:r>
              <a:rPr lang="en-US" dirty="0" smtClean="0"/>
              <a:t> a </a:t>
            </a:r>
            <a:r>
              <a:rPr lang="en-US" dirty="0" err="1" smtClean="0"/>
              <a:t>traves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años</a:t>
            </a:r>
            <a:r>
              <a:rPr lang="en-US" dirty="0" smtClean="0"/>
              <a:t>’)</a:t>
            </a:r>
            <a:endParaRPr lang="en-US" dirty="0"/>
          </a:p>
          <a:p>
            <a:r>
              <a:rPr lang="sv-SE" dirty="0"/>
              <a:t>plt.yticks([1.705, 1.71, 1.715, 1.72, 1.725, 1.73, 1.735,</a:t>
            </a:r>
          </a:p>
          <a:p>
            <a:r>
              <a:rPr lang="sv-SE" dirty="0"/>
              <a:t>            1.74, 1.745, 1.75, 1.755, 1.76, 1.765, 1.77])</a:t>
            </a:r>
            <a:endParaRPr lang="en-US" dirty="0"/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192" y="282632"/>
            <a:ext cx="2890166" cy="2480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178" y="3035934"/>
            <a:ext cx="4212734" cy="325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60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Visualizacion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Cambiando</a:t>
            </a:r>
            <a:r>
              <a:rPr lang="en-US" dirty="0" smtClean="0"/>
              <a:t> </a:t>
            </a:r>
            <a:r>
              <a:rPr lang="en-US" dirty="0" err="1" smtClean="0"/>
              <a:t>etiqueta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Etiquetas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ejes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year </a:t>
            </a:r>
            <a:r>
              <a:rPr lang="en-US" dirty="0"/>
              <a:t>= [1990, 1991, 1992, 1993]</a:t>
            </a:r>
          </a:p>
          <a:p>
            <a:r>
              <a:rPr lang="en-US" dirty="0"/>
              <a:t>height = [1.70, 1.72, 1.76, 1.77]</a:t>
            </a:r>
          </a:p>
          <a:p>
            <a:endParaRPr lang="en-US" dirty="0"/>
          </a:p>
          <a:p>
            <a:r>
              <a:rPr lang="en-US" dirty="0" err="1" smtClean="0"/>
              <a:t>plt.plot</a:t>
            </a:r>
            <a:r>
              <a:rPr lang="en-US" dirty="0" smtClean="0"/>
              <a:t>(year</a:t>
            </a:r>
            <a:r>
              <a:rPr lang="en-US" dirty="0"/>
              <a:t>, height)</a:t>
            </a:r>
          </a:p>
          <a:p>
            <a:endParaRPr lang="en-US" dirty="0"/>
          </a:p>
          <a:p>
            <a:r>
              <a:rPr lang="en-US" dirty="0" err="1" smtClean="0"/>
              <a:t>plt.xlabel</a:t>
            </a:r>
            <a:r>
              <a:rPr lang="en-US" dirty="0"/>
              <a:t>('</a:t>
            </a:r>
            <a:r>
              <a:rPr lang="en-US" dirty="0" err="1"/>
              <a:t>años</a:t>
            </a:r>
            <a:r>
              <a:rPr lang="en-US" dirty="0"/>
              <a:t>')</a:t>
            </a:r>
          </a:p>
          <a:p>
            <a:r>
              <a:rPr lang="en-US" dirty="0" err="1"/>
              <a:t>plt.ylabel</a:t>
            </a:r>
            <a:r>
              <a:rPr lang="en-US" dirty="0"/>
              <a:t>('</a:t>
            </a:r>
            <a:r>
              <a:rPr lang="en-US" dirty="0" err="1"/>
              <a:t>alturas</a:t>
            </a:r>
            <a:r>
              <a:rPr lang="en-US" dirty="0" smtClean="0"/>
              <a:t>')</a:t>
            </a:r>
          </a:p>
          <a:p>
            <a:r>
              <a:rPr lang="en-US" dirty="0" err="1" smtClean="0"/>
              <a:t>plt.title</a:t>
            </a:r>
            <a:r>
              <a:rPr lang="en-US" dirty="0" smtClean="0"/>
              <a:t>(‘</a:t>
            </a:r>
            <a:r>
              <a:rPr lang="en-US" dirty="0" err="1" smtClean="0"/>
              <a:t>Mi</a:t>
            </a:r>
            <a:r>
              <a:rPr lang="en-US" dirty="0" smtClean="0"/>
              <a:t> </a:t>
            </a:r>
            <a:r>
              <a:rPr lang="en-US" dirty="0" err="1" smtClean="0"/>
              <a:t>altura</a:t>
            </a:r>
            <a:r>
              <a:rPr lang="en-US" dirty="0" smtClean="0"/>
              <a:t> a </a:t>
            </a:r>
            <a:r>
              <a:rPr lang="en-US" dirty="0" err="1" smtClean="0"/>
              <a:t>traves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años</a:t>
            </a:r>
            <a:r>
              <a:rPr lang="en-US" dirty="0" smtClean="0"/>
              <a:t>’)</a:t>
            </a:r>
            <a:endParaRPr lang="en-US" dirty="0"/>
          </a:p>
          <a:p>
            <a:r>
              <a:rPr lang="sv-SE" dirty="0"/>
              <a:t>plt.yticks([1.71, 1.72, 1.73, 1.74, 1.75, 1.76, 1.77],</a:t>
            </a:r>
          </a:p>
          <a:p>
            <a:r>
              <a:rPr lang="sv-SE" dirty="0"/>
              <a:t>	       ['1B', '1B', '2B', '3B', '4B', '5B', 'UNI</a:t>
            </a:r>
            <a:r>
              <a:rPr lang="sv-SE" dirty="0" smtClean="0"/>
              <a:t>'])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192" y="282632"/>
            <a:ext cx="2890166" cy="2480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621" y="3129087"/>
            <a:ext cx="4102331" cy="30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03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Visualizacion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Cambiando</a:t>
            </a:r>
            <a:r>
              <a:rPr lang="en-US" dirty="0" smtClean="0"/>
              <a:t> </a:t>
            </a:r>
            <a:r>
              <a:rPr lang="en-US" dirty="0" err="1" smtClean="0"/>
              <a:t>etiqueta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Etiquetas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ejes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year </a:t>
            </a:r>
            <a:r>
              <a:rPr lang="en-US" dirty="0"/>
              <a:t>= [1990, 1991, 1992, 1993]</a:t>
            </a:r>
          </a:p>
          <a:p>
            <a:r>
              <a:rPr lang="en-US" dirty="0"/>
              <a:t>height = [1.70, 1.72, 1.76, 1.77]</a:t>
            </a:r>
          </a:p>
          <a:p>
            <a:endParaRPr lang="en-US" dirty="0"/>
          </a:p>
          <a:p>
            <a:r>
              <a:rPr lang="en-US" dirty="0" err="1" smtClean="0"/>
              <a:t>plt.plot</a:t>
            </a:r>
            <a:r>
              <a:rPr lang="en-US" dirty="0" smtClean="0"/>
              <a:t>(year</a:t>
            </a:r>
            <a:r>
              <a:rPr lang="en-US" dirty="0"/>
              <a:t>, height)</a:t>
            </a:r>
          </a:p>
          <a:p>
            <a:endParaRPr lang="en-US" dirty="0"/>
          </a:p>
          <a:p>
            <a:r>
              <a:rPr lang="en-US" dirty="0" err="1" smtClean="0"/>
              <a:t>plt.xlabel</a:t>
            </a:r>
            <a:r>
              <a:rPr lang="en-US" dirty="0"/>
              <a:t>('</a:t>
            </a:r>
            <a:r>
              <a:rPr lang="en-US" dirty="0" err="1"/>
              <a:t>años</a:t>
            </a:r>
            <a:r>
              <a:rPr lang="en-US" dirty="0"/>
              <a:t>')</a:t>
            </a:r>
          </a:p>
          <a:p>
            <a:r>
              <a:rPr lang="en-US" dirty="0" err="1"/>
              <a:t>plt.ylabel</a:t>
            </a:r>
            <a:r>
              <a:rPr lang="en-US" dirty="0"/>
              <a:t>('</a:t>
            </a:r>
            <a:r>
              <a:rPr lang="en-US" dirty="0" err="1"/>
              <a:t>alturas</a:t>
            </a:r>
            <a:r>
              <a:rPr lang="en-US" dirty="0" smtClean="0"/>
              <a:t>')</a:t>
            </a:r>
          </a:p>
          <a:p>
            <a:r>
              <a:rPr lang="en-US" dirty="0" err="1" smtClean="0"/>
              <a:t>plt.title</a:t>
            </a:r>
            <a:r>
              <a:rPr lang="en-US" dirty="0" smtClean="0"/>
              <a:t>(‘</a:t>
            </a:r>
            <a:r>
              <a:rPr lang="en-US" dirty="0" err="1" smtClean="0"/>
              <a:t>Mi</a:t>
            </a:r>
            <a:r>
              <a:rPr lang="en-US" dirty="0" smtClean="0"/>
              <a:t> </a:t>
            </a:r>
            <a:r>
              <a:rPr lang="en-US" dirty="0" err="1" smtClean="0"/>
              <a:t>altura</a:t>
            </a:r>
            <a:r>
              <a:rPr lang="en-US" dirty="0" smtClean="0"/>
              <a:t> a </a:t>
            </a:r>
            <a:r>
              <a:rPr lang="en-US" dirty="0" err="1" smtClean="0"/>
              <a:t>traves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años</a:t>
            </a:r>
            <a:r>
              <a:rPr lang="en-US" dirty="0" smtClean="0"/>
              <a:t>’)</a:t>
            </a:r>
            <a:endParaRPr lang="en-US" dirty="0"/>
          </a:p>
          <a:p>
            <a:r>
              <a:rPr lang="sv-SE" dirty="0"/>
              <a:t>plt.yticks([1.71, 1.72, 1.73, 1.74, 1.75, 1.76, 1.77],</a:t>
            </a:r>
          </a:p>
          <a:p>
            <a:r>
              <a:rPr lang="sv-SE" dirty="0"/>
              <a:t>	       ['1B', '1B', '2B', '3B', '4B', '5B', 'UNI</a:t>
            </a:r>
            <a:r>
              <a:rPr lang="sv-SE" dirty="0" smtClean="0"/>
              <a:t>'])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192" y="282632"/>
            <a:ext cx="2890166" cy="2480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621" y="3129087"/>
            <a:ext cx="4102331" cy="30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0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Visualizacion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Añadiendo</a:t>
            </a:r>
            <a:r>
              <a:rPr lang="en-US" dirty="0" smtClean="0"/>
              <a:t> mas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 smtClean="0"/>
              <a:t>plt</a:t>
            </a:r>
            <a:endParaRPr lang="en-US" dirty="0"/>
          </a:p>
          <a:p>
            <a:r>
              <a:rPr lang="en-US" dirty="0" smtClean="0"/>
              <a:t>year </a:t>
            </a:r>
            <a:r>
              <a:rPr lang="en-US" dirty="0"/>
              <a:t>= [1990, 1991, 1992, 1993]</a:t>
            </a:r>
          </a:p>
          <a:p>
            <a:r>
              <a:rPr lang="en-US" dirty="0"/>
              <a:t>height = [1.70, 1.72, 1.76, 1.77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err="1" smtClean="0"/>
              <a:t>more_years</a:t>
            </a:r>
            <a:r>
              <a:rPr lang="en-US" dirty="0" smtClean="0"/>
              <a:t> </a:t>
            </a:r>
            <a:r>
              <a:rPr lang="en-US" dirty="0"/>
              <a:t>= [1994, 1995, 1996, 1997]</a:t>
            </a:r>
          </a:p>
          <a:p>
            <a:r>
              <a:rPr lang="en-US" dirty="0" err="1"/>
              <a:t>more_heights</a:t>
            </a:r>
            <a:r>
              <a:rPr lang="en-US" dirty="0"/>
              <a:t> = [1.77, 1.77, 1.78, 1.78]</a:t>
            </a:r>
          </a:p>
          <a:p>
            <a:r>
              <a:rPr lang="en-US" dirty="0"/>
              <a:t>year = year + </a:t>
            </a:r>
            <a:r>
              <a:rPr lang="en-US" dirty="0" err="1"/>
              <a:t>more_years</a:t>
            </a:r>
            <a:endParaRPr lang="en-US" dirty="0"/>
          </a:p>
          <a:p>
            <a:r>
              <a:rPr lang="en-US" dirty="0"/>
              <a:t>height = height + </a:t>
            </a:r>
            <a:r>
              <a:rPr lang="en-US" dirty="0" err="1" smtClean="0"/>
              <a:t>more_heights</a:t>
            </a:r>
            <a:endParaRPr lang="en-US" dirty="0"/>
          </a:p>
          <a:p>
            <a:r>
              <a:rPr lang="en-US" dirty="0" err="1" smtClean="0"/>
              <a:t>plt.plot</a:t>
            </a:r>
            <a:r>
              <a:rPr lang="en-US" dirty="0" smtClean="0"/>
              <a:t>(year</a:t>
            </a:r>
            <a:r>
              <a:rPr lang="en-US" dirty="0"/>
              <a:t>, height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plt.xlabel</a:t>
            </a:r>
            <a:r>
              <a:rPr lang="en-US" dirty="0"/>
              <a:t>('</a:t>
            </a:r>
            <a:r>
              <a:rPr lang="en-US" dirty="0" err="1"/>
              <a:t>años</a:t>
            </a:r>
            <a:r>
              <a:rPr lang="en-US" dirty="0"/>
              <a:t>')</a:t>
            </a:r>
          </a:p>
          <a:p>
            <a:r>
              <a:rPr lang="en-US" dirty="0" err="1"/>
              <a:t>plt.ylabel</a:t>
            </a:r>
            <a:r>
              <a:rPr lang="en-US" dirty="0"/>
              <a:t>('</a:t>
            </a:r>
            <a:r>
              <a:rPr lang="en-US" dirty="0" err="1"/>
              <a:t>alturas</a:t>
            </a:r>
            <a:r>
              <a:rPr lang="en-US" dirty="0"/>
              <a:t>')</a:t>
            </a:r>
          </a:p>
          <a:p>
            <a:r>
              <a:rPr lang="en-US" dirty="0" err="1"/>
              <a:t>plt.title</a:t>
            </a:r>
            <a:r>
              <a:rPr lang="en-US" dirty="0"/>
              <a:t>('</a:t>
            </a:r>
            <a:r>
              <a:rPr lang="en-US" dirty="0" err="1"/>
              <a:t>Mi</a:t>
            </a:r>
            <a:r>
              <a:rPr lang="en-US" dirty="0"/>
              <a:t> </a:t>
            </a:r>
            <a:r>
              <a:rPr lang="en-US" dirty="0" err="1"/>
              <a:t>altura</a:t>
            </a:r>
            <a:r>
              <a:rPr lang="en-US" dirty="0"/>
              <a:t> a </a:t>
            </a:r>
            <a:r>
              <a:rPr lang="en-US" dirty="0" err="1"/>
              <a:t>traves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años</a:t>
            </a:r>
            <a:r>
              <a:rPr lang="en-US" dirty="0"/>
              <a:t>')</a:t>
            </a:r>
          </a:p>
          <a:p>
            <a:r>
              <a:rPr lang="en-US" dirty="0" err="1"/>
              <a:t>plt.yticks</a:t>
            </a:r>
            <a:r>
              <a:rPr lang="en-US" dirty="0"/>
              <a:t>([1.71, 1.72, 1.73, 1.74, 1.75, 1.76, 1.77, 1.78],</a:t>
            </a:r>
          </a:p>
          <a:p>
            <a:r>
              <a:rPr lang="en-US" dirty="0"/>
              <a:t>	       ['1B', '1B', '2B', '3B', '4B', '5B', 'UNI', 'UNI_END</a:t>
            </a:r>
            <a:r>
              <a:rPr lang="en-US" dirty="0" smtClean="0"/>
              <a:t>'])</a:t>
            </a:r>
            <a:endParaRPr lang="en-US" dirty="0"/>
          </a:p>
          <a:p>
            <a:r>
              <a:rPr lang="en-US" dirty="0" err="1" smtClean="0"/>
              <a:t>plt.show</a:t>
            </a:r>
            <a:r>
              <a:rPr lang="en-US" dirty="0"/>
              <a:t>()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755" y="1766541"/>
            <a:ext cx="56292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4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Visualizacion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 antes y el </a:t>
            </a:r>
            <a:r>
              <a:rPr lang="en-US" dirty="0" err="1" smtClean="0"/>
              <a:t>despues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755" y="1766541"/>
            <a:ext cx="5629275" cy="450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18" y="1766541"/>
            <a:ext cx="5249504" cy="450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8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visualización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analisis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 smtClean="0"/>
          </a:p>
          <a:p>
            <a:pPr lvl="1"/>
            <a:r>
              <a:rPr lang="en-US" dirty="0" err="1" smtClean="0"/>
              <a:t>Exploramos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endParaRPr lang="en-US" dirty="0" smtClean="0"/>
          </a:p>
          <a:p>
            <a:pPr lvl="1"/>
            <a:r>
              <a:rPr lang="en-US" dirty="0" err="1" smtClean="0"/>
              <a:t>Reportamos</a:t>
            </a:r>
            <a:r>
              <a:rPr lang="en-US" dirty="0" smtClean="0"/>
              <a:t> </a:t>
            </a:r>
            <a:r>
              <a:rPr lang="en-US" dirty="0" err="1" smtClean="0"/>
              <a:t>hallasgos</a:t>
            </a:r>
            <a:endParaRPr lang="en-US" dirty="0"/>
          </a:p>
        </p:txBody>
      </p:sp>
      <p:pic>
        <p:nvPicPr>
          <p:cNvPr id="1026" name="Picture 2" descr="boxplot 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245" y="301965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ist 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672" y="299848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172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Diccionarios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err="1" smtClean="0"/>
              <a:t>Lista</a:t>
            </a:r>
            <a:endParaRPr lang="en-US" dirty="0" smtClean="0"/>
          </a:p>
          <a:p>
            <a:r>
              <a:rPr lang="en-US" dirty="0" err="1" smtClean="0"/>
              <a:t>valores</a:t>
            </a:r>
            <a:r>
              <a:rPr lang="en-US" dirty="0" smtClean="0"/>
              <a:t> = [1.1,2.2,3.3,4.4,5.5]</a:t>
            </a:r>
          </a:p>
          <a:p>
            <a:r>
              <a:rPr lang="en-US" dirty="0" err="1" smtClean="0"/>
              <a:t>nombres</a:t>
            </a:r>
            <a:r>
              <a:rPr lang="en-US" dirty="0" smtClean="0"/>
              <a:t> = [‘</a:t>
            </a:r>
            <a:r>
              <a:rPr lang="en-US" dirty="0" err="1" smtClean="0"/>
              <a:t>ana</a:t>
            </a:r>
            <a:r>
              <a:rPr lang="en-US" dirty="0" smtClean="0"/>
              <a:t>’, ‘</a:t>
            </a:r>
            <a:r>
              <a:rPr lang="en-US" dirty="0" err="1" smtClean="0"/>
              <a:t>liza</a:t>
            </a:r>
            <a:r>
              <a:rPr lang="en-US" dirty="0" smtClean="0"/>
              <a:t>’, ‘</a:t>
            </a:r>
            <a:r>
              <a:rPr lang="en-US" dirty="0" err="1" smtClean="0"/>
              <a:t>pedro</a:t>
            </a:r>
            <a:r>
              <a:rPr lang="en-US" dirty="0" smtClean="0"/>
              <a:t>’, ‘</a:t>
            </a:r>
            <a:r>
              <a:rPr lang="en-US" dirty="0" err="1" smtClean="0"/>
              <a:t>juan</a:t>
            </a:r>
            <a:r>
              <a:rPr lang="en-US" dirty="0" smtClean="0"/>
              <a:t>’, ‘</a:t>
            </a:r>
            <a:r>
              <a:rPr lang="en-US" dirty="0" err="1" smtClean="0"/>
              <a:t>jonas</a:t>
            </a:r>
            <a:r>
              <a:rPr lang="en-US" dirty="0" smtClean="0"/>
              <a:t>‘]</a:t>
            </a:r>
          </a:p>
          <a:p>
            <a:r>
              <a:rPr lang="en-US" dirty="0" smtClean="0"/>
              <a:t>ix = </a:t>
            </a:r>
            <a:r>
              <a:rPr lang="en-US" dirty="0" err="1" smtClean="0"/>
              <a:t>nombres.index</a:t>
            </a:r>
            <a:r>
              <a:rPr lang="en-US" dirty="0" smtClean="0"/>
              <a:t>(‘</a:t>
            </a:r>
            <a:r>
              <a:rPr lang="en-US" dirty="0" err="1" smtClean="0"/>
              <a:t>juan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ix</a:t>
            </a:r>
          </a:p>
          <a:p>
            <a:pPr lvl="1"/>
            <a:r>
              <a:rPr lang="en-US" dirty="0" smtClean="0"/>
              <a:t>3</a:t>
            </a:r>
          </a:p>
          <a:p>
            <a:r>
              <a:rPr lang="en-US" dirty="0" err="1" smtClean="0"/>
              <a:t>valores</a:t>
            </a:r>
            <a:r>
              <a:rPr lang="en-US" dirty="0" smtClean="0"/>
              <a:t>[ix]</a:t>
            </a:r>
          </a:p>
          <a:p>
            <a:pPr lvl="1"/>
            <a:r>
              <a:rPr lang="en-US" dirty="0" smtClean="0"/>
              <a:t>4.4</a:t>
            </a:r>
          </a:p>
          <a:p>
            <a:r>
              <a:rPr lang="en-US" dirty="0" smtClean="0"/>
              <a:t>ESTO ES NO INTUTIIVO Y NO CONVENIENTE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60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Diccionarios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err="1" smtClean="0"/>
              <a:t>valores</a:t>
            </a:r>
            <a:r>
              <a:rPr lang="en-US" dirty="0" smtClean="0"/>
              <a:t> = [1.1,2.2,3.3,4.4,5.5]</a:t>
            </a:r>
          </a:p>
          <a:p>
            <a:r>
              <a:rPr lang="en-US" dirty="0" err="1" smtClean="0"/>
              <a:t>nombres</a:t>
            </a:r>
            <a:r>
              <a:rPr lang="en-US" dirty="0" smtClean="0"/>
              <a:t> = [‘</a:t>
            </a:r>
            <a:r>
              <a:rPr lang="en-US" dirty="0" err="1" smtClean="0"/>
              <a:t>ana</a:t>
            </a:r>
            <a:r>
              <a:rPr lang="en-US" dirty="0" smtClean="0"/>
              <a:t>’, ‘</a:t>
            </a:r>
            <a:r>
              <a:rPr lang="en-US" dirty="0" err="1" smtClean="0"/>
              <a:t>liza</a:t>
            </a:r>
            <a:r>
              <a:rPr lang="en-US" dirty="0" smtClean="0"/>
              <a:t>’, ‘</a:t>
            </a:r>
            <a:r>
              <a:rPr lang="en-US" dirty="0" err="1" smtClean="0"/>
              <a:t>pedro</a:t>
            </a:r>
            <a:r>
              <a:rPr lang="en-US" dirty="0" smtClean="0"/>
              <a:t>’, ‘</a:t>
            </a:r>
            <a:r>
              <a:rPr lang="en-US" dirty="0" err="1" smtClean="0"/>
              <a:t>juan</a:t>
            </a:r>
            <a:r>
              <a:rPr lang="en-US" dirty="0" smtClean="0"/>
              <a:t>’, ‘</a:t>
            </a:r>
            <a:r>
              <a:rPr lang="en-US" dirty="0" err="1" smtClean="0"/>
              <a:t>jonas</a:t>
            </a:r>
            <a:r>
              <a:rPr lang="en-US" dirty="0" smtClean="0"/>
              <a:t>‘]</a:t>
            </a:r>
          </a:p>
          <a:p>
            <a:endParaRPr lang="en-US" dirty="0"/>
          </a:p>
          <a:p>
            <a:r>
              <a:rPr lang="en-US" dirty="0" err="1" smtClean="0"/>
              <a:t>diccionario</a:t>
            </a:r>
            <a:r>
              <a:rPr lang="en-US" dirty="0" smtClean="0"/>
              <a:t> = {‘ana’:1.1, ‘liza’:2.2, ‘pedro’:3.3,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‘juan’:4.4, ‘jonas’:5.5}</a:t>
            </a:r>
          </a:p>
          <a:p>
            <a:endParaRPr lang="en-US" dirty="0"/>
          </a:p>
          <a:p>
            <a:r>
              <a:rPr lang="en-US" dirty="0" err="1" smtClean="0"/>
              <a:t>diccionario</a:t>
            </a:r>
            <a:r>
              <a:rPr lang="en-US" dirty="0" smtClean="0"/>
              <a:t>[‘</a:t>
            </a:r>
            <a:r>
              <a:rPr lang="en-US" dirty="0" err="1" smtClean="0"/>
              <a:t>jonas</a:t>
            </a:r>
            <a:r>
              <a:rPr lang="en-US" dirty="0" smtClean="0"/>
              <a:t>’]</a:t>
            </a:r>
          </a:p>
          <a:p>
            <a:pPr lvl="1"/>
            <a:r>
              <a:rPr lang="en-US" dirty="0" smtClean="0"/>
              <a:t>5.5</a:t>
            </a:r>
          </a:p>
        </p:txBody>
      </p:sp>
    </p:spTree>
    <p:extLst>
      <p:ext uri="{BB962C8B-B14F-4D97-AF65-F5344CB8AC3E}">
        <p14:creationId xmlns:p14="http://schemas.microsoft.com/office/powerpoint/2010/main" val="523167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Diccionarios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err="1" smtClean="0"/>
              <a:t>valores</a:t>
            </a:r>
            <a:r>
              <a:rPr lang="en-US" dirty="0" smtClean="0"/>
              <a:t> = [1.1,2.2,3.3,4.4,5.5]</a:t>
            </a:r>
          </a:p>
          <a:p>
            <a:r>
              <a:rPr lang="en-US" dirty="0" err="1" smtClean="0"/>
              <a:t>nombres</a:t>
            </a:r>
            <a:r>
              <a:rPr lang="en-US" dirty="0" smtClean="0"/>
              <a:t> = [‘</a:t>
            </a:r>
            <a:r>
              <a:rPr lang="en-US" dirty="0" err="1" smtClean="0"/>
              <a:t>ana</a:t>
            </a:r>
            <a:r>
              <a:rPr lang="en-US" dirty="0" smtClean="0"/>
              <a:t>’, ‘</a:t>
            </a:r>
            <a:r>
              <a:rPr lang="en-US" dirty="0" err="1" smtClean="0"/>
              <a:t>liza</a:t>
            </a:r>
            <a:r>
              <a:rPr lang="en-US" dirty="0" smtClean="0"/>
              <a:t>’, ‘</a:t>
            </a:r>
            <a:r>
              <a:rPr lang="en-US" dirty="0" err="1" smtClean="0"/>
              <a:t>pedro</a:t>
            </a:r>
            <a:r>
              <a:rPr lang="en-US" dirty="0" smtClean="0"/>
              <a:t>’, ‘</a:t>
            </a:r>
            <a:r>
              <a:rPr lang="en-US" dirty="0" err="1" smtClean="0"/>
              <a:t>juan</a:t>
            </a:r>
            <a:r>
              <a:rPr lang="en-US" dirty="0" smtClean="0"/>
              <a:t>’, ‘</a:t>
            </a:r>
            <a:r>
              <a:rPr lang="en-US" dirty="0" err="1" smtClean="0"/>
              <a:t>jonas</a:t>
            </a:r>
            <a:r>
              <a:rPr lang="en-US" dirty="0" smtClean="0"/>
              <a:t>‘]</a:t>
            </a:r>
          </a:p>
          <a:p>
            <a:endParaRPr lang="en-US" dirty="0"/>
          </a:p>
          <a:p>
            <a:r>
              <a:rPr lang="en-US" dirty="0" err="1" smtClean="0"/>
              <a:t>diccionario</a:t>
            </a:r>
            <a:r>
              <a:rPr lang="en-US" dirty="0" smtClean="0"/>
              <a:t> = {‘ana’:1.1, ‘liza’:2.2, ‘pedro’:3.3,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‘juan’:4.4, ‘jonas’:5.5}</a:t>
            </a:r>
          </a:p>
          <a:p>
            <a:endParaRPr lang="en-US" dirty="0"/>
          </a:p>
          <a:p>
            <a:r>
              <a:rPr lang="en-US" dirty="0" err="1" smtClean="0"/>
              <a:t>diccionario</a:t>
            </a:r>
            <a:r>
              <a:rPr lang="en-US" dirty="0" smtClean="0"/>
              <a:t>[‘</a:t>
            </a:r>
            <a:r>
              <a:rPr lang="en-US" dirty="0" err="1" smtClean="0"/>
              <a:t>jonas</a:t>
            </a:r>
            <a:r>
              <a:rPr lang="en-US" dirty="0" smtClean="0"/>
              <a:t>’]</a:t>
            </a:r>
          </a:p>
          <a:p>
            <a:pPr lvl="1"/>
            <a:r>
              <a:rPr lang="en-US" dirty="0" smtClean="0"/>
              <a:t>5.5</a:t>
            </a:r>
          </a:p>
        </p:txBody>
      </p:sp>
    </p:spTree>
    <p:extLst>
      <p:ext uri="{BB962C8B-B14F-4D97-AF65-F5344CB8AC3E}">
        <p14:creationId xmlns:p14="http://schemas.microsoft.com/office/powerpoint/2010/main" val="1971816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Diccionarios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Las </a:t>
            </a:r>
            <a:r>
              <a:rPr lang="en-US" dirty="0" err="1" smtClean="0"/>
              <a:t>llaves</a:t>
            </a:r>
            <a:r>
              <a:rPr lang="en-US" dirty="0" smtClean="0"/>
              <a:t> son </a:t>
            </a:r>
            <a:r>
              <a:rPr lang="en-US" dirty="0" err="1" smtClean="0"/>
              <a:t>objeton</a:t>
            </a:r>
            <a:r>
              <a:rPr lang="en-US" dirty="0" smtClean="0"/>
              <a:t> </a:t>
            </a:r>
            <a:r>
              <a:rPr lang="en-US" dirty="0" err="1" smtClean="0"/>
              <a:t>inmutables</a:t>
            </a:r>
            <a:endParaRPr lang="en-US" dirty="0" smtClean="0"/>
          </a:p>
          <a:p>
            <a:r>
              <a:rPr lang="en-US" dirty="0" smtClean="0"/>
              <a:t>{0:’Enero’, 1:’Febrero’, 2:’Marzo’}</a:t>
            </a:r>
          </a:p>
          <a:p>
            <a:endParaRPr lang="en-US" dirty="0"/>
          </a:p>
          <a:p>
            <a:r>
              <a:rPr lang="en-US" dirty="0" smtClean="0"/>
              <a:t>{[‘no’, ‘</a:t>
            </a:r>
            <a:r>
              <a:rPr lang="en-US" dirty="0" err="1" smtClean="0"/>
              <a:t>es</a:t>
            </a:r>
            <a:r>
              <a:rPr lang="en-US" dirty="0" smtClean="0"/>
              <a:t>’, ‘</a:t>
            </a:r>
            <a:r>
              <a:rPr lang="en-US" dirty="0" err="1" smtClean="0"/>
              <a:t>correcto</a:t>
            </a:r>
            <a:r>
              <a:rPr lang="en-US" dirty="0" smtClean="0"/>
              <a:t>’]: True}</a:t>
            </a:r>
          </a:p>
          <a:p>
            <a:pPr lvl="1"/>
            <a:r>
              <a:rPr lang="en-US" dirty="0" err="1"/>
              <a:t>TypeError</a:t>
            </a:r>
            <a:r>
              <a:rPr lang="en-US" dirty="0"/>
              <a:t>: </a:t>
            </a:r>
            <a:r>
              <a:rPr lang="en-US" dirty="0" err="1"/>
              <a:t>unhashable</a:t>
            </a:r>
            <a:r>
              <a:rPr lang="en-US" dirty="0"/>
              <a:t> type: 'list'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3168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Diccionarios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err="1" smtClean="0"/>
              <a:t>meses</a:t>
            </a:r>
            <a:r>
              <a:rPr lang="en-US" dirty="0" smtClean="0"/>
              <a:t> = {0:’Enero’, 1:’Febrero’… 11:’Diciembre’}</a:t>
            </a:r>
          </a:p>
          <a:p>
            <a:r>
              <a:rPr lang="en-US" dirty="0" err="1" smtClean="0"/>
              <a:t>meses</a:t>
            </a:r>
            <a:endParaRPr lang="en-US" dirty="0"/>
          </a:p>
          <a:p>
            <a:pPr lvl="1"/>
            <a:r>
              <a:rPr lang="en-US" dirty="0"/>
              <a:t>{0:’Enero’, 1:’Febrero’… 11:’Diciembre</a:t>
            </a:r>
            <a:r>
              <a:rPr lang="en-US" dirty="0" smtClean="0"/>
              <a:t>’}</a:t>
            </a:r>
          </a:p>
          <a:p>
            <a:pPr lvl="1"/>
            <a:endParaRPr lang="en-US" dirty="0"/>
          </a:p>
          <a:p>
            <a:r>
              <a:rPr lang="en-US" dirty="0" smtClean="0"/>
              <a:t>‘Abril’ in </a:t>
            </a:r>
            <a:r>
              <a:rPr lang="en-US" dirty="0" err="1" smtClean="0"/>
              <a:t>meses</a:t>
            </a:r>
            <a:endParaRPr lang="en-US" dirty="0" smtClean="0"/>
          </a:p>
          <a:p>
            <a:pPr lvl="1"/>
            <a:r>
              <a:rPr lang="en-US" dirty="0" smtClean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143762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Diccionarios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err="1" smtClean="0"/>
              <a:t>meses</a:t>
            </a:r>
            <a:r>
              <a:rPr lang="en-US" dirty="0" smtClean="0"/>
              <a:t> = {0:’Enero’, 1:’Febrero’… 11:’Diciembre’}</a:t>
            </a:r>
          </a:p>
          <a:p>
            <a:r>
              <a:rPr lang="en-US" dirty="0" err="1" smtClean="0"/>
              <a:t>meses</a:t>
            </a:r>
            <a:endParaRPr lang="en-US" dirty="0"/>
          </a:p>
          <a:p>
            <a:pPr lvl="1"/>
            <a:r>
              <a:rPr lang="en-US" dirty="0"/>
              <a:t>{0:’Enero’, 1:’Febrero’… 11:’Diciembre</a:t>
            </a:r>
            <a:r>
              <a:rPr lang="en-US" dirty="0" smtClean="0"/>
              <a:t>’}</a:t>
            </a:r>
          </a:p>
          <a:p>
            <a:pPr lvl="1"/>
            <a:endParaRPr lang="en-US" dirty="0"/>
          </a:p>
          <a:p>
            <a:r>
              <a:rPr lang="en-US" dirty="0" smtClean="0"/>
              <a:t>del(</a:t>
            </a:r>
            <a:r>
              <a:rPr lang="en-US" dirty="0" err="1" smtClean="0"/>
              <a:t>meses</a:t>
            </a:r>
            <a:r>
              <a:rPr lang="en-US" dirty="0" smtClean="0"/>
              <a:t>[1])</a:t>
            </a:r>
          </a:p>
          <a:p>
            <a:pPr lvl="1"/>
            <a:r>
              <a:rPr lang="en-US" dirty="0"/>
              <a:t>{0:’Enero’, </a:t>
            </a:r>
            <a:r>
              <a:rPr lang="en-US" dirty="0" smtClean="0"/>
              <a:t>2:’Marzo’… </a:t>
            </a:r>
            <a:r>
              <a:rPr lang="en-US" dirty="0"/>
              <a:t>11:’Diciembre’}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8366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Diccionarios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err="1" smtClean="0"/>
              <a:t>Lista</a:t>
            </a:r>
            <a:r>
              <a:rPr lang="en-US" dirty="0" smtClean="0"/>
              <a:t> vs </a:t>
            </a:r>
            <a:r>
              <a:rPr lang="en-US" dirty="0" err="1" smtClean="0"/>
              <a:t>Diccionarios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978761"/>
              </p:ext>
            </p:extLst>
          </p:nvPr>
        </p:nvGraphicFramePr>
        <p:xfrm>
          <a:off x="1549862" y="2797848"/>
          <a:ext cx="8128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046117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17547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A" dirty="0" smtClean="0"/>
                        <a:t>Listas</a:t>
                      </a:r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 smtClean="0"/>
                        <a:t>Diccionarios</a:t>
                      </a:r>
                      <a:endParaRPr lang="es-P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932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 smtClean="0"/>
                        <a:t>Selección, actualiza y remueve por medio de []</a:t>
                      </a:r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 smtClean="0"/>
                        <a:t>Selecciona, actualiza</a:t>
                      </a:r>
                      <a:r>
                        <a:rPr lang="es-PA" baseline="0" dirty="0" smtClean="0"/>
                        <a:t> y remueve con []</a:t>
                      </a:r>
                      <a:endParaRPr lang="es-P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14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 smtClean="0"/>
                        <a:t>Indexa por rango numérico</a:t>
                      </a:r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 smtClean="0"/>
                        <a:t>Indexa por llaves únicas</a:t>
                      </a:r>
                      <a:endParaRPr lang="es-P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3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 smtClean="0"/>
                        <a:t>Colección</a:t>
                      </a:r>
                      <a:r>
                        <a:rPr lang="es-PA" baseline="0" dirty="0" smtClean="0"/>
                        <a:t> de valores, el orden importa para seleccionar un conjunto</a:t>
                      </a:r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A" dirty="0" smtClean="0"/>
                        <a:t>Tabla</a:t>
                      </a:r>
                      <a:r>
                        <a:rPr lang="es-PA" baseline="0" dirty="0" smtClean="0"/>
                        <a:t> de búsqueda con llaves </a:t>
                      </a:r>
                      <a:r>
                        <a:rPr lang="es-PA" baseline="0" dirty="0" err="1" smtClean="0"/>
                        <a:t>unicas</a:t>
                      </a:r>
                      <a:endParaRPr lang="es-P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780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94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Pandas, Parte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err="1" smtClean="0"/>
              <a:t>Útil</a:t>
            </a:r>
            <a:r>
              <a:rPr lang="en-US" dirty="0" smtClean="0"/>
              <a:t> para data tabular</a:t>
            </a:r>
          </a:p>
          <a:p>
            <a:r>
              <a:rPr lang="en-US" dirty="0" err="1" smtClean="0"/>
              <a:t>filas</a:t>
            </a:r>
            <a:r>
              <a:rPr lang="en-US" dirty="0" smtClean="0"/>
              <a:t> = </a:t>
            </a:r>
            <a:r>
              <a:rPr lang="en-US" dirty="0" err="1" smtClean="0"/>
              <a:t>observaciones</a:t>
            </a:r>
            <a:endParaRPr lang="en-US" dirty="0" smtClean="0"/>
          </a:p>
          <a:p>
            <a:r>
              <a:rPr lang="en-US" dirty="0" err="1" smtClean="0"/>
              <a:t>columnas</a:t>
            </a:r>
            <a:r>
              <a:rPr lang="en-US" dirty="0" smtClean="0"/>
              <a:t> = variables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70" y="3453283"/>
            <a:ext cx="9122501" cy="185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56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</a:t>
            </a:r>
            <a:r>
              <a:rPr lang="en-US" dirty="0" err="1" smtClean="0"/>
              <a:t>en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r>
              <a:rPr lang="en-US" dirty="0" err="1" smtClean="0"/>
              <a:t>Datos</a:t>
            </a:r>
            <a:r>
              <a:rPr lang="en-US" dirty="0" smtClean="0"/>
              <a:t> 2D o </a:t>
            </a:r>
            <a:r>
              <a:rPr lang="en-US" dirty="0" err="1" smtClean="0"/>
              <a:t>arreglos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Son un solo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						</a:t>
            </a:r>
            <a:r>
              <a:rPr lang="en-US" dirty="0" err="1" smtClean="0"/>
              <a:t>enteros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texto</a:t>
            </a:r>
            <a:r>
              <a:rPr lang="en-US" dirty="0" smtClean="0"/>
              <a:t> o array?				</a:t>
            </a:r>
            <a:r>
              <a:rPr lang="en-US" dirty="0" err="1" smtClean="0"/>
              <a:t>flotantes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72" y="3311967"/>
            <a:ext cx="9122501" cy="18585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331825" y="2676698"/>
            <a:ext cx="640080" cy="756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476374" y="4890654"/>
            <a:ext cx="491396" cy="853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762298" y="4944686"/>
            <a:ext cx="792480" cy="724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294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</a:t>
            </a:r>
            <a:r>
              <a:rPr lang="en-US" dirty="0" err="1" smtClean="0"/>
              <a:t>en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r>
              <a:rPr lang="en-US" dirty="0" smtClean="0"/>
              <a:t>Pandas</a:t>
            </a:r>
          </a:p>
          <a:p>
            <a:endParaRPr lang="en-US" dirty="0"/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libreria</a:t>
            </a:r>
            <a:r>
              <a:rPr lang="en-US" dirty="0" smtClean="0"/>
              <a:t> de </a:t>
            </a:r>
            <a:r>
              <a:rPr lang="en-US" dirty="0" err="1" smtClean="0"/>
              <a:t>manipulacion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/>
          </a:p>
          <a:p>
            <a:r>
              <a:rPr lang="en-US" dirty="0" err="1" smtClean="0"/>
              <a:t>Construida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err="1" smtClean="0"/>
              <a:t>Tiene</a:t>
            </a:r>
            <a:r>
              <a:rPr lang="en-US" dirty="0" smtClean="0"/>
              <a:t> dos </a:t>
            </a:r>
            <a:r>
              <a:rPr lang="en-US" dirty="0" err="1" smtClean="0"/>
              <a:t>estructuras</a:t>
            </a:r>
            <a:r>
              <a:rPr lang="en-US" dirty="0" smtClean="0"/>
              <a:t> base</a:t>
            </a:r>
          </a:p>
          <a:p>
            <a:pPr lvl="1"/>
            <a:r>
              <a:rPr lang="en-US" dirty="0" smtClean="0"/>
              <a:t>Series</a:t>
            </a:r>
          </a:p>
          <a:p>
            <a:pPr lvl="1"/>
            <a:r>
              <a:rPr lang="en-US" dirty="0" err="1" smtClean="0"/>
              <a:t>DataFrame</a:t>
            </a:r>
            <a:r>
              <a:rPr lang="en-US" dirty="0" smtClean="0"/>
              <a:t>					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196" y="1077651"/>
            <a:ext cx="8215980" cy="167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3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Building COVID-19 interactive dashboard from Jupyter Notebooks | by Harshit  Tyagi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467" y="295014"/>
            <a:ext cx="4538694" cy="311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pping the Coronavirus Cases in 2020 using Python GeoPandas and ArcGIS - 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788864"/>
            <a:ext cx="6141508" cy="345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055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</a:t>
            </a:r>
            <a:r>
              <a:rPr lang="en-US" dirty="0" err="1" smtClean="0"/>
              <a:t>en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construir</a:t>
            </a:r>
            <a:r>
              <a:rPr lang="en-US" dirty="0" smtClean="0"/>
              <a:t> un </a:t>
            </a:r>
            <a:r>
              <a:rPr lang="en-US" dirty="0" err="1" smtClean="0"/>
              <a:t>arreglo</a:t>
            </a:r>
            <a:r>
              <a:rPr lang="en-US" dirty="0" smtClean="0"/>
              <a:t> de </a:t>
            </a:r>
            <a:r>
              <a:rPr lang="en-US" dirty="0" err="1" smtClean="0"/>
              <a:t>DataFrame</a:t>
            </a:r>
            <a:r>
              <a:rPr lang="en-US" dirty="0" smtClean="0"/>
              <a:t> a base de un </a:t>
            </a:r>
            <a:r>
              <a:rPr lang="en-US" dirty="0" err="1" smtClean="0"/>
              <a:t>diccionario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 </a:t>
            </a:r>
            <a:r>
              <a:rPr lang="en-US" dirty="0"/>
              <a:t>= {'hora':[1, 2, 4, 6, 10], </a:t>
            </a:r>
          </a:p>
          <a:p>
            <a:r>
              <a:rPr lang="en-US" dirty="0"/>
              <a:t>     '</a:t>
            </a:r>
            <a:r>
              <a:rPr lang="en-US" dirty="0" err="1"/>
              <a:t>lugar</a:t>
            </a:r>
            <a:r>
              <a:rPr lang="en-US" dirty="0"/>
              <a:t>':['</a:t>
            </a:r>
            <a:r>
              <a:rPr lang="en-US" dirty="0" err="1"/>
              <a:t>sala</a:t>
            </a:r>
            <a:r>
              <a:rPr lang="en-US" dirty="0"/>
              <a:t>', '</a:t>
            </a:r>
            <a:r>
              <a:rPr lang="en-US" dirty="0" err="1"/>
              <a:t>cocina</a:t>
            </a:r>
            <a:r>
              <a:rPr lang="en-US" dirty="0"/>
              <a:t>', '</a:t>
            </a:r>
            <a:r>
              <a:rPr lang="en-US" dirty="0" err="1"/>
              <a:t>comedor</a:t>
            </a:r>
            <a:r>
              <a:rPr lang="en-US" dirty="0"/>
              <a:t>', '</a:t>
            </a:r>
            <a:r>
              <a:rPr lang="en-US" dirty="0" err="1"/>
              <a:t>baño</a:t>
            </a:r>
            <a:r>
              <a:rPr lang="en-US" dirty="0"/>
              <a:t>', '</a:t>
            </a:r>
            <a:r>
              <a:rPr lang="en-US" dirty="0" err="1"/>
              <a:t>cuarto</a:t>
            </a:r>
            <a:r>
              <a:rPr lang="en-US" dirty="0"/>
              <a:t>'],</a:t>
            </a:r>
          </a:p>
          <a:p>
            <a:r>
              <a:rPr lang="en-US" dirty="0"/>
              <a:t>     '</a:t>
            </a:r>
            <a:r>
              <a:rPr lang="en-US" dirty="0" err="1"/>
              <a:t>cantidad</a:t>
            </a:r>
            <a:r>
              <a:rPr lang="en-US" dirty="0"/>
              <a:t>':[2.2, 4.85, 5.22, 4.2, 6.56]}</a:t>
            </a:r>
          </a:p>
          <a:p>
            <a:endParaRPr lang="en-US" dirty="0"/>
          </a:p>
          <a:p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pd.DataFrame</a:t>
            </a:r>
            <a:r>
              <a:rPr lang="en-US" dirty="0"/>
              <a:t>(d)</a:t>
            </a:r>
          </a:p>
          <a:p>
            <a:endParaRPr lang="en-US" dirty="0"/>
          </a:p>
          <a:p>
            <a:r>
              <a:rPr lang="en-US" dirty="0" smtClean="0"/>
              <a:t>print(</a:t>
            </a:r>
            <a:r>
              <a:rPr lang="en-US" dirty="0" err="1" smtClean="0"/>
              <a:t>df</a:t>
            </a:r>
            <a:r>
              <a:rPr lang="en-US" dirty="0"/>
              <a:t>)</a:t>
            </a:r>
            <a:r>
              <a:rPr lang="en-US" dirty="0" smtClean="0"/>
              <a:t>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964" y="2814810"/>
            <a:ext cx="3159229" cy="156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52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</a:t>
            </a:r>
            <a:r>
              <a:rPr lang="en-US" dirty="0" err="1" smtClean="0"/>
              <a:t>en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r>
              <a:rPr lang="en-US" dirty="0" err="1" smtClean="0"/>
              <a:t>df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df.index</a:t>
            </a:r>
            <a:r>
              <a:rPr lang="en-US" dirty="0" smtClean="0"/>
              <a:t> = [‘A0’, ‘B0’, ‘C0’, ‘D0’, ‘E0’]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000" y="1493086"/>
            <a:ext cx="3159229" cy="1565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000" y="4459613"/>
            <a:ext cx="2981965" cy="134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22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de un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r>
              <a:rPr lang="en-US" dirty="0" smtClean="0"/>
              <a:t>CSV = comma separate values (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separado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comas)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2900362"/>
            <a:ext cx="112109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20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de un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r>
              <a:rPr lang="en-US" dirty="0" smtClean="0"/>
              <a:t>pokemon.csv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pokemones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(‘pokemon.csv’)</a:t>
            </a:r>
          </a:p>
          <a:p>
            <a:r>
              <a:rPr lang="en-US" dirty="0" err="1" smtClean="0"/>
              <a:t>pokemones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49" y="2516173"/>
            <a:ext cx="11210925" cy="105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208" y="4866447"/>
            <a:ext cx="9122501" cy="185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28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de un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r>
              <a:rPr lang="en-US" dirty="0" smtClean="0"/>
              <a:t>pokemon.csv</a:t>
            </a:r>
          </a:p>
          <a:p>
            <a:endParaRPr lang="en-US" dirty="0" smtClean="0"/>
          </a:p>
          <a:p>
            <a:r>
              <a:rPr lang="en-US" dirty="0" err="1" smtClean="0"/>
              <a:t>pokemones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(‘pokemon.csv’, </a:t>
            </a:r>
            <a:r>
              <a:rPr lang="en-US" dirty="0" err="1" smtClean="0"/>
              <a:t>index_col</a:t>
            </a:r>
            <a:r>
              <a:rPr lang="en-US" dirty="0" smtClean="0"/>
              <a:t> = 0)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761" y="3454025"/>
            <a:ext cx="48863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16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, Indices y </a:t>
            </a:r>
            <a:r>
              <a:rPr lang="en-US" dirty="0" err="1" smtClean="0"/>
              <a:t>Seleccion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r>
              <a:rPr lang="en-US" dirty="0" smtClean="0"/>
              <a:t>Los indices se </a:t>
            </a:r>
            <a:r>
              <a:rPr lang="en-US" dirty="0" err="1" smtClean="0"/>
              <a:t>acceden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brackets []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 smtClean="0"/>
              <a:t> son</a:t>
            </a:r>
          </a:p>
          <a:p>
            <a:pPr lvl="1"/>
            <a:r>
              <a:rPr lang="en-US" dirty="0" err="1" smtClean="0"/>
              <a:t>loc</a:t>
            </a:r>
            <a:endParaRPr lang="en-US" dirty="0" smtClean="0"/>
          </a:p>
          <a:p>
            <a:pPr lvl="1"/>
            <a:r>
              <a:rPr lang="en-US" dirty="0" err="1" smtClean="0"/>
              <a:t>iloc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1274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, </a:t>
            </a:r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columnas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r>
              <a:rPr lang="en-US" dirty="0" smtClean="0"/>
              <a:t>Las </a:t>
            </a:r>
            <a:r>
              <a:rPr lang="en-US" dirty="0" err="1" smtClean="0"/>
              <a:t>columnas</a:t>
            </a:r>
            <a:r>
              <a:rPr lang="en-US" dirty="0" smtClean="0"/>
              <a:t> se </a:t>
            </a:r>
            <a:r>
              <a:rPr lang="en-US" dirty="0" err="1" smtClean="0"/>
              <a:t>accesan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único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(‘pokemon.csv’)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[‘</a:t>
            </a:r>
            <a:r>
              <a:rPr lang="en-US" dirty="0" err="1" smtClean="0"/>
              <a:t>against_fire</a:t>
            </a:r>
            <a:r>
              <a:rPr lang="en-US" dirty="0" smtClean="0"/>
              <a:t>’]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88" y="4160275"/>
            <a:ext cx="1168793" cy="2382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417" y="2373298"/>
            <a:ext cx="59721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82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, </a:t>
            </a:r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columnas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r>
              <a:rPr lang="en-US" dirty="0" smtClean="0"/>
              <a:t>Las </a:t>
            </a:r>
            <a:r>
              <a:rPr lang="en-US" dirty="0" err="1" smtClean="0"/>
              <a:t>columnas</a:t>
            </a:r>
            <a:r>
              <a:rPr lang="en-US" dirty="0" smtClean="0"/>
              <a:t> se </a:t>
            </a:r>
            <a:r>
              <a:rPr lang="en-US" dirty="0" err="1" smtClean="0"/>
              <a:t>accesan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único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(‘pokemon.csv’)</a:t>
            </a:r>
          </a:p>
          <a:p>
            <a:r>
              <a:rPr lang="en-US" dirty="0" smtClean="0"/>
              <a:t>type(</a:t>
            </a:r>
            <a:r>
              <a:rPr lang="en-US" dirty="0" err="1" smtClean="0"/>
              <a:t>df</a:t>
            </a:r>
            <a:r>
              <a:rPr lang="en-US" dirty="0" smtClean="0"/>
              <a:t>[‘</a:t>
            </a:r>
            <a:r>
              <a:rPr lang="en-US" dirty="0" err="1" smtClean="0"/>
              <a:t>against_fire</a:t>
            </a:r>
            <a:r>
              <a:rPr lang="en-US" dirty="0" smtClean="0"/>
              <a:t>’])</a:t>
            </a:r>
          </a:p>
          <a:p>
            <a:pPr lvl="1"/>
            <a:r>
              <a:rPr lang="en-US" dirty="0"/>
              <a:t>&lt;class '</a:t>
            </a:r>
            <a:r>
              <a:rPr lang="en-US" dirty="0" err="1"/>
              <a:t>pandas.core.series.Series</a:t>
            </a:r>
            <a:r>
              <a:rPr lang="en-US" dirty="0" smtClean="0"/>
              <a:t>'&gt;</a:t>
            </a:r>
          </a:p>
          <a:p>
            <a:pPr lvl="1"/>
            <a:endParaRPr lang="en-US" dirty="0"/>
          </a:p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arreglo</a:t>
            </a:r>
            <a:r>
              <a:rPr lang="en-US" dirty="0" smtClean="0"/>
              <a:t> </a:t>
            </a:r>
            <a:r>
              <a:rPr lang="en-US" dirty="0" err="1" smtClean="0"/>
              <a:t>etiquetado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17" y="2373298"/>
            <a:ext cx="59721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34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, </a:t>
            </a:r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columnas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r>
              <a:rPr lang="en-US" dirty="0" smtClean="0"/>
              <a:t>Las </a:t>
            </a:r>
            <a:r>
              <a:rPr lang="en-US" dirty="0" err="1" smtClean="0"/>
              <a:t>columnas</a:t>
            </a:r>
            <a:r>
              <a:rPr lang="en-US" dirty="0" smtClean="0"/>
              <a:t> se </a:t>
            </a:r>
            <a:r>
              <a:rPr lang="en-US" dirty="0" err="1" smtClean="0"/>
              <a:t>accesan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único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(‘pokemon.csv’)</a:t>
            </a:r>
          </a:p>
          <a:p>
            <a:r>
              <a:rPr lang="en-US" dirty="0" smtClean="0"/>
              <a:t>type(</a:t>
            </a:r>
            <a:r>
              <a:rPr lang="en-US" dirty="0" err="1" smtClean="0"/>
              <a:t>df</a:t>
            </a:r>
            <a:r>
              <a:rPr lang="en-US" dirty="0" smtClean="0"/>
              <a:t>[[‘</a:t>
            </a:r>
            <a:r>
              <a:rPr lang="en-US" dirty="0" err="1" smtClean="0"/>
              <a:t>against_fire</a:t>
            </a:r>
            <a:r>
              <a:rPr lang="en-US" dirty="0" smtClean="0"/>
              <a:t>’]])</a:t>
            </a:r>
          </a:p>
          <a:p>
            <a:pPr lvl="1"/>
            <a:r>
              <a:rPr lang="en-US" dirty="0"/>
              <a:t>&lt;class '</a:t>
            </a:r>
            <a:r>
              <a:rPr lang="en-US" dirty="0" err="1"/>
              <a:t>pandas.core.frame.DataFrame</a:t>
            </a:r>
            <a:r>
              <a:rPr lang="en-US" dirty="0" smtClean="0"/>
              <a:t>'&gt;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[[‘</a:t>
            </a:r>
            <a:r>
              <a:rPr lang="en-US" dirty="0" err="1" smtClean="0"/>
              <a:t>against_fire</a:t>
            </a:r>
            <a:r>
              <a:rPr lang="en-US" dirty="0" smtClean="0"/>
              <a:t>’]]</a:t>
            </a:r>
            <a:endParaRPr lang="en-US" dirty="0"/>
          </a:p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arreglo</a:t>
            </a:r>
            <a:r>
              <a:rPr lang="en-US" dirty="0" smtClean="0"/>
              <a:t> </a:t>
            </a:r>
            <a:r>
              <a:rPr lang="en-US" dirty="0" err="1" smtClean="0"/>
              <a:t>etiquetado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17" y="2373298"/>
            <a:ext cx="5972175" cy="1152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80" y="4045873"/>
            <a:ext cx="16954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25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, </a:t>
            </a:r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columnas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r>
              <a:rPr lang="en-US" dirty="0" smtClean="0"/>
              <a:t>Las </a:t>
            </a:r>
            <a:r>
              <a:rPr lang="en-US" dirty="0" err="1" smtClean="0"/>
              <a:t>columnas</a:t>
            </a:r>
            <a:r>
              <a:rPr lang="en-US" dirty="0" smtClean="0"/>
              <a:t> se </a:t>
            </a:r>
            <a:r>
              <a:rPr lang="en-US" dirty="0" err="1" smtClean="0"/>
              <a:t>accesan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único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(‘pokemon.csv’)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[[‘</a:t>
            </a:r>
            <a:r>
              <a:rPr lang="en-US" dirty="0" err="1" smtClean="0"/>
              <a:t>against_fire</a:t>
            </a:r>
            <a:r>
              <a:rPr lang="en-US" dirty="0" smtClean="0"/>
              <a:t>’, ‘</a:t>
            </a:r>
            <a:r>
              <a:rPr lang="en-US" dirty="0" err="1" smtClean="0"/>
              <a:t>against_earth</a:t>
            </a:r>
            <a:r>
              <a:rPr lang="en-US" dirty="0" smtClean="0"/>
              <a:t>]]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17" y="2373298"/>
            <a:ext cx="5972175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176" y="3927330"/>
            <a:ext cx="27527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1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/>
          <a:lstStyle/>
          <a:p>
            <a:r>
              <a:rPr lang="en-US" dirty="0" err="1" smtClean="0"/>
              <a:t>Supongamos</a:t>
            </a:r>
            <a:r>
              <a:rPr lang="en-US" dirty="0" smtClean="0"/>
              <a:t> que </a:t>
            </a:r>
            <a:r>
              <a:rPr lang="en-US" dirty="0" err="1" smtClean="0"/>
              <a:t>queramos</a:t>
            </a:r>
            <a:r>
              <a:rPr lang="en-US" dirty="0" smtClean="0"/>
              <a:t> </a:t>
            </a:r>
            <a:r>
              <a:rPr lang="en-US" dirty="0" err="1" smtClean="0"/>
              <a:t>realizar</a:t>
            </a:r>
            <a:r>
              <a:rPr lang="en-US" dirty="0" smtClean="0"/>
              <a:t> un </a:t>
            </a:r>
            <a:r>
              <a:rPr lang="en-US" dirty="0" err="1" smtClean="0"/>
              <a:t>grafico</a:t>
            </a:r>
            <a:r>
              <a:rPr lang="en-US" dirty="0" smtClean="0"/>
              <a:t> que </a:t>
            </a:r>
            <a:r>
              <a:rPr lang="en-US" dirty="0" err="1" smtClean="0"/>
              <a:t>despliegue</a:t>
            </a:r>
            <a:r>
              <a:rPr lang="en-US" dirty="0" smtClean="0"/>
              <a:t> un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505" y="2785533"/>
            <a:ext cx="3731907" cy="320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73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, </a:t>
            </a:r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filas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r>
              <a:rPr lang="en-US" dirty="0" smtClean="0"/>
              <a:t>Las </a:t>
            </a:r>
            <a:r>
              <a:rPr lang="en-US" dirty="0" err="1" smtClean="0"/>
              <a:t>columnas</a:t>
            </a:r>
            <a:r>
              <a:rPr lang="en-US" dirty="0" smtClean="0"/>
              <a:t> se </a:t>
            </a:r>
            <a:r>
              <a:rPr lang="en-US" dirty="0" err="1" smtClean="0"/>
              <a:t>accesan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único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(‘pokemon.csv’)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[1:5]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17" y="2373298"/>
            <a:ext cx="5972175" cy="1152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915" y="4569749"/>
            <a:ext cx="59721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52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, mas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ellos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r>
              <a:rPr lang="en-US" dirty="0" smtClean="0"/>
              <a:t>Los brackets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funcionalidad</a:t>
            </a:r>
            <a:r>
              <a:rPr lang="en-US" dirty="0" smtClean="0"/>
              <a:t> </a:t>
            </a:r>
            <a:r>
              <a:rPr lang="en-US" dirty="0" err="1" smtClean="0"/>
              <a:t>limitada</a:t>
            </a:r>
            <a:endParaRPr lang="en-US" dirty="0" smtClean="0"/>
          </a:p>
          <a:p>
            <a:r>
              <a:rPr lang="en-US" dirty="0" err="1" smtClean="0"/>
              <a:t>Idealmente</a:t>
            </a:r>
            <a:r>
              <a:rPr lang="en-US" dirty="0" smtClean="0"/>
              <a:t> son </a:t>
            </a:r>
            <a:r>
              <a:rPr lang="en-US" dirty="0" err="1" smtClean="0"/>
              <a:t>arreglos</a:t>
            </a:r>
            <a:r>
              <a:rPr lang="en-US" dirty="0" smtClean="0"/>
              <a:t> de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2D</a:t>
            </a:r>
          </a:p>
          <a:p>
            <a:pPr lvl="1"/>
            <a:r>
              <a:rPr lang="en-US" dirty="0" err="1" smtClean="0"/>
              <a:t>el_arreglo</a:t>
            </a:r>
            <a:r>
              <a:rPr lang="en-US" dirty="0" smtClean="0"/>
              <a:t>[</a:t>
            </a:r>
            <a:r>
              <a:rPr lang="en-US" dirty="0" err="1" smtClean="0"/>
              <a:t>las_filas</a:t>
            </a:r>
            <a:r>
              <a:rPr lang="en-US" dirty="0" smtClean="0"/>
              <a:t>, </a:t>
            </a:r>
            <a:r>
              <a:rPr lang="en-US" dirty="0" err="1" smtClean="0"/>
              <a:t>las_columnas</a:t>
            </a:r>
            <a:r>
              <a:rPr lang="en-US" dirty="0" smtClean="0"/>
              <a:t>]</a:t>
            </a:r>
          </a:p>
          <a:p>
            <a:pPr lvl="1"/>
            <a:endParaRPr lang="en-US" dirty="0"/>
          </a:p>
          <a:p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loc</a:t>
            </a:r>
            <a:r>
              <a:rPr lang="en-US" dirty="0" smtClean="0"/>
              <a:t> (</a:t>
            </a:r>
            <a:r>
              <a:rPr lang="en-US" dirty="0" err="1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etiquetas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iloc</a:t>
            </a:r>
            <a:r>
              <a:rPr lang="en-US" dirty="0" smtClean="0"/>
              <a:t> (</a:t>
            </a:r>
            <a:r>
              <a:rPr lang="en-US" dirty="0" err="1" smtClean="0"/>
              <a:t>posicion</a:t>
            </a:r>
            <a:r>
              <a:rPr lang="en-US" dirty="0" smtClean="0"/>
              <a:t> </a:t>
            </a:r>
            <a:r>
              <a:rPr lang="en-US" dirty="0" err="1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enteros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9806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filas</a:t>
            </a:r>
            <a:r>
              <a:rPr lang="en-US" dirty="0" smtClean="0"/>
              <a:t> </a:t>
            </a:r>
            <a:r>
              <a:rPr lang="en-US" dirty="0" err="1" smtClean="0"/>
              <a:t>basada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df.loc</a:t>
            </a:r>
            <a:r>
              <a:rPr lang="en-US" dirty="0" smtClean="0"/>
              <a:t>[220]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493" y="3790611"/>
            <a:ext cx="4810125" cy="2295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584" y="1853248"/>
            <a:ext cx="59721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filas</a:t>
            </a:r>
            <a:r>
              <a:rPr lang="en-US" dirty="0" smtClean="0"/>
              <a:t> </a:t>
            </a:r>
            <a:r>
              <a:rPr lang="en-US" dirty="0" err="1" smtClean="0"/>
              <a:t>basada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df.iloc</a:t>
            </a:r>
            <a:r>
              <a:rPr lang="en-US" dirty="0" smtClean="0"/>
              <a:t>[[220]]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584" y="1853248"/>
            <a:ext cx="5972175" cy="115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934" y="4697470"/>
            <a:ext cx="50768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27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filas</a:t>
            </a:r>
            <a:r>
              <a:rPr lang="en-US" dirty="0" smtClean="0"/>
              <a:t> </a:t>
            </a:r>
            <a:r>
              <a:rPr lang="en-US" dirty="0" err="1" smtClean="0"/>
              <a:t>basada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df.iloc</a:t>
            </a:r>
            <a:r>
              <a:rPr lang="en-US" dirty="0" smtClean="0"/>
              <a:t>[[220, 1, 100]]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584" y="1853248"/>
            <a:ext cx="5972175" cy="1152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733" y="4857404"/>
            <a:ext cx="50958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4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filas</a:t>
            </a:r>
            <a:r>
              <a:rPr lang="en-US" dirty="0" smtClean="0"/>
              <a:t> y </a:t>
            </a:r>
            <a:r>
              <a:rPr lang="en-US" dirty="0" err="1" smtClean="0"/>
              <a:t>columnas</a:t>
            </a:r>
            <a:r>
              <a:rPr lang="en-US" dirty="0" smtClean="0"/>
              <a:t> </a:t>
            </a:r>
            <a:r>
              <a:rPr lang="en-US" dirty="0" err="1" smtClean="0"/>
              <a:t>basada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df.loc</a:t>
            </a:r>
            <a:r>
              <a:rPr lang="en-US" dirty="0" smtClean="0"/>
              <a:t>[[220, 1, 100], [‘</a:t>
            </a:r>
            <a:r>
              <a:rPr lang="en-US" dirty="0" err="1" smtClean="0"/>
              <a:t>against_bug</a:t>
            </a:r>
            <a:r>
              <a:rPr lang="en-US" dirty="0" smtClean="0"/>
              <a:t>’, ‘</a:t>
            </a:r>
            <a:r>
              <a:rPr lang="en-US" dirty="0" err="1" smtClean="0"/>
              <a:t>against_fire</a:t>
            </a:r>
            <a:r>
              <a:rPr lang="en-US" dirty="0" smtClean="0"/>
              <a:t>’]]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584" y="1853248"/>
            <a:ext cx="5972175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817" y="4642657"/>
            <a:ext cx="3780214" cy="133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517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filas</a:t>
            </a:r>
            <a:r>
              <a:rPr lang="en-US" dirty="0" smtClean="0"/>
              <a:t> y </a:t>
            </a:r>
            <a:r>
              <a:rPr lang="en-US" dirty="0" err="1" smtClean="0"/>
              <a:t>columnas</a:t>
            </a:r>
            <a:r>
              <a:rPr lang="en-US" dirty="0" smtClean="0"/>
              <a:t> </a:t>
            </a:r>
            <a:r>
              <a:rPr lang="en-US" dirty="0" err="1" smtClean="0"/>
              <a:t>basada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# </a:t>
            </a:r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filas</a:t>
            </a:r>
            <a:r>
              <a:rPr lang="en-US" dirty="0" smtClean="0"/>
              <a:t> y </a:t>
            </a:r>
            <a:r>
              <a:rPr lang="en-US" dirty="0" err="1" smtClean="0"/>
              <a:t>columnas</a:t>
            </a:r>
            <a:r>
              <a:rPr lang="en-US" dirty="0" smtClean="0"/>
              <a:t> </a:t>
            </a:r>
            <a:r>
              <a:rPr lang="en-US" dirty="0" err="1" smtClean="0"/>
              <a:t>especificas</a:t>
            </a:r>
            <a:endParaRPr lang="en-US" dirty="0" smtClean="0"/>
          </a:p>
          <a:p>
            <a:r>
              <a:rPr lang="en-US" dirty="0" err="1" smtClean="0"/>
              <a:t>df.loc</a:t>
            </a:r>
            <a:r>
              <a:rPr lang="en-US" dirty="0" smtClean="0"/>
              <a:t>[:, [‘</a:t>
            </a:r>
            <a:r>
              <a:rPr lang="en-US" dirty="0" err="1" smtClean="0"/>
              <a:t>against_bug</a:t>
            </a:r>
            <a:r>
              <a:rPr lang="en-US" dirty="0" smtClean="0"/>
              <a:t>’, ‘</a:t>
            </a:r>
            <a:r>
              <a:rPr lang="en-US" dirty="0" err="1" smtClean="0"/>
              <a:t>against_fire</a:t>
            </a:r>
            <a:r>
              <a:rPr lang="en-US" dirty="0" smtClean="0"/>
              <a:t>’]]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584" y="1853248"/>
            <a:ext cx="5972175" cy="1152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76" y="4494414"/>
            <a:ext cx="25336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185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r>
              <a:rPr lang="en-US" dirty="0" smtClean="0"/>
              <a:t>Los bracket </a:t>
            </a:r>
            <a:r>
              <a:rPr lang="en-US" dirty="0" err="1" smtClean="0"/>
              <a:t>sirven</a:t>
            </a:r>
            <a:r>
              <a:rPr lang="en-US" dirty="0" smtClean="0"/>
              <a:t> para</a:t>
            </a:r>
          </a:p>
          <a:p>
            <a:pPr lvl="1"/>
            <a:r>
              <a:rPr lang="en-US" dirty="0" err="1" smtClean="0"/>
              <a:t>Acceder</a:t>
            </a:r>
            <a:r>
              <a:rPr lang="en-US" dirty="0" smtClean="0"/>
              <a:t> </a:t>
            </a:r>
            <a:r>
              <a:rPr lang="en-US" dirty="0" err="1" smtClean="0"/>
              <a:t>columnas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de: </a:t>
            </a:r>
            <a:r>
              <a:rPr lang="en-US" dirty="0" err="1" smtClean="0"/>
              <a:t>df</a:t>
            </a:r>
            <a:r>
              <a:rPr lang="en-US" dirty="0" smtClean="0"/>
              <a:t>[[‘col1’, ‘col2’]]</a:t>
            </a:r>
          </a:p>
          <a:p>
            <a:pPr lvl="1"/>
            <a:r>
              <a:rPr lang="en-US" dirty="0" smtClean="0"/>
              <a:t>Los </a:t>
            </a:r>
            <a:r>
              <a:rPr lang="en-US" dirty="0" err="1" smtClean="0"/>
              <a:t>accesos</a:t>
            </a:r>
            <a:r>
              <a:rPr lang="en-US" dirty="0" smtClean="0"/>
              <a:t> a </a:t>
            </a:r>
            <a:r>
              <a:rPr lang="en-US" dirty="0" err="1" smtClean="0"/>
              <a:t>filas</a:t>
            </a:r>
            <a:r>
              <a:rPr lang="en-US" dirty="0" smtClean="0"/>
              <a:t> son a </a:t>
            </a:r>
            <a:r>
              <a:rPr lang="en-US" dirty="0" err="1" smtClean="0"/>
              <a:t>traves</a:t>
            </a:r>
            <a:r>
              <a:rPr lang="en-US" dirty="0" smtClean="0"/>
              <a:t> de </a:t>
            </a:r>
            <a:r>
              <a:rPr lang="en-US" dirty="0" err="1" smtClean="0"/>
              <a:t>pedazos</a:t>
            </a:r>
            <a:r>
              <a:rPr lang="en-US" dirty="0" smtClean="0"/>
              <a:t>: </a:t>
            </a:r>
            <a:r>
              <a:rPr lang="en-US" dirty="0" err="1" smtClean="0"/>
              <a:t>df</a:t>
            </a:r>
            <a:r>
              <a:rPr lang="en-US" dirty="0" smtClean="0"/>
              <a:t>[1:4]</a:t>
            </a:r>
          </a:p>
          <a:p>
            <a:pPr lvl="1"/>
            <a:endParaRPr lang="en-US" dirty="0"/>
          </a:p>
          <a:p>
            <a:r>
              <a:rPr lang="en-US" dirty="0" err="1" smtClean="0"/>
              <a:t>loc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mejor</a:t>
            </a:r>
            <a:r>
              <a:rPr lang="en-US" dirty="0" smtClean="0"/>
              <a:t> para </a:t>
            </a:r>
            <a:r>
              <a:rPr lang="en-US" dirty="0" err="1" smtClean="0"/>
              <a:t>accesos</a:t>
            </a:r>
            <a:endParaRPr lang="en-US" dirty="0" smtClean="0"/>
          </a:p>
          <a:p>
            <a:pPr lvl="1"/>
            <a:r>
              <a:rPr lang="en-US" dirty="0" err="1" smtClean="0"/>
              <a:t>Basados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filas</a:t>
            </a:r>
            <a:r>
              <a:rPr lang="en-US" dirty="0" smtClean="0"/>
              <a:t>: </a:t>
            </a:r>
            <a:r>
              <a:rPr lang="en-US" dirty="0" err="1" smtClean="0"/>
              <a:t>df.loc</a:t>
            </a:r>
            <a:r>
              <a:rPr lang="en-US" dirty="0" smtClean="0"/>
              <a:t>[[‘a’, ‘b’, ‘c’]]</a:t>
            </a:r>
          </a:p>
          <a:p>
            <a:pPr lvl="1"/>
            <a:r>
              <a:rPr lang="en-US" dirty="0" err="1" smtClean="0"/>
              <a:t>Basados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columnas</a:t>
            </a:r>
            <a:r>
              <a:rPr lang="en-US" dirty="0" smtClean="0"/>
              <a:t>: </a:t>
            </a:r>
            <a:r>
              <a:rPr lang="en-US" dirty="0" err="1" smtClean="0"/>
              <a:t>df.loc</a:t>
            </a:r>
            <a:r>
              <a:rPr lang="en-US" dirty="0" smtClean="0"/>
              <a:t>[:, ‘a’, ‘b’, ‘c’]</a:t>
            </a:r>
          </a:p>
          <a:p>
            <a:pPr lvl="1"/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filas</a:t>
            </a:r>
            <a:r>
              <a:rPr lang="en-US" dirty="0" smtClean="0"/>
              <a:t> y </a:t>
            </a:r>
            <a:r>
              <a:rPr lang="en-US" dirty="0" err="1" smtClean="0"/>
              <a:t>columnas</a:t>
            </a:r>
            <a:endParaRPr lang="en-US" dirty="0" smtClean="0"/>
          </a:p>
          <a:p>
            <a:pPr lvl="2"/>
            <a:r>
              <a:rPr lang="en-US" dirty="0" err="1" smtClean="0"/>
              <a:t>df.loc</a:t>
            </a:r>
            <a:r>
              <a:rPr lang="en-US" dirty="0" smtClean="0"/>
              <a:t>[[‘col1’, ‘col2’], [‘a’, ‘b’, ‘c’]]</a:t>
            </a:r>
          </a:p>
        </p:txBody>
      </p:sp>
    </p:spTree>
    <p:extLst>
      <p:ext uri="{BB962C8B-B14F-4D97-AF65-F5344CB8AC3E}">
        <p14:creationId xmlns:p14="http://schemas.microsoft.com/office/powerpoint/2010/main" val="8469613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filas</a:t>
            </a:r>
            <a:r>
              <a:rPr lang="en-US" dirty="0" smtClean="0"/>
              <a:t> </a:t>
            </a:r>
            <a:r>
              <a:rPr lang="en-US" dirty="0" err="1" smtClean="0"/>
              <a:t>basadas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iloc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dataframe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df.loc</a:t>
            </a:r>
            <a:r>
              <a:rPr lang="en-US" dirty="0" smtClean="0"/>
              <a:t>[[‘B0’]]</a:t>
            </a:r>
          </a:p>
          <a:p>
            <a:endParaRPr lang="en-US" dirty="0"/>
          </a:p>
          <a:p>
            <a:r>
              <a:rPr lang="en-US" dirty="0" err="1" smtClean="0"/>
              <a:t>df.iloc</a:t>
            </a:r>
            <a:r>
              <a:rPr lang="en-US" dirty="0" smtClean="0"/>
              <a:t>[[1]]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81" y="1356361"/>
            <a:ext cx="3161434" cy="1686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999" y="3418964"/>
            <a:ext cx="3936106" cy="185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361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filas</a:t>
            </a:r>
            <a:r>
              <a:rPr lang="en-US" dirty="0" smtClean="0"/>
              <a:t> </a:t>
            </a:r>
            <a:r>
              <a:rPr lang="en-US" dirty="0" err="1" smtClean="0"/>
              <a:t>basadas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iloc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dataframe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df.loc</a:t>
            </a:r>
            <a:r>
              <a:rPr lang="en-US" dirty="0" smtClean="0"/>
              <a:t>[[‘B0’, ‘C0’]]</a:t>
            </a:r>
          </a:p>
          <a:p>
            <a:endParaRPr lang="en-US" dirty="0"/>
          </a:p>
          <a:p>
            <a:r>
              <a:rPr lang="en-US" dirty="0" err="1" smtClean="0"/>
              <a:t>df.iloc</a:t>
            </a:r>
            <a:r>
              <a:rPr lang="en-US" dirty="0" smtClean="0"/>
              <a:t>[[1, 2]]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81" y="1356361"/>
            <a:ext cx="3161434" cy="16860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027" y="3388129"/>
            <a:ext cx="4440194" cy="24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9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# </a:t>
            </a:r>
            <a:r>
              <a:rPr lang="es-ES" dirty="0"/>
              <a:t>importamos </a:t>
            </a:r>
            <a:r>
              <a:rPr lang="es-ES" dirty="0" err="1"/>
              <a:t>librerias</a:t>
            </a:r>
            <a:endParaRPr lang="es-ES" dirty="0"/>
          </a:p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matplotlib.pyplot</a:t>
            </a:r>
            <a:r>
              <a:rPr lang="es-ES" dirty="0"/>
              <a:t> as </a:t>
            </a:r>
            <a:r>
              <a:rPr lang="es-ES" dirty="0" err="1" smtClean="0"/>
              <a:t>plt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# </a:t>
            </a:r>
            <a:r>
              <a:rPr lang="es-ES" dirty="0"/>
              <a:t>creamos un conjunto de datos</a:t>
            </a:r>
          </a:p>
          <a:p>
            <a:r>
              <a:rPr lang="es-ES" dirty="0"/>
              <a:t># NOTA:  para graficar deben coincidir en cantidad de datos</a:t>
            </a:r>
          </a:p>
          <a:p>
            <a:r>
              <a:rPr lang="es-ES" dirty="0" err="1"/>
              <a:t>year</a:t>
            </a:r>
            <a:r>
              <a:rPr lang="es-ES" dirty="0"/>
              <a:t> = [1990, 1991, 1992, 1993]</a:t>
            </a:r>
          </a:p>
          <a:p>
            <a:r>
              <a:rPr lang="es-ES" dirty="0" err="1"/>
              <a:t>height</a:t>
            </a:r>
            <a:r>
              <a:rPr lang="es-ES" dirty="0"/>
              <a:t> = [1.70, 1.72, 1.76, 1.77</a:t>
            </a:r>
            <a:r>
              <a:rPr lang="es-ES" dirty="0" smtClean="0"/>
              <a:t>]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# </a:t>
            </a:r>
            <a:r>
              <a:rPr lang="es-ES" dirty="0"/>
              <a:t>creamos el grafico</a:t>
            </a:r>
          </a:p>
          <a:p>
            <a:r>
              <a:rPr lang="es-ES" dirty="0" err="1"/>
              <a:t>plt.plot</a:t>
            </a:r>
            <a:r>
              <a:rPr lang="es-ES" dirty="0"/>
              <a:t>(</a:t>
            </a:r>
            <a:r>
              <a:rPr lang="es-ES" dirty="0" err="1"/>
              <a:t>year</a:t>
            </a:r>
            <a:r>
              <a:rPr lang="es-ES" dirty="0"/>
              <a:t>, </a:t>
            </a:r>
            <a:r>
              <a:rPr lang="es-ES" dirty="0" err="1"/>
              <a:t>height</a:t>
            </a:r>
            <a:r>
              <a:rPr lang="es-ES" dirty="0" smtClean="0"/>
              <a:t>)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# </a:t>
            </a:r>
            <a:r>
              <a:rPr lang="es-ES" dirty="0"/>
              <a:t>mostramos el grafico</a:t>
            </a:r>
          </a:p>
          <a:p>
            <a:r>
              <a:rPr lang="es-ES" dirty="0" err="1"/>
              <a:t>plt.show</a:t>
            </a:r>
            <a:r>
              <a:rPr lang="es-ES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784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filas</a:t>
            </a:r>
            <a:r>
              <a:rPr lang="en-US" dirty="0" smtClean="0"/>
              <a:t> y </a:t>
            </a:r>
            <a:r>
              <a:rPr lang="en-US" dirty="0" err="1" smtClean="0"/>
              <a:t>columnas</a:t>
            </a:r>
            <a:r>
              <a:rPr lang="en-US" dirty="0" smtClean="0"/>
              <a:t> </a:t>
            </a:r>
            <a:r>
              <a:rPr lang="en-US" dirty="0" err="1" smtClean="0"/>
              <a:t>basadas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iloc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dataframe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df.loc</a:t>
            </a:r>
            <a:r>
              <a:rPr lang="en-US" dirty="0" smtClean="0"/>
              <a:t>[[‘B0’, ‘C0’], [‘</a:t>
            </a:r>
            <a:r>
              <a:rPr lang="en-US" dirty="0" err="1" smtClean="0"/>
              <a:t>lugar</a:t>
            </a:r>
            <a:r>
              <a:rPr lang="en-US" dirty="0" smtClean="0"/>
              <a:t>’, ‘</a:t>
            </a:r>
            <a:r>
              <a:rPr lang="en-US" dirty="0" err="1" smtClean="0"/>
              <a:t>cantidad</a:t>
            </a:r>
            <a:r>
              <a:rPr lang="en-US" dirty="0" smtClean="0"/>
              <a:t>’]]</a:t>
            </a:r>
          </a:p>
          <a:p>
            <a:endParaRPr lang="en-US" dirty="0"/>
          </a:p>
          <a:p>
            <a:r>
              <a:rPr lang="en-US" dirty="0" err="1" smtClean="0"/>
              <a:t>df.iloc</a:t>
            </a:r>
            <a:r>
              <a:rPr lang="en-US" dirty="0" smtClean="0"/>
              <a:t>[[1, 2], [1, 2]]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81" y="1356361"/>
            <a:ext cx="3161434" cy="1686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415" y="3777615"/>
            <a:ext cx="2673676" cy="183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086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filas</a:t>
            </a:r>
            <a:r>
              <a:rPr lang="en-US" dirty="0" smtClean="0"/>
              <a:t> y </a:t>
            </a:r>
            <a:r>
              <a:rPr lang="en-US" dirty="0" err="1" smtClean="0"/>
              <a:t>columnas</a:t>
            </a:r>
            <a:r>
              <a:rPr lang="en-US" dirty="0" smtClean="0"/>
              <a:t> </a:t>
            </a:r>
            <a:r>
              <a:rPr lang="en-US" dirty="0" err="1" smtClean="0"/>
              <a:t>basadas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iloc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dataframe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df.loc</a:t>
            </a:r>
            <a:r>
              <a:rPr lang="en-US" dirty="0" smtClean="0"/>
              <a:t>[:, [‘</a:t>
            </a:r>
            <a:r>
              <a:rPr lang="en-US" dirty="0" err="1" smtClean="0"/>
              <a:t>lugar</a:t>
            </a:r>
            <a:r>
              <a:rPr lang="en-US" dirty="0" smtClean="0"/>
              <a:t>’, ‘</a:t>
            </a:r>
            <a:r>
              <a:rPr lang="en-US" dirty="0" err="1" smtClean="0"/>
              <a:t>cantidad</a:t>
            </a:r>
            <a:r>
              <a:rPr lang="en-US" dirty="0" smtClean="0"/>
              <a:t>’]]</a:t>
            </a:r>
          </a:p>
          <a:p>
            <a:endParaRPr lang="en-US" dirty="0"/>
          </a:p>
          <a:p>
            <a:r>
              <a:rPr lang="en-US" dirty="0" err="1" smtClean="0"/>
              <a:t>df.iloc</a:t>
            </a:r>
            <a:r>
              <a:rPr lang="en-US" dirty="0" smtClean="0"/>
              <a:t>[:, [1, 2]]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81" y="1356361"/>
            <a:ext cx="3161434" cy="16860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370" y="3253778"/>
            <a:ext cx="2586971" cy="318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053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Operadores</a:t>
            </a:r>
            <a:r>
              <a:rPr lang="en-US" dirty="0" smtClean="0"/>
              <a:t> de </a:t>
            </a:r>
            <a:r>
              <a:rPr lang="en-US" dirty="0" err="1" smtClean="0"/>
              <a:t>Comparasion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r>
              <a:rPr lang="en-US" dirty="0" smtClean="0"/>
              <a:t>values = </a:t>
            </a:r>
            <a:r>
              <a:rPr lang="en-US" dirty="0" err="1" smtClean="0"/>
              <a:t>np.array</a:t>
            </a:r>
            <a:r>
              <a:rPr lang="en-US" dirty="0" smtClean="0"/>
              <a:t>([1.4, 0.6, -2.2, -0.1, 2.15, 0.88])</a:t>
            </a:r>
          </a:p>
          <a:p>
            <a:r>
              <a:rPr lang="en-US" dirty="0" smtClean="0"/>
              <a:t>values</a:t>
            </a:r>
          </a:p>
          <a:p>
            <a:pPr lvl="1"/>
            <a:r>
              <a:rPr lang="en-US" dirty="0"/>
              <a:t>&lt;class '</a:t>
            </a:r>
            <a:r>
              <a:rPr lang="en-US" dirty="0" err="1"/>
              <a:t>numpy.ndarray</a:t>
            </a:r>
            <a:r>
              <a:rPr lang="en-US" dirty="0"/>
              <a:t>'&gt;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values &gt; 1.1</a:t>
            </a:r>
          </a:p>
          <a:p>
            <a:pPr lvl="1"/>
            <a:r>
              <a:rPr lang="da-DK" dirty="0"/>
              <a:t> </a:t>
            </a:r>
            <a:r>
              <a:rPr lang="da-DK" dirty="0" smtClean="0"/>
              <a:t>[True </a:t>
            </a:r>
            <a:r>
              <a:rPr lang="da-DK" dirty="0"/>
              <a:t>False False False  True False]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values[values &gt; 1.1]</a:t>
            </a:r>
          </a:p>
          <a:p>
            <a:pPr lvl="1"/>
            <a:r>
              <a:rPr lang="en-US" dirty="0"/>
              <a:t>[1.4  2.15]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64646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Operadores</a:t>
            </a:r>
            <a:r>
              <a:rPr lang="en-US" dirty="0" smtClean="0"/>
              <a:t> de </a:t>
            </a:r>
            <a:r>
              <a:rPr lang="en-US" dirty="0" err="1" smtClean="0"/>
              <a:t>Comparasion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r>
              <a:rPr lang="es-PA" dirty="0" smtClean="0"/>
              <a:t>1 &lt; 4</a:t>
            </a:r>
          </a:p>
          <a:p>
            <a:pPr lvl="1"/>
            <a:r>
              <a:rPr lang="es-PA" dirty="0" smtClean="0"/>
              <a:t>Cierto</a:t>
            </a:r>
          </a:p>
          <a:p>
            <a:pPr lvl="1"/>
            <a:endParaRPr lang="es-PA" dirty="0"/>
          </a:p>
          <a:p>
            <a:r>
              <a:rPr lang="es-PA" dirty="0" smtClean="0"/>
              <a:t>0.2 &lt;= 0.2</a:t>
            </a:r>
          </a:p>
          <a:p>
            <a:pPr lvl="1"/>
            <a:r>
              <a:rPr lang="es-PA" dirty="0" smtClean="0"/>
              <a:t>Cierto</a:t>
            </a:r>
          </a:p>
          <a:p>
            <a:pPr lvl="1"/>
            <a:endParaRPr lang="es-PA" dirty="0"/>
          </a:p>
          <a:p>
            <a:r>
              <a:rPr lang="es-PA" dirty="0" smtClean="0"/>
              <a:t>1 == 8</a:t>
            </a:r>
          </a:p>
          <a:p>
            <a:pPr lvl="1"/>
            <a:r>
              <a:rPr lang="es-PA" dirty="0" smtClean="0"/>
              <a:t>Falso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547658" y="1972764"/>
            <a:ext cx="46662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dirty="0"/>
              <a:t>x = 20</a:t>
            </a:r>
          </a:p>
          <a:p>
            <a:r>
              <a:rPr lang="es-PA" dirty="0"/>
              <a:t>y = 30</a:t>
            </a:r>
          </a:p>
          <a:p>
            <a:r>
              <a:rPr lang="es-PA" dirty="0"/>
              <a:t>x &lt; y</a:t>
            </a:r>
          </a:p>
          <a:p>
            <a:pPr lvl="1"/>
            <a:r>
              <a:rPr lang="es-PA" dirty="0"/>
              <a:t>Cierto</a:t>
            </a:r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/>
              <a:t>2 &lt;= 10</a:t>
            </a:r>
          </a:p>
          <a:p>
            <a:r>
              <a:rPr lang="es-PA" dirty="0"/>
              <a:t>Cierto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43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comparaciones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r>
              <a:rPr lang="es-PA" dirty="0" smtClean="0"/>
              <a:t>“ENA” &lt; “</a:t>
            </a:r>
            <a:r>
              <a:rPr lang="es-PA" dirty="0" err="1" smtClean="0"/>
              <a:t>ena</a:t>
            </a:r>
            <a:r>
              <a:rPr lang="es-PA" dirty="0" smtClean="0"/>
              <a:t>”</a:t>
            </a:r>
          </a:p>
          <a:p>
            <a:pPr lvl="1"/>
            <a:r>
              <a:rPr lang="es-PA" dirty="0" smtClean="0"/>
              <a:t>True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 &lt; ‘</a:t>
            </a:r>
            <a:r>
              <a:rPr lang="en-US" dirty="0" err="1" smtClean="0"/>
              <a:t>chris</a:t>
            </a:r>
            <a:endParaRPr lang="en-US" dirty="0" smtClean="0"/>
          </a:p>
          <a:p>
            <a:pPr lvl="1"/>
            <a:r>
              <a:rPr lang="es-PA" dirty="0" err="1"/>
              <a:t>TypeError</a:t>
            </a:r>
            <a:r>
              <a:rPr lang="es-PA" dirty="0"/>
              <a:t>: </a:t>
            </a:r>
            <a:r>
              <a:rPr lang="es-PA" dirty="0" err="1"/>
              <a:t>unorderable</a:t>
            </a:r>
            <a:r>
              <a:rPr lang="es-PA" dirty="0"/>
              <a:t> </a:t>
            </a:r>
            <a:r>
              <a:rPr lang="es-PA" dirty="0" err="1"/>
              <a:t>types</a:t>
            </a:r>
            <a:r>
              <a:rPr lang="es-PA" dirty="0"/>
              <a:t>: </a:t>
            </a:r>
            <a:r>
              <a:rPr lang="es-PA" dirty="0" err="1"/>
              <a:t>int</a:t>
            </a:r>
            <a:r>
              <a:rPr lang="es-PA" dirty="0"/>
              <a:t>() &lt; </a:t>
            </a:r>
            <a:r>
              <a:rPr lang="es-PA" dirty="0" err="1"/>
              <a:t>str</a:t>
            </a:r>
            <a:r>
              <a:rPr lang="es-PA" dirty="0" smtClean="0"/>
              <a:t>()</a:t>
            </a:r>
          </a:p>
          <a:p>
            <a:pPr lvl="1"/>
            <a:endParaRPr lang="es-PA" dirty="0"/>
          </a:p>
          <a:p>
            <a:r>
              <a:rPr lang="es-PA" dirty="0" smtClean="0"/>
              <a:t>4 &lt; 8.21</a:t>
            </a:r>
          </a:p>
          <a:p>
            <a:pPr lvl="1"/>
            <a:r>
              <a:rPr lang="es-PA" dirty="0" smtClean="0"/>
              <a:t>True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52280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comparaciones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r>
              <a:rPr lang="en-US" dirty="0" smtClean="0"/>
              <a:t>values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/>
              <a:t>([1.4, 0.6, -2.2, -0.1, 2.15, 0.88])</a:t>
            </a:r>
          </a:p>
          <a:p>
            <a:endParaRPr lang="en-US" dirty="0"/>
          </a:p>
          <a:p>
            <a:r>
              <a:rPr lang="en-US" dirty="0" smtClean="0"/>
              <a:t>values &gt; 1.1</a:t>
            </a:r>
          </a:p>
          <a:p>
            <a:pPr lvl="1"/>
            <a:r>
              <a:rPr lang="da-DK" dirty="0"/>
              <a:t>[ True False False False  True False]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57140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Comparadores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497676"/>
          </a:xfrm>
        </p:spPr>
        <p:txBody>
          <a:bodyPr>
            <a:normAutofit/>
          </a:bodyPr>
          <a:lstStyle/>
          <a:p>
            <a:r>
              <a:rPr lang="es-PA" dirty="0" smtClean="0"/>
              <a:t>Comparador			Significado</a:t>
            </a:r>
          </a:p>
          <a:p>
            <a:r>
              <a:rPr lang="es-PA" dirty="0" smtClean="0"/>
              <a:t>&lt;						Menor que</a:t>
            </a:r>
          </a:p>
          <a:p>
            <a:r>
              <a:rPr lang="es-PA" dirty="0" smtClean="0"/>
              <a:t>&lt;=						Menor o igual que</a:t>
            </a:r>
          </a:p>
          <a:p>
            <a:r>
              <a:rPr lang="es-PA" dirty="0" smtClean="0"/>
              <a:t>&gt;						Mayor que</a:t>
            </a:r>
          </a:p>
          <a:p>
            <a:r>
              <a:rPr lang="es-PA" dirty="0" smtClean="0"/>
              <a:t>&gt;=						Mayor o igual que</a:t>
            </a:r>
          </a:p>
          <a:p>
            <a:r>
              <a:rPr lang="es-PA" dirty="0" smtClean="0"/>
              <a:t>==						Igual que</a:t>
            </a:r>
          </a:p>
          <a:p>
            <a:r>
              <a:rPr lang="es-PA" dirty="0" smtClean="0"/>
              <a:t>!=						No es igual que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00543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Booleanos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6649" cy="4497676"/>
          </a:xfrm>
        </p:spPr>
        <p:txBody>
          <a:bodyPr>
            <a:normAutofit/>
          </a:bodyPr>
          <a:lstStyle/>
          <a:p>
            <a:r>
              <a:rPr lang="es-PA" dirty="0" smtClean="0"/>
              <a:t>and</a:t>
            </a:r>
          </a:p>
          <a:p>
            <a:r>
              <a:rPr lang="es-PA" dirty="0" err="1" smtClean="0"/>
              <a:t>or</a:t>
            </a:r>
            <a:r>
              <a:rPr lang="es-PA" dirty="0" smtClean="0"/>
              <a:t> </a:t>
            </a:r>
          </a:p>
          <a:p>
            <a:r>
              <a:rPr lang="es-PA" dirty="0" err="1" smtClean="0"/>
              <a:t>not</a:t>
            </a:r>
            <a:endParaRPr lang="es-PA" dirty="0" smtClean="0"/>
          </a:p>
          <a:p>
            <a:endParaRPr lang="es-PA" dirty="0"/>
          </a:p>
          <a:p>
            <a:r>
              <a:rPr lang="es-PA" dirty="0" smtClean="0"/>
              <a:t>True and True		True and False		False and True		False and False</a:t>
            </a:r>
          </a:p>
          <a:p>
            <a:pPr lvl="1"/>
            <a:r>
              <a:rPr lang="es-PA" dirty="0" smtClean="0"/>
              <a:t>True				False				False				False</a:t>
            </a:r>
          </a:p>
          <a:p>
            <a:endParaRPr lang="es-PA" dirty="0" smtClean="0"/>
          </a:p>
          <a:p>
            <a:r>
              <a:rPr lang="es-PA" dirty="0" smtClean="0"/>
              <a:t>x = 61</a:t>
            </a:r>
          </a:p>
          <a:p>
            <a:r>
              <a:rPr lang="es-PA" dirty="0" smtClean="0"/>
              <a:t>x  &gt; 5 and x &lt; 80</a:t>
            </a:r>
          </a:p>
          <a:p>
            <a:pPr lvl="1"/>
            <a:r>
              <a:rPr lang="es-PA" dirty="0" smtClean="0"/>
              <a:t>True</a:t>
            </a:r>
          </a:p>
          <a:p>
            <a:pPr lvl="1"/>
            <a:endParaRPr lang="es-PA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08589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Booleanos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6649" cy="4497676"/>
          </a:xfrm>
        </p:spPr>
        <p:txBody>
          <a:bodyPr>
            <a:normAutofit/>
          </a:bodyPr>
          <a:lstStyle/>
          <a:p>
            <a:r>
              <a:rPr lang="es-PA" dirty="0" smtClean="0"/>
              <a:t>True </a:t>
            </a:r>
            <a:r>
              <a:rPr lang="es-PA" dirty="0" err="1" smtClean="0"/>
              <a:t>or</a:t>
            </a:r>
            <a:r>
              <a:rPr lang="es-PA" dirty="0" smtClean="0"/>
              <a:t> True		True </a:t>
            </a:r>
            <a:r>
              <a:rPr lang="es-PA" dirty="0" err="1" smtClean="0"/>
              <a:t>or</a:t>
            </a:r>
            <a:r>
              <a:rPr lang="es-PA" dirty="0" smtClean="0"/>
              <a:t> False		False </a:t>
            </a:r>
            <a:r>
              <a:rPr lang="es-PA" dirty="0" err="1" smtClean="0"/>
              <a:t>or</a:t>
            </a:r>
            <a:r>
              <a:rPr lang="es-PA" dirty="0" smtClean="0"/>
              <a:t> True		False </a:t>
            </a:r>
            <a:r>
              <a:rPr lang="es-PA" dirty="0" err="1" smtClean="0"/>
              <a:t>or</a:t>
            </a:r>
            <a:r>
              <a:rPr lang="es-PA" dirty="0" smtClean="0"/>
              <a:t> False</a:t>
            </a:r>
          </a:p>
          <a:p>
            <a:pPr lvl="1"/>
            <a:r>
              <a:rPr lang="es-PA" dirty="0" smtClean="0"/>
              <a:t>True				True				True					False</a:t>
            </a:r>
          </a:p>
          <a:p>
            <a:endParaRPr lang="es-PA" dirty="0" smtClean="0"/>
          </a:p>
          <a:p>
            <a:r>
              <a:rPr lang="es-PA" dirty="0" smtClean="0"/>
              <a:t>y = 4.28</a:t>
            </a:r>
          </a:p>
          <a:p>
            <a:r>
              <a:rPr lang="es-PA" dirty="0" smtClean="0"/>
              <a:t>y  &lt; 6 </a:t>
            </a:r>
            <a:r>
              <a:rPr lang="es-PA" dirty="0" err="1" smtClean="0"/>
              <a:t>or</a:t>
            </a:r>
            <a:r>
              <a:rPr lang="es-PA" dirty="0" smtClean="0"/>
              <a:t> y &gt; 10</a:t>
            </a:r>
          </a:p>
          <a:p>
            <a:pPr lvl="1"/>
            <a:r>
              <a:rPr lang="es-PA" dirty="0" smtClean="0"/>
              <a:t>True</a:t>
            </a:r>
          </a:p>
          <a:p>
            <a:pPr lvl="1"/>
            <a:endParaRPr lang="es-PA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8966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Uso</a:t>
            </a:r>
            <a:r>
              <a:rPr lang="en-US" dirty="0" smtClean="0"/>
              <a:t> con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6649" cy="44976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values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/>
              <a:t>([1.4, 0.6, -2.2, -0.1, 2.15, 0.88])</a:t>
            </a:r>
          </a:p>
          <a:p>
            <a:r>
              <a:rPr lang="en-US" dirty="0"/>
              <a:t>values = values ** </a:t>
            </a:r>
            <a:r>
              <a:rPr lang="en-US" dirty="0" smtClean="0"/>
              <a:t>3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values </a:t>
            </a:r>
            <a:r>
              <a:rPr lang="en-US" dirty="0"/>
              <a:t>&gt; </a:t>
            </a:r>
            <a:r>
              <a:rPr lang="en-US" dirty="0" smtClean="0"/>
              <a:t>0.5</a:t>
            </a:r>
          </a:p>
          <a:p>
            <a:pPr lvl="1"/>
            <a:r>
              <a:rPr lang="da-DK" dirty="0"/>
              <a:t>[ True False False False  True  True]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values </a:t>
            </a:r>
            <a:r>
              <a:rPr lang="en-US" dirty="0"/>
              <a:t>&lt; </a:t>
            </a:r>
            <a:r>
              <a:rPr lang="en-US" dirty="0" smtClean="0"/>
              <a:t>0.5</a:t>
            </a:r>
            <a:endParaRPr lang="en-US" dirty="0"/>
          </a:p>
          <a:p>
            <a:pPr lvl="1"/>
            <a:r>
              <a:rPr lang="da-DK" dirty="0"/>
              <a:t>[False  True  True  True False False]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values </a:t>
            </a:r>
            <a:r>
              <a:rPr lang="en-US" dirty="0"/>
              <a:t>&gt; -0.1 and values &lt; </a:t>
            </a:r>
            <a:r>
              <a:rPr lang="en-US" dirty="0" smtClean="0"/>
              <a:t>1</a:t>
            </a:r>
          </a:p>
          <a:p>
            <a:pPr lvl="1"/>
            <a:r>
              <a:rPr lang="en-US" dirty="0" err="1"/>
              <a:t>ValueError</a:t>
            </a:r>
            <a:r>
              <a:rPr lang="en-US" dirty="0"/>
              <a:t>: The truth value of an array with more than one element is ambiguous. Use </a:t>
            </a:r>
            <a:r>
              <a:rPr lang="en-US" dirty="0" err="1"/>
              <a:t>a.any</a:t>
            </a:r>
            <a:r>
              <a:rPr lang="en-US" dirty="0"/>
              <a:t>() or </a:t>
            </a:r>
            <a:r>
              <a:rPr lang="en-US" dirty="0" err="1"/>
              <a:t>a.all</a:t>
            </a:r>
            <a:r>
              <a:rPr lang="en-US" dirty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779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# </a:t>
            </a:r>
            <a:r>
              <a:rPr lang="es-ES" dirty="0"/>
              <a:t>importamos </a:t>
            </a:r>
            <a:r>
              <a:rPr lang="es-ES" dirty="0" err="1"/>
              <a:t>librerias</a:t>
            </a:r>
            <a:endParaRPr lang="es-ES" dirty="0"/>
          </a:p>
          <a:p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matplotlib.pyplot</a:t>
            </a:r>
            <a:r>
              <a:rPr lang="es-ES" dirty="0"/>
              <a:t> as </a:t>
            </a:r>
            <a:r>
              <a:rPr lang="es-ES" dirty="0" err="1" smtClean="0"/>
              <a:t>plt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# </a:t>
            </a:r>
            <a:r>
              <a:rPr lang="es-ES" dirty="0"/>
              <a:t>creamos un conjunto de datos</a:t>
            </a:r>
          </a:p>
          <a:p>
            <a:r>
              <a:rPr lang="es-ES" dirty="0"/>
              <a:t># NOTA:  para graficar deben coincidir en cantidad de datos</a:t>
            </a:r>
          </a:p>
          <a:p>
            <a:r>
              <a:rPr lang="es-ES" dirty="0" err="1"/>
              <a:t>year</a:t>
            </a:r>
            <a:r>
              <a:rPr lang="es-ES" dirty="0"/>
              <a:t> = [1990, 1991, 1992, 1993]</a:t>
            </a:r>
          </a:p>
          <a:p>
            <a:r>
              <a:rPr lang="es-ES" dirty="0" err="1"/>
              <a:t>height</a:t>
            </a:r>
            <a:r>
              <a:rPr lang="es-ES" dirty="0"/>
              <a:t> = [1.70, 1.72, 1.76, 1.77</a:t>
            </a:r>
            <a:r>
              <a:rPr lang="es-ES" dirty="0" smtClean="0"/>
              <a:t>]</a:t>
            </a:r>
            <a:endParaRPr lang="es-ES" dirty="0"/>
          </a:p>
          <a:p>
            <a:endParaRPr lang="es-ES" dirty="0" smtClean="0"/>
          </a:p>
          <a:p>
            <a:r>
              <a:rPr lang="es-ES" dirty="0" smtClean="0"/>
              <a:t># </a:t>
            </a:r>
            <a:r>
              <a:rPr lang="es-ES" dirty="0"/>
              <a:t>creamos el grafico</a:t>
            </a:r>
          </a:p>
          <a:p>
            <a:r>
              <a:rPr lang="es-ES" dirty="0" err="1" smtClean="0">
                <a:solidFill>
                  <a:srgbClr val="FF0000"/>
                </a:solidFill>
              </a:rPr>
              <a:t>plt.scatter</a:t>
            </a:r>
            <a:r>
              <a:rPr lang="es-ES" dirty="0" smtClean="0">
                <a:solidFill>
                  <a:srgbClr val="FF0000"/>
                </a:solidFill>
              </a:rPr>
              <a:t>(</a:t>
            </a:r>
            <a:r>
              <a:rPr lang="es-ES" dirty="0" err="1" smtClean="0">
                <a:solidFill>
                  <a:srgbClr val="FF0000"/>
                </a:solidFill>
              </a:rPr>
              <a:t>year</a:t>
            </a:r>
            <a:r>
              <a:rPr lang="es-ES" dirty="0" smtClean="0">
                <a:solidFill>
                  <a:srgbClr val="FF0000"/>
                </a:solidFill>
              </a:rPr>
              <a:t>, </a:t>
            </a:r>
            <a:r>
              <a:rPr lang="es-ES" dirty="0" err="1">
                <a:solidFill>
                  <a:srgbClr val="FF0000"/>
                </a:solidFill>
              </a:rPr>
              <a:t>height</a:t>
            </a:r>
            <a:r>
              <a:rPr lang="es-ES" dirty="0" smtClean="0">
                <a:solidFill>
                  <a:srgbClr val="FF0000"/>
                </a:solidFill>
              </a:rPr>
              <a:t>)</a:t>
            </a:r>
            <a:endParaRPr lang="es-ES" dirty="0">
              <a:solidFill>
                <a:srgbClr val="FF0000"/>
              </a:solidFill>
            </a:endParaRPr>
          </a:p>
          <a:p>
            <a:endParaRPr lang="es-ES" dirty="0" smtClean="0"/>
          </a:p>
          <a:p>
            <a:r>
              <a:rPr lang="es-ES" dirty="0" smtClean="0"/>
              <a:t># </a:t>
            </a:r>
            <a:r>
              <a:rPr lang="es-ES" dirty="0"/>
              <a:t>mostramos el grafico</a:t>
            </a:r>
          </a:p>
          <a:p>
            <a:r>
              <a:rPr lang="es-ES" dirty="0" err="1"/>
              <a:t>plt.show</a:t>
            </a:r>
            <a:r>
              <a:rPr lang="es-ES" dirty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530" y="1487978"/>
            <a:ext cx="4691622" cy="376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006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Uso</a:t>
            </a:r>
            <a:r>
              <a:rPr lang="en-US" dirty="0" smtClean="0"/>
              <a:t> con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6649" cy="4497676"/>
          </a:xfrm>
        </p:spPr>
        <p:txBody>
          <a:bodyPr>
            <a:normAutofit/>
          </a:bodyPr>
          <a:lstStyle/>
          <a:p>
            <a:r>
              <a:rPr lang="es-PA" dirty="0" err="1" smtClean="0"/>
              <a:t>logical_and</a:t>
            </a:r>
            <a:endParaRPr lang="es-PA" dirty="0" smtClean="0"/>
          </a:p>
          <a:p>
            <a:r>
              <a:rPr lang="es-PA" dirty="0" err="1" smtClean="0"/>
              <a:t>logical_or</a:t>
            </a:r>
            <a:endParaRPr lang="es-PA" dirty="0" smtClean="0"/>
          </a:p>
          <a:p>
            <a:r>
              <a:rPr lang="es-PA" dirty="0" err="1" smtClean="0"/>
              <a:t>logical_not</a:t>
            </a:r>
            <a:endParaRPr lang="es-PA" dirty="0" smtClean="0"/>
          </a:p>
          <a:p>
            <a:endParaRPr lang="en-US" dirty="0" smtClean="0"/>
          </a:p>
          <a:p>
            <a:r>
              <a:rPr lang="en-US" dirty="0" smtClean="0"/>
              <a:t>ids = </a:t>
            </a:r>
            <a:r>
              <a:rPr lang="en-US" dirty="0" err="1" smtClean="0"/>
              <a:t>np.logical_and</a:t>
            </a:r>
            <a:r>
              <a:rPr lang="en-US" dirty="0" smtClean="0"/>
              <a:t>(values &gt; 0.5, values &lt; 1)</a:t>
            </a:r>
          </a:p>
          <a:p>
            <a:pPr lvl="1"/>
            <a:r>
              <a:rPr lang="da-DK" dirty="0"/>
              <a:t>[False  True  True  True False  True]</a:t>
            </a:r>
            <a:endParaRPr lang="en-US" dirty="0"/>
          </a:p>
          <a:p>
            <a:r>
              <a:rPr lang="en-US" dirty="0" smtClean="0"/>
              <a:t>values[ids]</a:t>
            </a:r>
          </a:p>
          <a:p>
            <a:pPr lvl="1"/>
            <a:r>
              <a:rPr lang="en-US" dirty="0"/>
              <a:t>[ 0.216    -0.001     0.681472]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54085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6649" cy="4497676"/>
          </a:xfrm>
        </p:spPr>
        <p:txBody>
          <a:bodyPr>
            <a:normAutofit/>
          </a:bodyPr>
          <a:lstStyle/>
          <a:p>
            <a:r>
              <a:rPr lang="es-PA" dirty="0" err="1" smtClean="0"/>
              <a:t>Comparasion</a:t>
            </a:r>
            <a:endParaRPr lang="es-PA" dirty="0" smtClean="0"/>
          </a:p>
          <a:p>
            <a:pPr lvl="1"/>
            <a:r>
              <a:rPr lang="es-PA" dirty="0" smtClean="0"/>
              <a:t>&lt;, &gt;, &lt;=, &gt;=, ==, !=</a:t>
            </a:r>
          </a:p>
          <a:p>
            <a:pPr lvl="1"/>
            <a:endParaRPr lang="es-PA" dirty="0"/>
          </a:p>
          <a:p>
            <a:r>
              <a:rPr lang="es-PA" dirty="0" smtClean="0"/>
              <a:t>Operadores booleanos</a:t>
            </a:r>
          </a:p>
          <a:p>
            <a:pPr lvl="1"/>
            <a:r>
              <a:rPr lang="es-PA" dirty="0" smtClean="0"/>
              <a:t>and, </a:t>
            </a:r>
            <a:r>
              <a:rPr lang="es-PA" dirty="0" err="1" smtClean="0"/>
              <a:t>or</a:t>
            </a:r>
            <a:r>
              <a:rPr lang="es-PA" dirty="0" smtClean="0"/>
              <a:t>, </a:t>
            </a:r>
            <a:r>
              <a:rPr lang="es-PA" dirty="0" err="1" smtClean="0"/>
              <a:t>not</a:t>
            </a:r>
            <a:endParaRPr lang="es-PA" dirty="0" smtClean="0"/>
          </a:p>
          <a:p>
            <a:pPr lvl="1"/>
            <a:endParaRPr lang="es-PA" dirty="0"/>
          </a:p>
          <a:p>
            <a:r>
              <a:rPr lang="es-PA" dirty="0" smtClean="0"/>
              <a:t>Operadores condicionales</a:t>
            </a:r>
          </a:p>
          <a:p>
            <a:pPr lvl="1"/>
            <a:r>
              <a:rPr lang="es-PA" dirty="0" err="1" smtClean="0"/>
              <a:t>if</a:t>
            </a:r>
            <a:r>
              <a:rPr lang="es-PA" dirty="0" smtClean="0"/>
              <a:t>, </a:t>
            </a:r>
            <a:r>
              <a:rPr lang="es-PA" dirty="0" err="1" smtClean="0"/>
              <a:t>else</a:t>
            </a:r>
            <a:r>
              <a:rPr lang="es-PA" dirty="0" smtClean="0"/>
              <a:t> , </a:t>
            </a:r>
            <a:r>
              <a:rPr lang="es-PA" dirty="0" err="1" smtClean="0"/>
              <a:t>elif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77286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6649" cy="4497676"/>
          </a:xfrm>
        </p:spPr>
        <p:txBody>
          <a:bodyPr>
            <a:normAutofit/>
          </a:bodyPr>
          <a:lstStyle/>
          <a:p>
            <a:r>
              <a:rPr lang="es-PA" dirty="0" err="1" smtClean="0"/>
              <a:t>if</a:t>
            </a:r>
            <a:r>
              <a:rPr lang="es-PA" dirty="0" smtClean="0"/>
              <a:t> condición:</a:t>
            </a:r>
          </a:p>
          <a:p>
            <a:pPr lvl="1"/>
            <a:r>
              <a:rPr lang="es-PA" dirty="0" smtClean="0"/>
              <a:t>expresión</a:t>
            </a:r>
          </a:p>
          <a:p>
            <a:pPr lvl="1"/>
            <a:r>
              <a:rPr lang="es-PA" dirty="0" smtClean="0"/>
              <a:t>…</a:t>
            </a:r>
          </a:p>
          <a:p>
            <a:pPr lvl="1"/>
            <a:r>
              <a:rPr lang="es-PA" dirty="0" smtClean="0"/>
              <a:t>expresión</a:t>
            </a:r>
            <a:endParaRPr lang="es-PA" dirty="0"/>
          </a:p>
          <a:p>
            <a:r>
              <a:rPr lang="es-PA" dirty="0" smtClean="0"/>
              <a:t>a = 1</a:t>
            </a:r>
          </a:p>
          <a:p>
            <a:r>
              <a:rPr lang="es-PA" dirty="0" err="1" smtClean="0"/>
              <a:t>if</a:t>
            </a:r>
            <a:r>
              <a:rPr lang="es-PA" dirty="0" smtClean="0"/>
              <a:t> a % 2 == 1:</a:t>
            </a:r>
          </a:p>
          <a:p>
            <a:pPr lvl="1"/>
            <a:r>
              <a:rPr lang="es-PA" dirty="0" err="1" smtClean="0"/>
              <a:t>print</a:t>
            </a:r>
            <a:r>
              <a:rPr lang="es-PA" dirty="0" smtClean="0"/>
              <a:t>(‘a es impar’)</a:t>
            </a:r>
          </a:p>
          <a:p>
            <a:r>
              <a:rPr lang="en-US" dirty="0"/>
              <a:t>a = </a:t>
            </a:r>
            <a:r>
              <a:rPr lang="en-US" dirty="0" smtClean="0"/>
              <a:t>2</a:t>
            </a:r>
          </a:p>
          <a:p>
            <a:r>
              <a:rPr lang="en-US" dirty="0" smtClean="0"/>
              <a:t>if a % 2 == 0:</a:t>
            </a:r>
          </a:p>
          <a:p>
            <a:pPr lvl="1"/>
            <a:r>
              <a:rPr lang="en-US" dirty="0" smtClean="0"/>
              <a:t>print(‘a </a:t>
            </a:r>
            <a:r>
              <a:rPr lang="en-US" dirty="0" err="1" smtClean="0"/>
              <a:t>es</a:t>
            </a:r>
            <a:r>
              <a:rPr lang="en-US" dirty="0" smtClean="0"/>
              <a:t> par’)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01725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6649" cy="4497676"/>
          </a:xfrm>
        </p:spPr>
        <p:txBody>
          <a:bodyPr>
            <a:normAutofit/>
          </a:bodyPr>
          <a:lstStyle/>
          <a:p>
            <a:r>
              <a:rPr lang="es-PA" dirty="0" err="1" smtClean="0"/>
              <a:t>if</a:t>
            </a:r>
            <a:r>
              <a:rPr lang="es-PA" dirty="0" smtClean="0"/>
              <a:t> condición:</a:t>
            </a:r>
          </a:p>
          <a:p>
            <a:pPr lvl="1"/>
            <a:r>
              <a:rPr lang="es-PA" dirty="0" smtClean="0"/>
              <a:t>expresión</a:t>
            </a:r>
          </a:p>
          <a:p>
            <a:r>
              <a:rPr lang="es-PA" dirty="0" err="1" smtClean="0"/>
              <a:t>else</a:t>
            </a:r>
            <a:r>
              <a:rPr lang="es-PA" dirty="0" smtClean="0"/>
              <a:t>:</a:t>
            </a:r>
          </a:p>
          <a:p>
            <a:pPr lvl="1"/>
            <a:r>
              <a:rPr lang="es-PA" dirty="0" smtClean="0"/>
              <a:t>expresión</a:t>
            </a:r>
            <a:endParaRPr lang="es-PA" dirty="0"/>
          </a:p>
          <a:p>
            <a:r>
              <a:rPr lang="en-US" dirty="0"/>
              <a:t>a = 4</a:t>
            </a:r>
          </a:p>
          <a:p>
            <a:r>
              <a:rPr lang="en-US" dirty="0"/>
              <a:t>if a % 2 == 1:</a:t>
            </a:r>
          </a:p>
          <a:p>
            <a:r>
              <a:rPr lang="en-US" dirty="0"/>
              <a:t>	print('step 3, a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impar</a:t>
            </a:r>
            <a:r>
              <a:rPr lang="en-US" dirty="0"/>
              <a:t>')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	print('step 4, a </a:t>
            </a:r>
            <a:r>
              <a:rPr lang="en-US" dirty="0" err="1"/>
              <a:t>es</a:t>
            </a:r>
            <a:r>
              <a:rPr lang="en-US" dirty="0"/>
              <a:t> par')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76054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elif</a:t>
            </a:r>
            <a:r>
              <a:rPr lang="en-US" dirty="0" smtClean="0"/>
              <a:t>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6649" cy="4497676"/>
          </a:xfrm>
        </p:spPr>
        <p:txBody>
          <a:bodyPr>
            <a:normAutofit fontScale="85000" lnSpcReduction="20000"/>
          </a:bodyPr>
          <a:lstStyle/>
          <a:p>
            <a:r>
              <a:rPr lang="es-PA" dirty="0" err="1" smtClean="0"/>
              <a:t>if</a:t>
            </a:r>
            <a:r>
              <a:rPr lang="es-PA" dirty="0" smtClean="0"/>
              <a:t> condición:</a:t>
            </a:r>
          </a:p>
          <a:p>
            <a:pPr lvl="1"/>
            <a:r>
              <a:rPr lang="es-PA" dirty="0" smtClean="0"/>
              <a:t>expresión</a:t>
            </a:r>
          </a:p>
          <a:p>
            <a:r>
              <a:rPr lang="es-PA" dirty="0" err="1" smtClean="0"/>
              <a:t>elif</a:t>
            </a:r>
            <a:r>
              <a:rPr lang="es-PA" dirty="0" smtClean="0"/>
              <a:t>:</a:t>
            </a:r>
          </a:p>
          <a:p>
            <a:pPr lvl="1"/>
            <a:r>
              <a:rPr lang="es-PA" dirty="0" err="1" smtClean="0"/>
              <a:t>expresion</a:t>
            </a:r>
            <a:endParaRPr lang="es-PA" dirty="0" smtClean="0"/>
          </a:p>
          <a:p>
            <a:r>
              <a:rPr lang="es-PA" dirty="0" err="1" smtClean="0"/>
              <a:t>else</a:t>
            </a:r>
            <a:r>
              <a:rPr lang="es-PA" dirty="0" smtClean="0"/>
              <a:t>:</a:t>
            </a:r>
          </a:p>
          <a:p>
            <a:pPr lvl="1"/>
            <a:r>
              <a:rPr lang="es-PA" dirty="0" smtClean="0"/>
              <a:t>expresión</a:t>
            </a:r>
          </a:p>
          <a:p>
            <a:r>
              <a:rPr lang="es-ES" dirty="0"/>
              <a:t>b = 7</a:t>
            </a:r>
          </a:p>
          <a:p>
            <a:r>
              <a:rPr lang="es-ES" dirty="0" err="1"/>
              <a:t>if</a:t>
            </a:r>
            <a:r>
              <a:rPr lang="es-ES" dirty="0"/>
              <a:t> b % 4 == 0:</a:t>
            </a:r>
          </a:p>
          <a:p>
            <a:r>
              <a:rPr lang="es-ES" dirty="0"/>
              <a:t>    </a:t>
            </a:r>
            <a:r>
              <a:rPr lang="es-ES" dirty="0" err="1"/>
              <a:t>print</a:t>
            </a:r>
            <a:r>
              <a:rPr lang="es-ES" dirty="0"/>
              <a:t>('divisible por 4')</a:t>
            </a:r>
          </a:p>
          <a:p>
            <a:r>
              <a:rPr lang="es-ES" dirty="0" err="1"/>
              <a:t>elif</a:t>
            </a:r>
            <a:r>
              <a:rPr lang="es-ES" dirty="0"/>
              <a:t> b % 3 == 0:</a:t>
            </a:r>
          </a:p>
          <a:p>
            <a:r>
              <a:rPr lang="es-ES" dirty="0"/>
              <a:t>	</a:t>
            </a:r>
            <a:r>
              <a:rPr lang="es-ES" dirty="0" err="1"/>
              <a:t>print</a:t>
            </a:r>
            <a:r>
              <a:rPr lang="es-ES" dirty="0"/>
              <a:t>('divisible por 3')</a:t>
            </a:r>
          </a:p>
          <a:p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r>
              <a:rPr lang="es-ES" dirty="0"/>
              <a:t>	</a:t>
            </a:r>
            <a:r>
              <a:rPr lang="es-ES" dirty="0" err="1"/>
              <a:t>print</a:t>
            </a:r>
            <a:r>
              <a:rPr lang="es-ES" dirty="0"/>
              <a:t>('no es divisible ni por 2 ni por 3')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6263558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Filtrando</a:t>
            </a:r>
            <a:r>
              <a:rPr lang="en-US" dirty="0" smtClean="0"/>
              <a:t>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6649" cy="4497676"/>
          </a:xfrm>
        </p:spPr>
        <p:txBody>
          <a:bodyPr>
            <a:normAutofit/>
          </a:bodyPr>
          <a:lstStyle/>
          <a:p>
            <a:r>
              <a:rPr lang="es-PA" dirty="0" err="1" smtClean="0"/>
              <a:t>import</a:t>
            </a:r>
            <a:r>
              <a:rPr lang="es-PA" dirty="0" smtClean="0"/>
              <a:t> pandas as </a:t>
            </a:r>
            <a:r>
              <a:rPr lang="es-PA" dirty="0" err="1" smtClean="0"/>
              <a:t>pd</a:t>
            </a:r>
            <a:endParaRPr lang="es-PA" dirty="0" smtClean="0"/>
          </a:p>
          <a:p>
            <a:r>
              <a:rPr lang="es-PA" dirty="0" smtClean="0"/>
              <a:t>d </a:t>
            </a:r>
            <a:r>
              <a:rPr lang="es-PA" dirty="0"/>
              <a:t>= {'hora':[1, 2, 4, 6, 10], </a:t>
            </a:r>
            <a:r>
              <a:rPr lang="es-PA" dirty="0" smtClean="0"/>
              <a:t>'lugar</a:t>
            </a:r>
            <a:r>
              <a:rPr lang="es-PA" dirty="0"/>
              <a:t>':['sala', 'cocina', 'comedor', 'baño', 'cuarto</a:t>
            </a:r>
            <a:r>
              <a:rPr lang="es-PA" dirty="0" smtClean="0"/>
              <a:t>'], 'cantidad</a:t>
            </a:r>
            <a:r>
              <a:rPr lang="es-PA" dirty="0"/>
              <a:t>':[2.2, 4.85, 5.22, 4.2, 6.56</a:t>
            </a:r>
            <a:r>
              <a:rPr lang="es-PA" dirty="0" smtClean="0"/>
              <a:t>]}</a:t>
            </a:r>
          </a:p>
          <a:p>
            <a:r>
              <a:rPr lang="es-PA" dirty="0" err="1" smtClean="0"/>
              <a:t>df</a:t>
            </a:r>
            <a:r>
              <a:rPr lang="es-PA" dirty="0" smtClean="0"/>
              <a:t> </a:t>
            </a:r>
            <a:r>
              <a:rPr lang="es-PA" dirty="0"/>
              <a:t>= </a:t>
            </a:r>
            <a:r>
              <a:rPr lang="es-PA" dirty="0" err="1"/>
              <a:t>pd.DataFrame</a:t>
            </a:r>
            <a:r>
              <a:rPr lang="es-PA" dirty="0"/>
              <a:t>(d)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494" y="3486864"/>
            <a:ext cx="3612231" cy="160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530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Filtrando</a:t>
            </a:r>
            <a:r>
              <a:rPr lang="en-US" dirty="0" smtClean="0"/>
              <a:t>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6649" cy="4497676"/>
          </a:xfrm>
        </p:spPr>
        <p:txBody>
          <a:bodyPr>
            <a:normAutofit/>
          </a:bodyPr>
          <a:lstStyle/>
          <a:p>
            <a:r>
              <a:rPr lang="es-PA" dirty="0" smtClean="0"/>
              <a:t>Si </a:t>
            </a:r>
            <a:r>
              <a:rPr lang="es-PA" dirty="0" err="1" smtClean="0"/>
              <a:t>quisiramos</a:t>
            </a:r>
            <a:r>
              <a:rPr lang="es-PA" dirty="0" smtClean="0"/>
              <a:t> las cantidades que son sobre 4.5</a:t>
            </a:r>
            <a:endParaRPr lang="es-PA" dirty="0"/>
          </a:p>
          <a:p>
            <a:r>
              <a:rPr lang="es-PA" dirty="0" smtClean="0"/>
              <a:t>Solo se hace en 3 pasos</a:t>
            </a:r>
          </a:p>
          <a:p>
            <a:pPr lvl="1"/>
            <a:r>
              <a:rPr lang="es-PA" dirty="0" smtClean="0"/>
              <a:t>Seleccionamos las columnas</a:t>
            </a:r>
          </a:p>
          <a:p>
            <a:pPr lvl="1"/>
            <a:r>
              <a:rPr lang="es-PA" dirty="0" smtClean="0"/>
              <a:t>Realizamos comparación(es)</a:t>
            </a:r>
          </a:p>
          <a:p>
            <a:pPr lvl="1"/>
            <a:r>
              <a:rPr lang="es-PA" dirty="0" smtClean="0"/>
              <a:t>Usamos los resultados</a:t>
            </a:r>
            <a:endParaRPr lang="es-P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428" y="2493400"/>
            <a:ext cx="3612231" cy="160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045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Filtrando</a:t>
            </a:r>
            <a:r>
              <a:rPr lang="en-US" dirty="0" smtClean="0"/>
              <a:t>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6649" cy="4497676"/>
          </a:xfrm>
        </p:spPr>
        <p:txBody>
          <a:bodyPr>
            <a:normAutofit/>
          </a:bodyPr>
          <a:lstStyle/>
          <a:p>
            <a:r>
              <a:rPr lang="es-PA" dirty="0" smtClean="0"/>
              <a:t>1 – Seleccionamos las columnas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err="1" smtClean="0"/>
              <a:t>df.loc</a:t>
            </a:r>
            <a:r>
              <a:rPr lang="es-PA" dirty="0" smtClean="0"/>
              <a:t>[:, ‘cantidad’] o </a:t>
            </a:r>
            <a:r>
              <a:rPr lang="es-PA" dirty="0" err="1" smtClean="0"/>
              <a:t>df.iloc</a:t>
            </a:r>
            <a:r>
              <a:rPr lang="es-PA" dirty="0" smtClean="0"/>
              <a:t>[:, 2]</a:t>
            </a:r>
            <a:endParaRPr lang="es-P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624" y="1152983"/>
            <a:ext cx="3612231" cy="1608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628" y="3397837"/>
            <a:ext cx="1575522" cy="152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271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Filtrando</a:t>
            </a:r>
            <a:r>
              <a:rPr lang="en-US" dirty="0" smtClean="0"/>
              <a:t>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6649" cy="4497676"/>
          </a:xfrm>
        </p:spPr>
        <p:txBody>
          <a:bodyPr>
            <a:normAutofit/>
          </a:bodyPr>
          <a:lstStyle/>
          <a:p>
            <a:r>
              <a:rPr lang="es-PA" dirty="0" smtClean="0"/>
              <a:t>2  – Comparamos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err="1"/>
              <a:t>idx</a:t>
            </a:r>
            <a:r>
              <a:rPr lang="es-PA" dirty="0"/>
              <a:t> = </a:t>
            </a:r>
            <a:r>
              <a:rPr lang="es-PA" dirty="0" err="1"/>
              <a:t>df.loc</a:t>
            </a:r>
            <a:r>
              <a:rPr lang="es-PA" dirty="0"/>
              <a:t>[:, ‘cantidad’] &gt; 5.5 </a:t>
            </a:r>
          </a:p>
          <a:p>
            <a:r>
              <a:rPr lang="es-PA" dirty="0" err="1"/>
              <a:t>ó</a:t>
            </a:r>
            <a:endParaRPr lang="es-PA" dirty="0"/>
          </a:p>
          <a:p>
            <a:r>
              <a:rPr lang="es-PA" dirty="0" err="1"/>
              <a:t>idx</a:t>
            </a:r>
            <a:r>
              <a:rPr lang="es-PA" dirty="0"/>
              <a:t> = </a:t>
            </a:r>
            <a:r>
              <a:rPr lang="es-PA" dirty="0" err="1"/>
              <a:t>df.iloc</a:t>
            </a:r>
            <a:r>
              <a:rPr lang="es-PA" dirty="0"/>
              <a:t>[:, 2] &gt; 5.5</a:t>
            </a:r>
            <a:endParaRPr lang="es-P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794" y="1219485"/>
            <a:ext cx="3612231" cy="1608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168" y="1299447"/>
            <a:ext cx="1575522" cy="1528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668" y="3829603"/>
            <a:ext cx="1910035" cy="175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510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Filtrando</a:t>
            </a:r>
            <a:r>
              <a:rPr lang="en-US" dirty="0" smtClean="0"/>
              <a:t>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6649" cy="4497676"/>
          </a:xfrm>
        </p:spPr>
        <p:txBody>
          <a:bodyPr>
            <a:normAutofit/>
          </a:bodyPr>
          <a:lstStyle/>
          <a:p>
            <a:r>
              <a:rPr lang="es-PA" dirty="0"/>
              <a:t>3</a:t>
            </a:r>
            <a:r>
              <a:rPr lang="es-PA" dirty="0" smtClean="0"/>
              <a:t>  – </a:t>
            </a:r>
            <a:r>
              <a:rPr lang="es-PA" dirty="0" err="1" smtClean="0"/>
              <a:t>Subset</a:t>
            </a:r>
            <a:r>
              <a:rPr lang="es-PA" dirty="0" smtClean="0"/>
              <a:t> del </a:t>
            </a:r>
            <a:r>
              <a:rPr lang="es-PA" dirty="0" err="1" smtClean="0"/>
              <a:t>dataset</a:t>
            </a:r>
            <a:endParaRPr lang="es-PA" dirty="0" smtClean="0"/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err="1" smtClean="0"/>
              <a:t>idx</a:t>
            </a:r>
            <a:r>
              <a:rPr lang="es-PA" dirty="0" smtClean="0"/>
              <a:t> = </a:t>
            </a:r>
            <a:r>
              <a:rPr lang="es-PA" dirty="0" err="1" smtClean="0"/>
              <a:t>df.loc</a:t>
            </a:r>
            <a:r>
              <a:rPr lang="es-PA" dirty="0" smtClean="0"/>
              <a:t>[:, ‘cantidad’] &gt; 5.5 </a:t>
            </a:r>
          </a:p>
          <a:p>
            <a:r>
              <a:rPr lang="es-PA" dirty="0" err="1" smtClean="0"/>
              <a:t>df</a:t>
            </a:r>
            <a:r>
              <a:rPr lang="es-PA" dirty="0" smtClean="0"/>
              <a:t>[</a:t>
            </a:r>
            <a:r>
              <a:rPr lang="es-PA" dirty="0" err="1" smtClean="0"/>
              <a:t>idx</a:t>
            </a:r>
            <a:r>
              <a:rPr lang="es-PA" dirty="0" smtClean="0"/>
              <a:t>]</a:t>
            </a:r>
            <a:endParaRPr lang="es-P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794" y="1299447"/>
            <a:ext cx="3348371" cy="14911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052" y="1494352"/>
            <a:ext cx="1335954" cy="1296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255" y="1428924"/>
            <a:ext cx="1551829" cy="14271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484" y="4326847"/>
            <a:ext cx="5609609" cy="9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7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Histogramas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>
            <a:normAutofit/>
          </a:bodyPr>
          <a:lstStyle/>
          <a:p>
            <a:r>
              <a:rPr lang="es-ES" dirty="0" err="1" smtClean="0"/>
              <a:t>Exploracion</a:t>
            </a:r>
            <a:r>
              <a:rPr lang="es-ES" dirty="0" smtClean="0"/>
              <a:t> de datos</a:t>
            </a:r>
          </a:p>
          <a:p>
            <a:r>
              <a:rPr lang="es-ES" dirty="0" smtClean="0"/>
              <a:t>Tener idea de la distribución de datos</a:t>
            </a:r>
            <a:endParaRPr lang="en-US" dirty="0"/>
          </a:p>
        </p:txBody>
      </p:sp>
      <p:pic>
        <p:nvPicPr>
          <p:cNvPr id="3074" name="Picture 2" descr="Three types of data distribution are present in descriptive statistics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02" y="1853248"/>
            <a:ext cx="3820269" cy="40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is Data Distribution? - Definition &amp; Types - Video &amp; Lesson Transcript  | Study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04" y="3253778"/>
            <a:ext cx="5394844" cy="303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862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Filtrando</a:t>
            </a:r>
            <a:r>
              <a:rPr lang="en-US" dirty="0" smtClean="0"/>
              <a:t>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6649" cy="4497676"/>
          </a:xfrm>
        </p:spPr>
        <p:txBody>
          <a:bodyPr>
            <a:normAutofit/>
          </a:bodyPr>
          <a:lstStyle/>
          <a:p>
            <a:r>
              <a:rPr lang="es-PA" dirty="0" smtClean="0"/>
              <a:t>Resumen de operación</a:t>
            </a:r>
          </a:p>
          <a:p>
            <a:endParaRPr lang="es-PA" dirty="0"/>
          </a:p>
          <a:p>
            <a:endParaRPr lang="es-PA" dirty="0" smtClean="0"/>
          </a:p>
          <a:p>
            <a:endParaRPr lang="es-PA" dirty="0"/>
          </a:p>
          <a:p>
            <a:r>
              <a:rPr lang="es-PA" dirty="0" err="1" smtClean="0"/>
              <a:t>subset</a:t>
            </a:r>
            <a:r>
              <a:rPr lang="es-PA" dirty="0" smtClean="0"/>
              <a:t> = </a:t>
            </a:r>
            <a:r>
              <a:rPr lang="es-PA" dirty="0" err="1" smtClean="0"/>
              <a:t>df.iloc</a:t>
            </a:r>
            <a:r>
              <a:rPr lang="es-PA" dirty="0" smtClean="0"/>
              <a:t>[:, 2]</a:t>
            </a:r>
          </a:p>
          <a:p>
            <a:r>
              <a:rPr lang="es-PA" dirty="0" err="1" smtClean="0"/>
              <a:t>idx</a:t>
            </a:r>
            <a:r>
              <a:rPr lang="es-PA" dirty="0" smtClean="0"/>
              <a:t> = </a:t>
            </a:r>
            <a:r>
              <a:rPr lang="es-PA" dirty="0" err="1" smtClean="0"/>
              <a:t>subset</a:t>
            </a:r>
            <a:r>
              <a:rPr lang="es-PA" dirty="0" smtClean="0"/>
              <a:t> &gt; 5.5 </a:t>
            </a:r>
          </a:p>
          <a:p>
            <a:r>
              <a:rPr lang="es-PA" dirty="0" err="1" smtClean="0"/>
              <a:t>df</a:t>
            </a:r>
            <a:r>
              <a:rPr lang="es-PA" dirty="0" smtClean="0"/>
              <a:t>[</a:t>
            </a:r>
            <a:r>
              <a:rPr lang="es-PA" dirty="0" err="1" smtClean="0"/>
              <a:t>idx</a:t>
            </a:r>
            <a:r>
              <a:rPr lang="es-PA" dirty="0" smtClean="0"/>
              <a:t>]</a:t>
            </a:r>
            <a:endParaRPr lang="es-P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075" y="1152984"/>
            <a:ext cx="2917457" cy="1299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532" y="1320323"/>
            <a:ext cx="1166584" cy="1131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439" y="1155139"/>
            <a:ext cx="1410458" cy="1297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824" y="2514998"/>
            <a:ext cx="3649286" cy="63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887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Filtrando</a:t>
            </a:r>
            <a:r>
              <a:rPr lang="en-US" dirty="0" smtClean="0"/>
              <a:t> Datasets – </a:t>
            </a:r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booleanos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10526649" cy="4497676"/>
          </a:xfrm>
        </p:spPr>
        <p:txBody>
          <a:bodyPr>
            <a:normAutofit/>
          </a:bodyPr>
          <a:lstStyle/>
          <a:p>
            <a:r>
              <a:rPr lang="es-PA" dirty="0" err="1" smtClean="0"/>
              <a:t>import</a:t>
            </a:r>
            <a:r>
              <a:rPr lang="es-PA" dirty="0" smtClean="0"/>
              <a:t> </a:t>
            </a:r>
            <a:r>
              <a:rPr lang="es-PA" dirty="0" err="1" smtClean="0"/>
              <a:t>numpy</a:t>
            </a:r>
            <a:r>
              <a:rPr lang="es-PA" dirty="0" smtClean="0"/>
              <a:t> as </a:t>
            </a:r>
            <a:r>
              <a:rPr lang="es-PA" dirty="0" err="1" smtClean="0"/>
              <a:t>np</a:t>
            </a:r>
            <a:endParaRPr lang="es-PA" dirty="0" smtClean="0"/>
          </a:p>
          <a:p>
            <a:r>
              <a:rPr lang="es-PA" dirty="0" err="1"/>
              <a:t>np.logical_and</a:t>
            </a:r>
            <a:r>
              <a:rPr lang="es-PA" dirty="0"/>
              <a:t>(</a:t>
            </a:r>
            <a:r>
              <a:rPr lang="es-PA" dirty="0" err="1"/>
              <a:t>df</a:t>
            </a:r>
            <a:r>
              <a:rPr lang="es-PA" dirty="0"/>
              <a:t>['cantidad'] &gt; 4, </a:t>
            </a:r>
            <a:r>
              <a:rPr lang="es-PA" dirty="0" err="1"/>
              <a:t>df</a:t>
            </a:r>
            <a:r>
              <a:rPr lang="es-PA" dirty="0"/>
              <a:t>['cantidad'] &lt; 6)</a:t>
            </a:r>
          </a:p>
          <a:p>
            <a:endParaRPr lang="es-PA" dirty="0" smtClean="0"/>
          </a:p>
          <a:p>
            <a:endParaRPr lang="es-PA" dirty="0" smtClean="0"/>
          </a:p>
          <a:p>
            <a:r>
              <a:rPr lang="es-PA" dirty="0" err="1"/>
              <a:t>df</a:t>
            </a:r>
            <a:r>
              <a:rPr lang="es-PA" dirty="0"/>
              <a:t>[</a:t>
            </a:r>
            <a:r>
              <a:rPr lang="es-PA" dirty="0" err="1"/>
              <a:t>np.logical_and</a:t>
            </a:r>
            <a:r>
              <a:rPr lang="es-PA" dirty="0"/>
              <a:t>(</a:t>
            </a:r>
            <a:r>
              <a:rPr lang="es-PA" dirty="0" err="1"/>
              <a:t>df</a:t>
            </a:r>
            <a:r>
              <a:rPr lang="es-PA" dirty="0"/>
              <a:t>['cantidad'] &gt; 4, </a:t>
            </a:r>
            <a:r>
              <a:rPr lang="es-PA" dirty="0" err="1"/>
              <a:t>df</a:t>
            </a:r>
            <a:r>
              <a:rPr lang="es-PA" dirty="0"/>
              <a:t>['cantidad'] &lt; 6</a:t>
            </a:r>
            <a:r>
              <a:rPr lang="es-PA" dirty="0" smtClean="0"/>
              <a:t>)]</a:t>
            </a:r>
            <a:endParaRPr lang="es-P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380" y="1671983"/>
            <a:ext cx="3292468" cy="20271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857" y="4409902"/>
            <a:ext cx="4010502" cy="166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7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Histogramas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>
            <a:normAutofit/>
          </a:bodyPr>
          <a:lstStyle/>
          <a:p>
            <a:r>
              <a:rPr lang="es-ES" dirty="0" err="1" smtClean="0"/>
              <a:t>import</a:t>
            </a:r>
            <a:r>
              <a:rPr lang="es-ES" dirty="0" smtClean="0"/>
              <a:t> </a:t>
            </a:r>
            <a:r>
              <a:rPr lang="es-ES" dirty="0" err="1" smtClean="0"/>
              <a:t>matplotlib.pyplot</a:t>
            </a:r>
            <a:r>
              <a:rPr lang="es-ES" dirty="0" smtClean="0"/>
              <a:t> as </a:t>
            </a:r>
            <a:r>
              <a:rPr lang="es-ES" dirty="0" err="1" smtClean="0"/>
              <a:t>plt</a:t>
            </a:r>
            <a:endParaRPr lang="es-ES" dirty="0" smtClean="0"/>
          </a:p>
          <a:p>
            <a:r>
              <a:rPr lang="es-ES" dirty="0" err="1" smtClean="0"/>
              <a:t>help</a:t>
            </a:r>
            <a:r>
              <a:rPr lang="es-ES" dirty="0" smtClean="0"/>
              <a:t>(</a:t>
            </a:r>
            <a:r>
              <a:rPr lang="es-ES" dirty="0" err="1" smtClean="0"/>
              <a:t>plt.hist</a:t>
            </a:r>
            <a:r>
              <a:rPr lang="es-E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860" y="3100820"/>
            <a:ext cx="6477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9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Histogramas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104" y="1853248"/>
            <a:ext cx="8946541" cy="4195481"/>
          </a:xfrm>
        </p:spPr>
        <p:txBody>
          <a:bodyPr>
            <a:normAutofit/>
          </a:bodyPr>
          <a:lstStyle/>
          <a:p>
            <a:r>
              <a:rPr lang="es-ES" dirty="0" err="1" smtClean="0"/>
              <a:t>import</a:t>
            </a:r>
            <a:r>
              <a:rPr lang="es-ES" dirty="0" smtClean="0"/>
              <a:t> </a:t>
            </a:r>
            <a:r>
              <a:rPr lang="es-ES" dirty="0" err="1" smtClean="0"/>
              <a:t>matplotlib.pyplot</a:t>
            </a:r>
            <a:r>
              <a:rPr lang="es-ES" dirty="0" smtClean="0"/>
              <a:t> as </a:t>
            </a:r>
            <a:r>
              <a:rPr lang="es-ES" dirty="0" err="1" smtClean="0"/>
              <a:t>plt</a:t>
            </a:r>
            <a:endParaRPr lang="es-ES" dirty="0" smtClean="0"/>
          </a:p>
          <a:p>
            <a:r>
              <a:rPr lang="es-ES" dirty="0"/>
              <a:t># creamos datos</a:t>
            </a:r>
          </a:p>
          <a:p>
            <a:r>
              <a:rPr lang="es-ES" dirty="0"/>
              <a:t>datos = [0, 1, 2, 3, 4, 8, 5, 4, 2, 1, 0, 0, 5, 9, 10, 1, 3, 6, 8]</a:t>
            </a:r>
          </a:p>
          <a:p>
            <a:endParaRPr lang="es-ES" dirty="0"/>
          </a:p>
          <a:p>
            <a:r>
              <a:rPr lang="es-ES" dirty="0"/>
              <a:t># graficamos histograma</a:t>
            </a:r>
          </a:p>
          <a:p>
            <a:r>
              <a:rPr lang="es-ES" dirty="0" err="1"/>
              <a:t>plt.hist</a:t>
            </a:r>
            <a:r>
              <a:rPr lang="es-ES" dirty="0"/>
              <a:t>(datos, </a:t>
            </a:r>
            <a:r>
              <a:rPr lang="es-ES" dirty="0" err="1"/>
              <a:t>bins</a:t>
            </a:r>
            <a:r>
              <a:rPr lang="es-ES" dirty="0"/>
              <a:t>=4)</a:t>
            </a:r>
          </a:p>
          <a:p>
            <a:r>
              <a:rPr lang="es-ES" dirty="0" err="1"/>
              <a:t>plt.show</a:t>
            </a:r>
            <a:r>
              <a:rPr lang="es-ES" dirty="0"/>
              <a:t>()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109" y="3393419"/>
            <a:ext cx="4004111" cy="299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15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19553</TotalTime>
  <Words>2581</Words>
  <Application>Microsoft Office PowerPoint</Application>
  <PresentationFormat>Widescreen</PresentationFormat>
  <Paragraphs>607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Century Gothic</vt:lpstr>
      <vt:lpstr>Wingdings 3</vt:lpstr>
      <vt:lpstr>Ion</vt:lpstr>
      <vt:lpstr>PROGRAMACIÓN PARA INGENIEROS</vt:lpstr>
      <vt:lpstr>Matplotlib</vt:lpstr>
      <vt:lpstr>Matplotlib</vt:lpstr>
      <vt:lpstr>Matplotlib</vt:lpstr>
      <vt:lpstr>Matplotlib</vt:lpstr>
      <vt:lpstr>Matplotlib</vt:lpstr>
      <vt:lpstr>Matplotlib, Histogramas</vt:lpstr>
      <vt:lpstr>Matplotlib, Histogramas</vt:lpstr>
      <vt:lpstr>Matplotlib, Histogramas</vt:lpstr>
      <vt:lpstr>Matplotlib, Histogramas</vt:lpstr>
      <vt:lpstr>Matplotlib, Visualizacion</vt:lpstr>
      <vt:lpstr>Matplotlib, Visualizacion</vt:lpstr>
      <vt:lpstr>Matplotlib, Visualizacion</vt:lpstr>
      <vt:lpstr>Matplotlib, Visualizacion En ejes</vt:lpstr>
      <vt:lpstr>Matplotlib, Visualizacion En ejes</vt:lpstr>
      <vt:lpstr>Matplotlib, Visualizacion Cambiando etiqueta</vt:lpstr>
      <vt:lpstr>Matplotlib, Visualizacion Cambiando etiqueta</vt:lpstr>
      <vt:lpstr>Matplotlib, Visualizacion Añadiendo mas datos</vt:lpstr>
      <vt:lpstr>Matplotlib, Visualizacion El antes y el despues</vt:lpstr>
      <vt:lpstr>Diccionarios en Python</vt:lpstr>
      <vt:lpstr>Diccionarios en Python</vt:lpstr>
      <vt:lpstr>Diccionarios en Python</vt:lpstr>
      <vt:lpstr>Diccionarios en Python</vt:lpstr>
      <vt:lpstr>Diccionarios en Python</vt:lpstr>
      <vt:lpstr>Diccionarios en Python</vt:lpstr>
      <vt:lpstr>Diccionarios en Python</vt:lpstr>
      <vt:lpstr>Pandas, Parte 1</vt:lpstr>
      <vt:lpstr>Datasets en Python</vt:lpstr>
      <vt:lpstr>Datasets en Python</vt:lpstr>
      <vt:lpstr>Datasets en Python</vt:lpstr>
      <vt:lpstr>Datasets en Python</vt:lpstr>
      <vt:lpstr>DataFrame de un csv</vt:lpstr>
      <vt:lpstr>DataFrame de un csv</vt:lpstr>
      <vt:lpstr>DataFrame de un csv</vt:lpstr>
      <vt:lpstr>DataFrame, Indices y Seleccion de Datos</vt:lpstr>
      <vt:lpstr>DataFrame, acceso a columnas</vt:lpstr>
      <vt:lpstr>DataFrame, acceso a columnas</vt:lpstr>
      <vt:lpstr>DataFrame, acceso a columnas</vt:lpstr>
      <vt:lpstr>DataFrame, acceso a columnas</vt:lpstr>
      <vt:lpstr>DataFrame, acceso a filas</vt:lpstr>
      <vt:lpstr>DataFrame, mas sobre ellos</vt:lpstr>
      <vt:lpstr>Acceso a filas basada en loc</vt:lpstr>
      <vt:lpstr>Acceso a filas basada en loc</vt:lpstr>
      <vt:lpstr>Acceso a filas basada en loc</vt:lpstr>
      <vt:lpstr>Acceso a filas y columnas basada en loc</vt:lpstr>
      <vt:lpstr>Acceso a filas y columnas basada en loc</vt:lpstr>
      <vt:lpstr>Resumen</vt:lpstr>
      <vt:lpstr>Acceso a filas basadas en iloc</vt:lpstr>
      <vt:lpstr>Acceso a filas basadas en iloc</vt:lpstr>
      <vt:lpstr>Acceso a filas y columnas basadas en iloc</vt:lpstr>
      <vt:lpstr>Acceso a filas y columnas basadas en iloc</vt:lpstr>
      <vt:lpstr>Operadores de Comparasion</vt:lpstr>
      <vt:lpstr>Operadores de Comparasion</vt:lpstr>
      <vt:lpstr>Otras comparaciones</vt:lpstr>
      <vt:lpstr>Otras comparaciones</vt:lpstr>
      <vt:lpstr>Comparadores</vt:lpstr>
      <vt:lpstr>Operadores Booleanos</vt:lpstr>
      <vt:lpstr>Operadores Booleanos</vt:lpstr>
      <vt:lpstr>Uso con numpy</vt:lpstr>
      <vt:lpstr>Uso con numpy</vt:lpstr>
      <vt:lpstr>Operadores </vt:lpstr>
      <vt:lpstr>If</vt:lpstr>
      <vt:lpstr>If else</vt:lpstr>
      <vt:lpstr>If elif else</vt:lpstr>
      <vt:lpstr>Filtrando Datasets</vt:lpstr>
      <vt:lpstr>Filtrando Datasets</vt:lpstr>
      <vt:lpstr>Filtrando Datasets</vt:lpstr>
      <vt:lpstr>Filtrando Datasets</vt:lpstr>
      <vt:lpstr>Filtrando Datasets</vt:lpstr>
      <vt:lpstr>Filtrando Datasets</vt:lpstr>
      <vt:lpstr>Filtrando Datasets – Operadores booleanos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MICROELECTRÓNICA</dc:title>
  <dc:creator>Isaias</dc:creator>
  <cp:lastModifiedBy>Denys</cp:lastModifiedBy>
  <cp:revision>821</cp:revision>
  <dcterms:created xsi:type="dcterms:W3CDTF">2018-02-28T08:20:25Z</dcterms:created>
  <dcterms:modified xsi:type="dcterms:W3CDTF">2022-06-12T22:55:07Z</dcterms:modified>
</cp:coreProperties>
</file>