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9" r:id="rId2"/>
    <p:sldMasterId id="2147483662" r:id="rId3"/>
  </p:sldMasterIdLst>
  <p:notesMasterIdLst>
    <p:notesMasterId r:id="rId16"/>
  </p:notesMasterIdLst>
  <p:sldIdLst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A99D"/>
    <a:srgbClr val="525E7D"/>
    <a:srgbClr val="5D5D5D"/>
    <a:srgbClr val="A7C9C7"/>
    <a:srgbClr val="7D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2654" autoAdjust="0"/>
  </p:normalViewPr>
  <p:slideViewPr>
    <p:cSldViewPr>
      <p:cViewPr>
        <p:scale>
          <a:sx n="100" d="100"/>
          <a:sy n="100" d="100"/>
        </p:scale>
        <p:origin x="-50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D00F1-8BA1-42E6-8711-65631A0068F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2E83-C480-47A4-A70F-D989DE7F8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7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05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F581-2656-4CB7-B460-41B37B1D14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93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76CD-ADDD-430E-B9BF-FBA97FE4E0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9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b="2437"/>
          <a:stretch/>
        </p:blipFill>
        <p:spPr>
          <a:xfrm>
            <a:off x="1" y="0"/>
            <a:ext cx="9143999" cy="68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9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47"/>
          <a:stretch/>
        </p:blipFill>
        <p:spPr>
          <a:xfrm>
            <a:off x="-9524" y="6036888"/>
            <a:ext cx="9153524" cy="8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91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>
                <a:solidFill>
                  <a:srgbClr val="0000FF"/>
                </a:solidFill>
              </a:rPr>
              <a:t>Coordenação de</a:t>
            </a:r>
            <a:r>
              <a:rPr lang="pt-BR" altLang="pt-BR" dirty="0" smtClean="0"/>
              <a:t> </a:t>
            </a:r>
            <a:r>
              <a:rPr lang="pt-BR" altLang="pt-BR" dirty="0" smtClean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 i="1" dirty="0" smtClean="0"/>
              <a:t>(Suporte Computacional)</a:t>
            </a:r>
            <a:endParaRPr lang="pt-BR" alt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2375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b="1" dirty="0" smtClean="0">
                <a:solidFill>
                  <a:srgbClr val="FF0000"/>
                </a:solidFill>
              </a:rPr>
              <a:t>4. Solucionar o problema e registrar ações de correção;</a:t>
            </a:r>
          </a:p>
          <a:p>
            <a:pPr eaLnBrk="1" hangingPunct="1">
              <a:buFontTx/>
              <a:buNone/>
            </a:pPr>
            <a:r>
              <a:rPr lang="pt-BR" altLang="pt-BR" b="1" dirty="0" smtClean="0"/>
              <a:t>	</a:t>
            </a:r>
            <a:r>
              <a:rPr lang="pt-BR" altLang="pt-BR" i="1" dirty="0" smtClean="0"/>
              <a:t>- uma vez recebido o problema na área responsável pela solução, a mesma deve proceder a correção e registrar em banco de dados, todas as ações realizadas para aquele problema relatado.</a:t>
            </a: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273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b="1" dirty="0" smtClean="0">
                <a:solidFill>
                  <a:srgbClr val="FF0000"/>
                </a:solidFill>
              </a:rPr>
              <a:t>5. Gerar relatórios de análise dos problemas e da área de suporte como um todo;</a:t>
            </a:r>
          </a:p>
          <a:p>
            <a:pPr eaLnBrk="1" hangingPunct="1">
              <a:buFontTx/>
              <a:buNone/>
            </a:pPr>
            <a:r>
              <a:rPr lang="pt-BR" altLang="pt-BR" b="1" dirty="0" smtClean="0"/>
              <a:t>	</a:t>
            </a:r>
            <a:r>
              <a:rPr lang="pt-BR" altLang="pt-BR" i="1" dirty="0" smtClean="0"/>
              <a:t>- a </a:t>
            </a:r>
            <a:r>
              <a:rPr lang="pt-BR" altLang="pt-BR" i="1" dirty="0" err="1" smtClean="0"/>
              <a:t>idéia</a:t>
            </a:r>
            <a:r>
              <a:rPr lang="pt-BR" altLang="pt-BR" i="1" dirty="0" smtClean="0"/>
              <a:t> é trabalhar com informações quantitativas e qualitativas para entender a eficiência e a eficácia da área de suporte.</a:t>
            </a: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502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b="1" dirty="0" smtClean="0">
                <a:solidFill>
                  <a:srgbClr val="FF0000"/>
                </a:solidFill>
              </a:rPr>
              <a:t>6. Aplicar técnicas para descoberta de conhecimento.</a:t>
            </a:r>
          </a:p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i="1" dirty="0" smtClean="0"/>
              <a:t>- com base em técnicas como mineração de dados (data mining), é possível descobrir conhecimento como forma de melhorar e otimizar os processos geradores dos problemas analisados. </a:t>
            </a:r>
          </a:p>
        </p:txBody>
      </p:sp>
    </p:spTree>
    <p:extLst>
      <p:ext uri="{BB962C8B-B14F-4D97-AF65-F5344CB8AC3E}">
        <p14:creationId xmlns:p14="http://schemas.microsoft.com/office/powerpoint/2010/main" val="14113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>
                <a:solidFill>
                  <a:srgbClr val="0000FF"/>
                </a:solidFill>
              </a:rPr>
              <a:t>Coordenação de </a:t>
            </a:r>
            <a:r>
              <a:rPr lang="pt-BR" altLang="pt-BR" dirty="0" smtClean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b="1" dirty="0" smtClean="0">
                <a:solidFill>
                  <a:srgbClr val="0000FF"/>
                </a:solidFill>
              </a:rPr>
              <a:t>Motivação: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dirty="0" smtClean="0"/>
              <a:t>   </a:t>
            </a:r>
            <a:r>
              <a:rPr lang="pt-BR" altLang="pt-BR" i="1" dirty="0" smtClean="0"/>
              <a:t>A área de suporte computacional é uma das trilhas mais ricas para os auditores pesquisarem problemas no ambiente de Tecnologia da Informação.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i="1" dirty="0" smtClean="0"/>
              <a:t>	Toda a indisponibilidade em T.I. possui um alto custo para os processos dos negócios, dada a dependência e importância da área nas empresas.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altLang="pt-BR" dirty="0" smtClean="0"/>
          </a:p>
          <a:p>
            <a:pPr eaLnBrk="1" hangingPunct="1">
              <a:lnSpc>
                <a:spcPct val="90000"/>
              </a:lnSpc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6175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Coordenação de </a:t>
            </a:r>
            <a:r>
              <a:rPr lang="pt-BR" altLang="pt-BR" smtClean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b="1" dirty="0" smtClean="0">
                <a:solidFill>
                  <a:srgbClr val="0000FF"/>
                </a:solidFill>
              </a:rPr>
              <a:t>Objetivos:</a:t>
            </a:r>
          </a:p>
          <a:p>
            <a:pPr eaLnBrk="1" hangingPunct="1"/>
            <a:endParaRPr lang="pt-BR" altLang="pt-BR" dirty="0" smtClean="0"/>
          </a:p>
          <a:p>
            <a:pPr algn="ctr"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i="1" dirty="0" smtClean="0"/>
              <a:t>- diminuir ao máximo o tempo de</a:t>
            </a:r>
          </a:p>
          <a:p>
            <a:pPr algn="ctr" eaLnBrk="1" hangingPunct="1">
              <a:buFontTx/>
              <a:buNone/>
            </a:pPr>
            <a:r>
              <a:rPr lang="pt-BR" altLang="pt-BR" i="1" dirty="0" smtClean="0"/>
              <a:t>     indisponibilidade dos serviços   </a:t>
            </a:r>
          </a:p>
          <a:p>
            <a:pPr algn="ctr" eaLnBrk="1" hangingPunct="1">
              <a:buFontTx/>
              <a:buNone/>
            </a:pPr>
            <a:r>
              <a:rPr lang="pt-BR" altLang="pt-BR" i="1" dirty="0" smtClean="0"/>
              <a:t>     computacionais (hardware / software);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8363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Coordenação de </a:t>
            </a:r>
            <a:r>
              <a:rPr lang="pt-BR" altLang="pt-BR" smtClean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dirty="0" smtClean="0"/>
          </a:p>
          <a:p>
            <a:pPr eaLnBrk="1" hangingPunct="1"/>
            <a:endParaRPr lang="pt-BR" altLang="pt-BR" sz="3400" dirty="0" smtClean="0"/>
          </a:p>
          <a:p>
            <a:pPr algn="ctr" eaLnBrk="1" hangingPunct="1">
              <a:buFontTx/>
              <a:buNone/>
            </a:pPr>
            <a:r>
              <a:rPr lang="pt-BR" altLang="pt-BR" sz="3400" dirty="0" smtClean="0"/>
              <a:t>	</a:t>
            </a:r>
            <a:r>
              <a:rPr lang="pt-BR" altLang="pt-BR" sz="3400" b="1" i="1" dirty="0" smtClean="0">
                <a:solidFill>
                  <a:srgbClr val="0000FF"/>
                </a:solidFill>
              </a:rPr>
              <a:t>Como estruturar e gerenciar a área de suporte a  sistemas ?</a:t>
            </a:r>
          </a:p>
        </p:txBody>
      </p:sp>
    </p:spTree>
    <p:extLst>
      <p:ext uri="{BB962C8B-B14F-4D97-AF65-F5344CB8AC3E}">
        <p14:creationId xmlns:p14="http://schemas.microsoft.com/office/powerpoint/2010/main" val="2861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i="1" dirty="0" smtClean="0"/>
              <a:t>1. Criar canais formais de comunicação entre usuário e área de suporte;</a:t>
            </a:r>
          </a:p>
          <a:p>
            <a:pPr marL="0" indent="0" eaLnBrk="1" hangingPunct="1">
              <a:buNone/>
            </a:pPr>
            <a:r>
              <a:rPr lang="pt-BR" altLang="pt-BR" i="1" dirty="0" smtClean="0"/>
              <a:t>2. Criar estrutura para receber e registrar chamados;</a:t>
            </a:r>
          </a:p>
          <a:p>
            <a:pPr marL="0" indent="0" eaLnBrk="1" hangingPunct="1">
              <a:buNone/>
            </a:pPr>
            <a:r>
              <a:rPr lang="pt-BR" altLang="pt-BR" i="1" dirty="0" smtClean="0"/>
              <a:t>3. Analisar e classificar tipo de problema relatado e encaminhar para a solução;</a:t>
            </a:r>
          </a:p>
          <a:p>
            <a:pPr marL="0" indent="0" eaLnBrk="1" hangingPunct="1">
              <a:buNone/>
            </a:pPr>
            <a:r>
              <a:rPr lang="pt-BR" altLang="pt-BR" i="1" dirty="0" smtClean="0"/>
              <a:t>4. Solucionar o problema e registrar ações de correção;</a:t>
            </a:r>
          </a:p>
          <a:p>
            <a:pPr eaLnBrk="1" hangingPunct="1"/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80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pt-BR" altLang="pt-BR" i="1" dirty="0" smtClean="0"/>
          </a:p>
          <a:p>
            <a:pPr marL="0" indent="0" eaLnBrk="1" hangingPunct="1">
              <a:buNone/>
            </a:pPr>
            <a:r>
              <a:rPr lang="pt-BR" altLang="pt-BR" i="1" dirty="0" smtClean="0"/>
              <a:t>5</a:t>
            </a:r>
            <a:r>
              <a:rPr lang="pt-BR" altLang="pt-BR" i="1" dirty="0" smtClean="0"/>
              <a:t>. Gerar relatórios de análise dos problemas </a:t>
            </a:r>
            <a:r>
              <a:rPr lang="pt-BR" altLang="pt-BR" i="1" dirty="0" smtClean="0"/>
              <a:t>da </a:t>
            </a:r>
            <a:r>
              <a:rPr lang="pt-BR" altLang="pt-BR" i="1" dirty="0" smtClean="0"/>
              <a:t>área de suporte como um todo;</a:t>
            </a:r>
          </a:p>
          <a:p>
            <a:pPr marL="0" indent="0" eaLnBrk="1" hangingPunct="1">
              <a:buNone/>
            </a:pPr>
            <a:r>
              <a:rPr lang="pt-BR" altLang="pt-BR" i="1" dirty="0" smtClean="0"/>
              <a:t>6. Aplicar técnicas de </a:t>
            </a:r>
            <a:r>
              <a:rPr lang="pt-BR" altLang="pt-BR" i="1" dirty="0" smtClean="0"/>
              <a:t>(data mining) mineração </a:t>
            </a:r>
            <a:r>
              <a:rPr lang="pt-BR" altLang="pt-BR" i="1" dirty="0" smtClean="0"/>
              <a:t>de dados para descoberta de conhecimento.</a:t>
            </a:r>
          </a:p>
        </p:txBody>
      </p:sp>
    </p:spTree>
    <p:extLst>
      <p:ext uri="{BB962C8B-B14F-4D97-AF65-F5344CB8AC3E}">
        <p14:creationId xmlns:p14="http://schemas.microsoft.com/office/powerpoint/2010/main" val="3677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b="1" dirty="0" smtClean="0">
                <a:solidFill>
                  <a:srgbClr val="FF0000"/>
                </a:solidFill>
              </a:rPr>
              <a:t>1. Criar canais formais de comunicação entre usuário e área de suporte;</a:t>
            </a:r>
          </a:p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i="1" dirty="0" smtClean="0"/>
              <a:t>- utilizar de todas as possibilidades possíveis como linhas discadas (0300 / 0800 / outros), ramais exclusivos, e-mail, sites, mensagens instantâneas, rádio de comunicação, etc.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617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b="1" dirty="0" smtClean="0"/>
              <a:t>	</a:t>
            </a:r>
            <a:r>
              <a:rPr lang="pt-BR" altLang="pt-BR" b="1" dirty="0" smtClean="0">
                <a:solidFill>
                  <a:srgbClr val="FF0000"/>
                </a:solidFill>
              </a:rPr>
              <a:t>2. Criar estrutura para receber e registrar chamados;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b="1" dirty="0" smtClean="0"/>
              <a:t>	</a:t>
            </a:r>
            <a:r>
              <a:rPr lang="pt-BR" altLang="pt-BR" i="1" dirty="0" smtClean="0"/>
              <a:t>- dimensionar estrutura adequada para receber a quantidade de chamados da comunidade usuária e estruturar banco de dados para registrar todos os tipos de chamados classificando-os de acordo com os serviços oferecidos.</a:t>
            </a:r>
            <a:endParaRPr lang="pt-BR" altLang="pt-BR" b="1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62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rgbClr val="0000FF"/>
                </a:solidFill>
              </a:rPr>
              <a:t>Estruturação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  <a:r>
              <a:rPr lang="pt-BR" altLang="pt-BR" b="1" dirty="0" smtClean="0">
                <a:solidFill>
                  <a:srgbClr val="FF0000"/>
                </a:solidFill>
              </a:rPr>
              <a:t>3. Analisar e classificar tipo de problema relatado e encaminhar para a solução;</a:t>
            </a:r>
          </a:p>
          <a:p>
            <a:pPr eaLnBrk="1" hangingPunct="1">
              <a:buFontTx/>
              <a:buNone/>
            </a:pPr>
            <a:r>
              <a:rPr lang="pt-BR" altLang="pt-BR" b="1" dirty="0" smtClean="0"/>
              <a:t>	</a:t>
            </a:r>
            <a:r>
              <a:rPr lang="pt-BR" altLang="pt-BR" i="1" dirty="0" smtClean="0"/>
              <a:t>- com o problema registrado, faz-se a classificação e análise do mesmo e encaminha-o para o setor ou equipe responsável pela correção.</a:t>
            </a:r>
            <a:endParaRPr lang="pt-BR" altLang="pt-BR" b="1" i="1" dirty="0" smtClean="0"/>
          </a:p>
          <a:p>
            <a:pPr eaLnBrk="1" hangingPunct="1">
              <a:buFontTx/>
              <a:buNone/>
            </a:pPr>
            <a:r>
              <a:rPr lang="pt-BR" altLang="pt-BR" dirty="0" smtClean="0"/>
              <a:t>	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142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132</Words>
  <Application>Microsoft Office PowerPoint</Application>
  <PresentationFormat>Apresentação na tela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1_Personalizar design</vt:lpstr>
      <vt:lpstr>2_Personalizar design</vt:lpstr>
      <vt:lpstr>Personalizar design</vt:lpstr>
      <vt:lpstr> Coordenação de Problemas</vt:lpstr>
      <vt:lpstr>Coordenação de Problemas</vt:lpstr>
      <vt:lpstr>Coordenação de Problemas</vt:lpstr>
      <vt:lpstr>Coordenação de Problemas</vt:lpstr>
      <vt:lpstr>Estruturação</vt:lpstr>
      <vt:lpstr>Estruturação</vt:lpstr>
      <vt:lpstr>Estruturação</vt:lpstr>
      <vt:lpstr>Estruturação</vt:lpstr>
      <vt:lpstr>Estruturação</vt:lpstr>
      <vt:lpstr>Estruturação</vt:lpstr>
      <vt:lpstr>Estruturação</vt:lpstr>
      <vt:lpstr>Estruturação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Marcelo Werneck</dc:creator>
  <cp:lastModifiedBy>SMC</cp:lastModifiedBy>
  <cp:revision>75</cp:revision>
  <dcterms:created xsi:type="dcterms:W3CDTF">2018-01-04T19:27:31Z</dcterms:created>
  <dcterms:modified xsi:type="dcterms:W3CDTF">2019-02-28T15:19:20Z</dcterms:modified>
</cp:coreProperties>
</file>