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343" r:id="rId3"/>
    <p:sldId id="353" r:id="rId4"/>
    <p:sldId id="344" r:id="rId5"/>
    <p:sldId id="354" r:id="rId6"/>
    <p:sldId id="355" r:id="rId7"/>
    <p:sldId id="348" r:id="rId8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7D3"/>
    <a:srgbClr val="DA1F28"/>
    <a:srgbClr val="92278F"/>
    <a:srgbClr val="AD75DB"/>
    <a:srgbClr val="7210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napToGrid="0" snapToObjects="1">
      <p:cViewPr varScale="1">
        <p:scale>
          <a:sx n="90" d="100"/>
          <a:sy n="90" d="100"/>
        </p:scale>
        <p:origin x="-4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DCDF46D4-BEC1-447D-AAB1-AC6F48E0170B}" type="datetimeFigureOut">
              <a:rPr/>
              <a:pPr>
                <a:defRPr/>
              </a:pPr>
              <a:t>26/09/2017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FDBE69-F9A0-402E-9543-8053B4E1DB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18436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8429F1-483D-4A93-BBCA-2065550FD511}" type="slidenum">
              <a:rPr lang="pt-BR" altLang="pt-BR" smtClean="0"/>
              <a:pPr/>
              <a:t>1</a:t>
            </a:fld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>
              <a:ext uri="{FF2B5EF4-FFF2-40B4-BE49-F238E27FC236}"/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40250"/>
            <a:ext cx="6515100" cy="514350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t-BR" dirty="0"/>
              <a:t>Clique para editar o estilo do subtítulo mestre</a:t>
            </a:r>
            <a:endParaRPr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lang="pt-BR" cap="all" baseline="0"/>
            </a:lvl1pPr>
            <a:extLst/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6" name="Date Placeholder 2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/>
            </a:extLst>
          </p:cNvPr>
          <p:cNvSpPr/>
          <p:nvPr userDrawn="1"/>
        </p:nvSpPr>
        <p:spPr>
          <a:xfrm>
            <a:off x="581025" y="1123950"/>
            <a:ext cx="8570913" cy="182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1123950"/>
            <a:ext cx="539750" cy="182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100647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896" cy="3276600"/>
          </a:xfrm>
        </p:spPr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463" y="1131888"/>
            <a:ext cx="533400" cy="18256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56052E-AEA1-4EAA-B743-12448F4435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Footer Placeholder 1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4686300"/>
            <a:ext cx="8426450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lide Number Placeholder 1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A925EB13-CE5E-4490-A33B-6B9D3756C8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Footer Placeholder 1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Slide Number Placeholder 2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00AC2-072B-4E03-8D0B-10B11C812D4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Footer Placeholder 1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 lang="pt-BR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Slide Number Placeholder 1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CED0A-39B3-4582-B1AF-B060D41943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Footer Placeholder 1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Date Placeholder 1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5" name="Slide Number Placeholder 2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FE054-57D3-4C10-B982-E2CF5CAEBF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4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CB30CA-D887-435C-AC47-A73720CF6A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Date Placeholder 1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856E5-F6D2-461F-8537-3D8528AC13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ctangle 9">
            <a:extLst>
              <a:ext uri="{FF2B5EF4-FFF2-40B4-BE49-F238E27FC236}"/>
            </a:extLst>
          </p:cNvPr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10">
            <a:extLst>
              <a:ext uri="{FF2B5EF4-FFF2-40B4-BE49-F238E27FC236}"/>
            </a:extLst>
          </p:cNvPr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Date Placeholder 1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0" name="Slide Number Placeholder 1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3E6CFC-E744-4F2C-906B-C56FFB8D5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1" name="Footer Placeholder 1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4" name="Date Placeholder 1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>
            <a:extLst>
              <a:ext uri="{FF2B5EF4-FFF2-40B4-BE49-F238E27FC236}"/>
            </a:extLst>
          </p:cNvPr>
          <p:cNvSpPr/>
          <p:nvPr/>
        </p:nvSpPr>
        <p:spPr>
          <a:xfrm>
            <a:off x="6350" y="1131888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293713-16FA-4D36-82AE-D986A79268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25" r:id="rId6"/>
    <p:sldLayoutId id="2147483932" r:id="rId7"/>
    <p:sldLayoutId id="2147483926" r:id="rId8"/>
    <p:sldLayoutId id="214748393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36575"/>
          </a:xfrm>
        </p:spPr>
        <p:txBody>
          <a:bodyPr/>
          <a:lstStyle/>
          <a:p>
            <a:pPr>
              <a:defRPr/>
            </a:pPr>
            <a:r>
              <a:rPr altLang="pt-BR" dirty="0"/>
              <a:t>CIÊNCIA DA COMPUTAÇÃO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5300" cap="small" dirty="0"/>
              <a:t>Algoritmos Em  </a:t>
            </a:r>
            <a:br>
              <a:rPr sz="5300" cap="small" dirty="0"/>
            </a:br>
            <a:r>
              <a:rPr sz="5300" cap="small" dirty="0"/>
              <a:t>Grafos</a:t>
            </a:r>
            <a:br>
              <a:rPr sz="5300" cap="small" dirty="0"/>
            </a:br>
            <a:r>
              <a:rPr sz="5300" u="sng" cap="small" dirty="0"/>
              <a:t/>
            </a:r>
            <a:br>
              <a:rPr sz="5300" u="sng" cap="small" dirty="0"/>
            </a:br>
            <a:r>
              <a:rPr sz="5300" u="sng" cap="small" dirty="0"/>
              <a:t>Trabalho </a:t>
            </a:r>
            <a:r>
              <a:rPr sz="5300" u="sng" cap="small" dirty="0" err="1"/>
              <a:t>Prático</a:t>
            </a:r>
            <a:r>
              <a:rPr sz="5300" u="sng" cap="small" dirty="0"/>
              <a:t> </a:t>
            </a:r>
            <a:r>
              <a:rPr sz="5300" u="sng" cap="small" dirty="0" smtClean="0"/>
              <a:t>3</a:t>
            </a:r>
            <a:r>
              <a:rPr sz="5300" cap="none" dirty="0"/>
              <a:t/>
            </a:r>
            <a:br>
              <a:rPr sz="5300" cap="none" dirty="0"/>
            </a:br>
            <a:r>
              <a:rPr cap="none" dirty="0"/>
              <a:t>Prof. </a:t>
            </a:r>
            <a:r>
              <a:rPr cap="none" dirty="0" err="1" smtClean="0"/>
              <a:t>Saulo</a:t>
            </a:r>
            <a:r>
              <a:rPr cap="none" dirty="0" smtClean="0"/>
              <a:t> A. P. Pinto</a:t>
            </a:r>
            <a:endParaRPr cap="small" dirty="0"/>
          </a:p>
        </p:txBody>
      </p:sp>
      <p:sp>
        <p:nvSpPr>
          <p:cNvPr id="9220" name="Rectangle 4"/>
          <p:cNvSpPr txBox="1">
            <a:spLocks/>
          </p:cNvSpPr>
          <p:nvPr/>
        </p:nvSpPr>
        <p:spPr bwMode="auto">
          <a:xfrm>
            <a:off x="26988" y="4537075"/>
            <a:ext cx="2298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800">
                <a:solidFill>
                  <a:srgbClr val="FFFFFF"/>
                </a:solidFill>
              </a:rPr>
              <a:t>PUC MINAS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err="1" smtClean="0"/>
              <a:t>Trabalho</a:t>
            </a:r>
            <a:r>
              <a:rPr altLang="pt-BR" dirty="0" smtClean="0"/>
              <a:t> </a:t>
            </a:r>
            <a:r>
              <a:rPr altLang="pt-BR" dirty="0" smtClean="0"/>
              <a:t>3: </a:t>
            </a:r>
            <a:r>
              <a:rPr altLang="pt-BR" i="1" dirty="0" smtClean="0"/>
              <a:t>Topological Sort</a:t>
            </a:r>
            <a:endParaRPr altLang="pt-BR" i="1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lvl="1"/>
            <a:r>
              <a:rPr dirty="0" smtClean="0"/>
              <a:t>Individual</a:t>
            </a:r>
          </a:p>
          <a:p>
            <a:pPr lvl="1"/>
            <a:r>
              <a:rPr dirty="0" err="1" smtClean="0"/>
              <a:t>Código</a:t>
            </a:r>
            <a:r>
              <a:rPr dirty="0" smtClean="0"/>
              <a:t> </a:t>
            </a:r>
            <a:r>
              <a:rPr dirty="0" err="1" smtClean="0"/>
              <a:t>deve</a:t>
            </a:r>
            <a:r>
              <a:rPr dirty="0" smtClean="0"/>
              <a:t> ser </a:t>
            </a:r>
            <a:r>
              <a:rPr dirty="0" err="1" smtClean="0"/>
              <a:t>postado</a:t>
            </a:r>
            <a:r>
              <a:rPr dirty="0" smtClean="0"/>
              <a:t> no </a:t>
            </a:r>
            <a:r>
              <a:rPr dirty="0" err="1" smtClean="0"/>
              <a:t>sistema</a:t>
            </a:r>
            <a:r>
              <a:rPr dirty="0" smtClean="0"/>
              <a:t> </a:t>
            </a:r>
            <a:r>
              <a:rPr dirty="0" smtClean="0"/>
              <a:t>VERDE e no SGA.</a:t>
            </a:r>
            <a:endParaRPr dirty="0" smtClean="0"/>
          </a:p>
          <a:p>
            <a:pPr lvl="1"/>
            <a:r>
              <a:rPr dirty="0" err="1" smtClean="0"/>
              <a:t>Em</a:t>
            </a:r>
            <a:r>
              <a:rPr dirty="0" smtClean="0"/>
              <a:t> </a:t>
            </a:r>
            <a:r>
              <a:rPr dirty="0" err="1" smtClean="0"/>
              <a:t>caso</a:t>
            </a:r>
            <a:r>
              <a:rPr dirty="0" smtClean="0"/>
              <a:t> de </a:t>
            </a:r>
            <a:r>
              <a:rPr dirty="0" err="1" smtClean="0"/>
              <a:t>cópias</a:t>
            </a:r>
            <a:r>
              <a:rPr dirty="0" smtClean="0"/>
              <a:t> TODOS </a:t>
            </a:r>
            <a:r>
              <a:rPr dirty="0" err="1" smtClean="0"/>
              <a:t>os</a:t>
            </a:r>
            <a:r>
              <a:rPr dirty="0" smtClean="0"/>
              <a:t> </a:t>
            </a:r>
            <a:r>
              <a:rPr dirty="0" err="1" smtClean="0"/>
              <a:t>envolvidos</a:t>
            </a:r>
            <a:r>
              <a:rPr dirty="0" smtClean="0"/>
              <a:t> </a:t>
            </a:r>
            <a:r>
              <a:rPr dirty="0" err="1" smtClean="0"/>
              <a:t>recebem</a:t>
            </a:r>
            <a:r>
              <a:rPr dirty="0" smtClean="0"/>
              <a:t> nota zero e </a:t>
            </a:r>
            <a:r>
              <a:rPr dirty="0" err="1" smtClean="0"/>
              <a:t>podem</a:t>
            </a:r>
            <a:r>
              <a:rPr dirty="0" smtClean="0"/>
              <a:t> ser </a:t>
            </a:r>
            <a:r>
              <a:rPr dirty="0" err="1" smtClean="0"/>
              <a:t>encaminhados</a:t>
            </a:r>
            <a:r>
              <a:rPr dirty="0" smtClean="0"/>
              <a:t> à </a:t>
            </a:r>
            <a:r>
              <a:rPr dirty="0" err="1" smtClean="0"/>
              <a:t>Coordenação</a:t>
            </a:r>
            <a:r>
              <a:rPr dirty="0" smtClean="0"/>
              <a:t> </a:t>
            </a:r>
            <a:r>
              <a:rPr dirty="0" err="1" smtClean="0"/>
              <a:t>para</a:t>
            </a:r>
            <a:r>
              <a:rPr dirty="0" smtClean="0"/>
              <a:t> </a:t>
            </a:r>
            <a:r>
              <a:rPr dirty="0" err="1" smtClean="0"/>
              <a:t>advertência</a:t>
            </a:r>
            <a:r>
              <a:rPr dirty="0" smtClean="0"/>
              <a:t> formal</a:t>
            </a: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B02C4D-1F9B-4879-A8D5-F78D635F0FBC}" type="slidenum">
              <a:rPr lang="pt-BR" altLang="pt-BR" smtClean="0"/>
              <a:pPr/>
              <a:t>2</a:t>
            </a:fld>
            <a:endParaRPr lang="pt-BR" alt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smtClean="0"/>
              <a:t>O </a:t>
            </a:r>
            <a:r>
              <a:rPr altLang="pt-BR" dirty="0" err="1" smtClean="0"/>
              <a:t>que</a:t>
            </a:r>
            <a:r>
              <a:rPr altLang="pt-BR" dirty="0" smtClean="0"/>
              <a:t> </a:t>
            </a:r>
            <a:r>
              <a:rPr altLang="pt-BR" dirty="0" err="1" smtClean="0"/>
              <a:t>deve</a:t>
            </a:r>
            <a:r>
              <a:rPr altLang="pt-BR" dirty="0" smtClean="0"/>
              <a:t> ser </a:t>
            </a:r>
            <a:r>
              <a:rPr altLang="pt-BR" dirty="0" err="1" smtClean="0"/>
              <a:t>feito</a:t>
            </a:r>
            <a:endParaRPr altLang="pt-BR" dirty="0" smtClean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sz="2600" dirty="0" err="1" smtClean="0"/>
              <a:t>Crie</a:t>
            </a:r>
            <a:r>
              <a:rPr sz="2600" dirty="0" smtClean="0"/>
              <a:t> </a:t>
            </a:r>
            <a:r>
              <a:rPr sz="2600" dirty="0" err="1" smtClean="0"/>
              <a:t>em</a:t>
            </a:r>
            <a:r>
              <a:rPr sz="2600" dirty="0" smtClean="0"/>
              <a:t> </a:t>
            </a:r>
            <a:r>
              <a:rPr sz="2600" dirty="0" err="1" smtClean="0"/>
              <a:t>programa</a:t>
            </a:r>
            <a:r>
              <a:rPr sz="2600" dirty="0" smtClean="0"/>
              <a:t> </a:t>
            </a:r>
            <a:r>
              <a:rPr sz="2600" dirty="0" err="1" smtClean="0"/>
              <a:t>que</a:t>
            </a:r>
            <a:r>
              <a:rPr sz="2600" dirty="0" smtClean="0"/>
              <a:t> </a:t>
            </a:r>
            <a:r>
              <a:rPr sz="2600" dirty="0" err="1" smtClean="0"/>
              <a:t>leia</a:t>
            </a:r>
            <a:r>
              <a:rPr sz="2600" dirty="0" smtClean="0"/>
              <a:t> dados, a </a:t>
            </a:r>
            <a:r>
              <a:rPr sz="2600" dirty="0" err="1" smtClean="0"/>
              <a:t>partir</a:t>
            </a:r>
            <a:r>
              <a:rPr sz="2600" dirty="0" smtClean="0"/>
              <a:t> de um </a:t>
            </a:r>
            <a:r>
              <a:rPr sz="2600" dirty="0" err="1" smtClean="0"/>
              <a:t>arquivo-texto</a:t>
            </a:r>
            <a:r>
              <a:rPr sz="2600" dirty="0" smtClean="0"/>
              <a:t>, de </a:t>
            </a:r>
            <a:r>
              <a:rPr sz="2600" dirty="0" err="1" smtClean="0"/>
              <a:t>uma</a:t>
            </a:r>
            <a:r>
              <a:rPr sz="2600" dirty="0" smtClean="0"/>
              <a:t> </a:t>
            </a:r>
            <a:r>
              <a:rPr sz="2600" dirty="0" err="1" smtClean="0"/>
              <a:t>lista</a:t>
            </a:r>
            <a:r>
              <a:rPr sz="2600" dirty="0" smtClean="0"/>
              <a:t> de </a:t>
            </a:r>
            <a:r>
              <a:rPr sz="2600" dirty="0" err="1" smtClean="0"/>
              <a:t>disciplinas</a:t>
            </a:r>
            <a:r>
              <a:rPr sz="2600" dirty="0" smtClean="0"/>
              <a:t> a </a:t>
            </a:r>
            <a:r>
              <a:rPr sz="2600" dirty="0" err="1" smtClean="0"/>
              <a:t>cursar</a:t>
            </a:r>
            <a:r>
              <a:rPr sz="2600" dirty="0" smtClean="0"/>
              <a:t> e </a:t>
            </a:r>
            <a:r>
              <a:rPr sz="2600" dirty="0" err="1" smtClean="0"/>
              <a:t>seus</a:t>
            </a:r>
            <a:r>
              <a:rPr sz="2600" dirty="0" smtClean="0"/>
              <a:t> </a:t>
            </a:r>
            <a:r>
              <a:rPr sz="2600" dirty="0" err="1" smtClean="0"/>
              <a:t>pré-requisitos</a:t>
            </a:r>
            <a:r>
              <a:rPr sz="2600" dirty="0" smtClean="0"/>
              <a:t>, </a:t>
            </a:r>
            <a:r>
              <a:rPr sz="2600" dirty="0" err="1" smtClean="0"/>
              <a:t>conforme</a:t>
            </a:r>
            <a:r>
              <a:rPr sz="2600" dirty="0" smtClean="0"/>
              <a:t> </a:t>
            </a:r>
            <a:r>
              <a:rPr sz="2600" dirty="0" err="1" smtClean="0"/>
              <a:t>exemplo</a:t>
            </a:r>
            <a:r>
              <a:rPr sz="2600" dirty="0" smtClean="0"/>
              <a:t> </a:t>
            </a:r>
            <a:r>
              <a:rPr sz="2600" dirty="0" err="1" smtClean="0"/>
              <a:t>na</a:t>
            </a:r>
            <a:r>
              <a:rPr sz="2600" dirty="0" smtClean="0"/>
              <a:t> </a:t>
            </a:r>
            <a:r>
              <a:rPr sz="2600" dirty="0" err="1" smtClean="0"/>
              <a:t>tabela</a:t>
            </a:r>
            <a:r>
              <a:rPr sz="2600" dirty="0" smtClean="0"/>
              <a:t> 1. </a:t>
            </a:r>
          </a:p>
          <a:p>
            <a:r>
              <a:rPr lang="pt-BR" sz="2600" dirty="0" smtClean="0"/>
              <a:t>A partir da lista, crie um grafo e, a partir dele, informe a ordenação das disciplinas que respeita os pré-requisitos.</a:t>
            </a:r>
          </a:p>
          <a:p>
            <a:r>
              <a:rPr lang="pt-BR" sz="2600" dirty="0" smtClean="0"/>
              <a:t>Para a ordenação use o algoritmo de Kahn </a:t>
            </a:r>
            <a:r>
              <a:rPr lang="pt-BR" sz="2600" b="1" u="sng" dirty="0" smtClean="0"/>
              <a:t>ou</a:t>
            </a:r>
            <a:r>
              <a:rPr lang="pt-BR" sz="2600" dirty="0" smtClean="0"/>
              <a:t> o DFS modificado.</a:t>
            </a:r>
            <a:endParaRPr sz="2600" dirty="0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9FCDFA-46FC-46A8-BA53-9D4020AAAA5F}" type="slidenum">
              <a:rPr lang="pt-BR" altLang="pt-BR" smtClean="0"/>
              <a:pPr/>
              <a:t>3</a:t>
            </a:fld>
            <a:endParaRPr lang="pt-BR" alt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err="1" smtClean="0"/>
              <a:t>Tabela</a:t>
            </a:r>
            <a:r>
              <a:rPr altLang="pt-BR" dirty="0" smtClean="0"/>
              <a:t> 1</a:t>
            </a:r>
            <a:endParaRPr altLang="pt-BR" dirty="0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CEF873-FCCB-44F2-BB79-3B24BED4CD16}" type="slidenum">
              <a:rPr lang="pt-BR" altLang="pt-BR" smtClean="0"/>
              <a:pPr/>
              <a:t>4</a:t>
            </a:fld>
            <a:endParaRPr lang="pt-BR" altLang="pt-BR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377" y="1339404"/>
            <a:ext cx="5508180" cy="378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err="1" smtClean="0"/>
              <a:t>Arquivo</a:t>
            </a:r>
            <a:r>
              <a:rPr altLang="pt-BR" dirty="0" smtClean="0"/>
              <a:t> de </a:t>
            </a:r>
            <a:r>
              <a:rPr altLang="pt-BR" dirty="0" err="1" smtClean="0"/>
              <a:t>entrada</a:t>
            </a:r>
            <a:endParaRPr alt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>
              <a:lnSpc>
                <a:spcPts val="1400"/>
              </a:lnSpc>
              <a:buNone/>
            </a:pPr>
            <a:r>
              <a:rPr lang="pt-BR" sz="1800" dirty="0" err="1" smtClean="0"/>
              <a:t>AEDs</a:t>
            </a:r>
            <a:r>
              <a:rPr lang="pt-BR" sz="1800" dirty="0" smtClean="0"/>
              <a:t> I;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err="1" smtClean="0"/>
              <a:t>AEDs</a:t>
            </a:r>
            <a:r>
              <a:rPr lang="pt-BR" sz="1800" dirty="0" smtClean="0"/>
              <a:t> II;</a:t>
            </a:r>
            <a:r>
              <a:rPr lang="pt-BR" sz="1800" dirty="0" err="1" smtClean="0"/>
              <a:t>AEDs</a:t>
            </a:r>
            <a:r>
              <a:rPr lang="pt-BR" sz="1800" dirty="0" smtClean="0"/>
              <a:t> I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Matemática Discreta;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Arquitetura I;Introdução à Computação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Arquitetura II;Arquitetura I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Sistemas Operacionais;Arquitetura II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Grafos;</a:t>
            </a:r>
            <a:r>
              <a:rPr lang="pt-BR" sz="1800" dirty="0" err="1" smtClean="0"/>
              <a:t>AEDs</a:t>
            </a:r>
            <a:r>
              <a:rPr lang="pt-BR" sz="1800" dirty="0" smtClean="0"/>
              <a:t> II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Iniciação à Pesquisa;Introdução à Computação,</a:t>
            </a:r>
            <a:r>
              <a:rPr lang="pt-BR" sz="1800" dirty="0" err="1" smtClean="0"/>
              <a:t>AEDs</a:t>
            </a:r>
            <a:r>
              <a:rPr lang="pt-BR" sz="1800" dirty="0" smtClean="0"/>
              <a:t> II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Introdução à Computação;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Compiladores;</a:t>
            </a:r>
            <a:r>
              <a:rPr lang="pt-BR" sz="1800" dirty="0" err="1" smtClean="0"/>
              <a:t>AEDs</a:t>
            </a:r>
            <a:r>
              <a:rPr lang="pt-BR" sz="1800" dirty="0" smtClean="0"/>
              <a:t> II,Teoria de Linguagens</a:t>
            </a:r>
          </a:p>
          <a:p>
            <a:pPr>
              <a:lnSpc>
                <a:spcPts val="1400"/>
              </a:lnSpc>
              <a:buNone/>
            </a:pPr>
            <a:r>
              <a:rPr lang="pt-BR" sz="1800" dirty="0" smtClean="0"/>
              <a:t>Teoria de Linguagens;Matemática Discreta</a:t>
            </a:r>
          </a:p>
          <a:p>
            <a:pPr lvl="1">
              <a:buNone/>
            </a:pPr>
            <a:endParaRPr altLang="pt-BR" dirty="0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0459D7-DBE8-4008-91F8-F6F0469106B0}" type="slidenum">
              <a:rPr lang="pt-BR" altLang="pt-BR" smtClean="0"/>
              <a:pPr/>
              <a:t>5</a:t>
            </a:fld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err="1" smtClean="0"/>
              <a:t>Arquivo</a:t>
            </a:r>
            <a:r>
              <a:rPr altLang="pt-BR" dirty="0" smtClean="0"/>
              <a:t> de </a:t>
            </a:r>
            <a:r>
              <a:rPr altLang="pt-BR" dirty="0" err="1" smtClean="0"/>
              <a:t>saída</a:t>
            </a:r>
            <a:endParaRPr alt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lang="pt-BR" altLang="pt-BR" dirty="0" smtClean="0"/>
              <a:t>A lista de saída só contém nome de disciplinas, além de </a:t>
            </a:r>
            <a:r>
              <a:rPr lang="pt-BR" altLang="pt-BR" smtClean="0"/>
              <a:t>caracteres separadores.</a:t>
            </a:r>
            <a:endParaRPr lang="pt-BR" altLang="pt-BR" dirty="0" smtClean="0"/>
          </a:p>
          <a:p>
            <a:r>
              <a:rPr lang="pt-BR" altLang="pt-BR" dirty="0" smtClean="0"/>
              <a:t>Para o arquivo de exemplo, a saída é: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AEDs</a:t>
            </a:r>
            <a:r>
              <a:rPr lang="pt-BR" sz="1800" dirty="0" smtClean="0"/>
              <a:t> I - </a:t>
            </a:r>
            <a:r>
              <a:rPr lang="pt-BR" sz="1800" dirty="0" smtClean="0"/>
              <a:t>Introdução à </a:t>
            </a:r>
            <a:r>
              <a:rPr lang="pt-BR" sz="1800" dirty="0" smtClean="0"/>
              <a:t>Computação - </a:t>
            </a:r>
            <a:r>
              <a:rPr lang="pt-BR" sz="1800" dirty="0" smtClean="0"/>
              <a:t>Matemática </a:t>
            </a:r>
            <a:r>
              <a:rPr lang="pt-BR" sz="1800" dirty="0" smtClean="0"/>
              <a:t>Discreta - </a:t>
            </a:r>
            <a:r>
              <a:rPr lang="pt-BR" sz="1800" dirty="0" err="1" smtClean="0"/>
              <a:t>AEDs</a:t>
            </a:r>
            <a:r>
              <a:rPr lang="pt-BR" sz="1800" dirty="0" smtClean="0"/>
              <a:t> </a:t>
            </a:r>
            <a:r>
              <a:rPr lang="pt-BR" sz="1800" dirty="0" smtClean="0"/>
              <a:t>II - </a:t>
            </a:r>
            <a:r>
              <a:rPr lang="pt-BR" sz="1800" dirty="0" smtClean="0"/>
              <a:t>Arquitetura </a:t>
            </a:r>
            <a:r>
              <a:rPr lang="pt-BR" sz="1800" dirty="0" smtClean="0"/>
              <a:t>I - </a:t>
            </a:r>
            <a:r>
              <a:rPr lang="pt-BR" sz="1800" dirty="0" smtClean="0"/>
              <a:t>Teoria de </a:t>
            </a:r>
            <a:r>
              <a:rPr lang="pt-BR" sz="1800" dirty="0" smtClean="0"/>
              <a:t>Linguagens - </a:t>
            </a:r>
            <a:r>
              <a:rPr lang="pt-BR" sz="1800" dirty="0" smtClean="0"/>
              <a:t>Iniciação à </a:t>
            </a:r>
            <a:r>
              <a:rPr lang="pt-BR" sz="1800" dirty="0" smtClean="0"/>
              <a:t>Pesquisa – Grafos – </a:t>
            </a:r>
            <a:r>
              <a:rPr lang="pt-BR" sz="1800" dirty="0" smtClean="0"/>
              <a:t>Arquitetura II - </a:t>
            </a:r>
            <a:r>
              <a:rPr lang="pt-BR" sz="1800" dirty="0" smtClean="0"/>
              <a:t>Compiladores - </a:t>
            </a:r>
            <a:r>
              <a:rPr lang="pt-BR" sz="1800" dirty="0" smtClean="0"/>
              <a:t>Sistemas Operacionais</a:t>
            </a:r>
            <a:endParaRPr lang="pt-BR" altLang="pt-BR" sz="1800" dirty="0" smtClean="0"/>
          </a:p>
          <a:p>
            <a:pPr lvl="1"/>
            <a:endParaRPr altLang="pt-BR" dirty="0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0459D7-DBE8-4008-91F8-F6F0469106B0}" type="slidenum">
              <a:rPr lang="pt-BR" altLang="pt-BR" smtClean="0"/>
              <a:pPr/>
              <a:t>6</a:t>
            </a:fld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dirty="0" err="1" smtClean="0"/>
              <a:t>Observações</a:t>
            </a:r>
            <a:endParaRPr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Clr>
                <a:srgbClr val="9B57D3"/>
              </a:buClr>
              <a:buFont typeface="+mj-lt"/>
              <a:buAutoNum type="arabicPeriod"/>
              <a:defRPr/>
            </a:pPr>
            <a:r>
              <a:rPr lang="pt-BR" dirty="0" smtClean="0">
                <a:solidFill>
                  <a:prstClr val="black"/>
                </a:solidFill>
              </a:rPr>
              <a:t>Mapeie disciplina para número de vértice considerando a ordem que ela é listada no arquivo de entrada</a:t>
            </a:r>
          </a:p>
          <a:p>
            <a:pPr marL="514350" indent="-514350">
              <a:lnSpc>
                <a:spcPct val="120000"/>
              </a:lnSpc>
              <a:buClr>
                <a:srgbClr val="9B57D3"/>
              </a:buClr>
              <a:buFont typeface="+mj-lt"/>
              <a:buAutoNum type="arabicPeriod"/>
              <a:defRPr/>
            </a:pPr>
            <a:endParaRPr lang="pt-BR" sz="1500" dirty="0" smtClean="0">
              <a:solidFill>
                <a:prstClr val="black"/>
              </a:solidFill>
            </a:endParaRPr>
          </a:p>
          <a:p>
            <a:pPr marL="514350" indent="-514350">
              <a:lnSpc>
                <a:spcPct val="120000"/>
              </a:lnSpc>
              <a:buClr>
                <a:srgbClr val="9B57D3"/>
              </a:buClr>
              <a:buFont typeface="+mj-lt"/>
              <a:buAutoNum type="arabicPeriod"/>
              <a:defRPr/>
            </a:pPr>
            <a:r>
              <a:rPr lang="pt-BR" dirty="0" smtClean="0">
                <a:solidFill>
                  <a:prstClr val="black"/>
                </a:solidFill>
              </a:rPr>
              <a:t>Liste sempre os nomes dos vértices (disciplinas) em ordem lexicográfica dada pela função </a:t>
            </a:r>
            <a:r>
              <a:rPr lang="pt-BR" i="1" dirty="0" err="1" smtClean="0">
                <a:solidFill>
                  <a:prstClr val="black"/>
                </a:solidFill>
              </a:rPr>
              <a:t>compareToIgnoreCase</a:t>
            </a:r>
            <a:r>
              <a:rPr lang="pt-BR" dirty="0" smtClean="0">
                <a:solidFill>
                  <a:prstClr val="black"/>
                </a:solidFill>
              </a:rPr>
              <a:t>, classe </a:t>
            </a:r>
            <a:r>
              <a:rPr lang="pt-BR" i="1" dirty="0" smtClean="0">
                <a:solidFill>
                  <a:prstClr val="black"/>
                </a:solidFill>
              </a:rPr>
              <a:t>String</a:t>
            </a:r>
            <a:r>
              <a:rPr lang="pt-BR" dirty="0" smtClean="0">
                <a:solidFill>
                  <a:prstClr val="black"/>
                </a:solidFill>
              </a:rPr>
              <a:t>, de Java.</a:t>
            </a:r>
          </a:p>
          <a:p>
            <a:pPr marL="0" indent="0">
              <a:lnSpc>
                <a:spcPct val="120000"/>
              </a:lnSpc>
              <a:buClr>
                <a:srgbClr val="9B57D3"/>
              </a:buClr>
              <a:defRPr/>
            </a:pPr>
            <a:endParaRPr dirty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FFA8FD-57CF-48E8-829B-0D51B5BC859E}" type="slidenum">
              <a:rPr lang="pt-BR" altLang="pt-BR" smtClean="0"/>
              <a:pPr/>
              <a:t>7</a:t>
            </a:fld>
            <a:endParaRPr lang="pt-BR" altLang="pt-BR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PUC Minas – Ciência da Computação – Algoritmos em Grafos – Prof. João Caram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Apresentação na tela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Tw Cen MT</vt:lpstr>
      <vt:lpstr>Arial</vt:lpstr>
      <vt:lpstr>Wingdings</vt:lpstr>
      <vt:lpstr>Wingdings 2</vt:lpstr>
      <vt:lpstr>Calibri</vt:lpstr>
      <vt:lpstr>Consolas</vt:lpstr>
      <vt:lpstr>WidescreenPresentation</vt:lpstr>
      <vt:lpstr>Algoritmos Em   Grafos  Trabalho Prático 3 Prof. Saulo A. P. Pinto</vt:lpstr>
      <vt:lpstr>Trabalho 3: Topological Sort</vt:lpstr>
      <vt:lpstr>O que deve ser feito</vt:lpstr>
      <vt:lpstr>Tabela 1</vt:lpstr>
      <vt:lpstr>Arquivo de entrada</vt:lpstr>
      <vt:lpstr>Arquivo de saída</vt:lpstr>
      <vt:lpstr>Observações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2017-09-27T02:15:17Z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