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3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79257-5633-4352-86A8-C0D9CF1687E9}" type="datetimeFigureOut">
              <a:rPr lang="pt-BR" smtClean="0"/>
              <a:t>28/10/2016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73FD5-E026-4111-A983-5A9211DCD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58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 Geocêntrico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73FD5-E026-4111-A983-5A9211DCD0F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21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 Heliocêntrico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73FD5-E026-4111-A983-5A9211DCD0F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34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6AFF-47A6-4DA1-BE4A-FF8FA03F10D8}" type="datetimeFigureOut">
              <a:rPr lang="pt-BR" smtClean="0"/>
              <a:t>28/10/2016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EE82-FF34-47A8-9D38-6F5ADBA6B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4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6AFF-47A6-4DA1-BE4A-FF8FA03F10D8}" type="datetimeFigureOut">
              <a:rPr lang="pt-BR" smtClean="0"/>
              <a:t>28/10/2016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EE82-FF34-47A8-9D38-6F5ADBA6B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7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6AFF-47A6-4DA1-BE4A-FF8FA03F10D8}" type="datetimeFigureOut">
              <a:rPr lang="pt-BR" smtClean="0"/>
              <a:t>28/10/2016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EE82-FF34-47A8-9D38-6F5ADBA6B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6AFF-47A6-4DA1-BE4A-FF8FA03F10D8}" type="datetimeFigureOut">
              <a:rPr lang="pt-BR" smtClean="0"/>
              <a:t>28/10/2016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EE82-FF34-47A8-9D38-6F5ADBA6B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6AFF-47A6-4DA1-BE4A-FF8FA03F10D8}" type="datetimeFigureOut">
              <a:rPr lang="pt-BR" smtClean="0"/>
              <a:t>28/10/2016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EE82-FF34-47A8-9D38-6F5ADBA6B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73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6AFF-47A6-4DA1-BE4A-FF8FA03F10D8}" type="datetimeFigureOut">
              <a:rPr lang="pt-BR" smtClean="0"/>
              <a:t>28/10/2016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EE82-FF34-47A8-9D38-6F5ADBA6B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5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6AFF-47A6-4DA1-BE4A-FF8FA03F10D8}" type="datetimeFigureOut">
              <a:rPr lang="pt-BR" smtClean="0"/>
              <a:t>28/10/2016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EE82-FF34-47A8-9D38-6F5ADBA6B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3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6AFF-47A6-4DA1-BE4A-FF8FA03F10D8}" type="datetimeFigureOut">
              <a:rPr lang="pt-BR" smtClean="0"/>
              <a:t>28/10/2016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EE82-FF34-47A8-9D38-6F5ADBA6B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34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6AFF-47A6-4DA1-BE4A-FF8FA03F10D8}" type="datetimeFigureOut">
              <a:rPr lang="pt-BR" smtClean="0"/>
              <a:t>28/10/2016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EE82-FF34-47A8-9D38-6F5ADBA6B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42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6AFF-47A6-4DA1-BE4A-FF8FA03F10D8}" type="datetimeFigureOut">
              <a:rPr lang="pt-BR" smtClean="0"/>
              <a:t>28/10/2016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EE82-FF34-47A8-9D38-6F5ADBA6B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98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6AFF-47A6-4DA1-BE4A-FF8FA03F10D8}" type="datetimeFigureOut">
              <a:rPr lang="pt-BR" smtClean="0"/>
              <a:t>28/10/2016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EE82-FF34-47A8-9D38-6F5ADBA6B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74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6AFF-47A6-4DA1-BE4A-FF8FA03F10D8}" type="datetimeFigureOut">
              <a:rPr lang="pt-BR" smtClean="0"/>
              <a:t>28/10/2016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EE82-FF34-47A8-9D38-6F5ADBA6BC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71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SQgCy_iIcc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youtube.com/watch?v=dIuaW9YWqEU" TargetMode="External"/><Relationship Id="rId4" Type="http://schemas.openxmlformats.org/officeDocument/2006/relationships/hyperlink" Target="https://www.youtube.com/watch?v=cKnSMCjzmc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2016223"/>
          </a:xfrm>
        </p:spPr>
        <p:txBody>
          <a:bodyPr/>
          <a:lstStyle/>
          <a:p>
            <a:r>
              <a:rPr lang="pt-BR" dirty="0" smtClean="0"/>
              <a:t>MODERNIDADE – A ERA DAS REVOLUÇÕES (Séc. XV – XIX)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  <a:effectLst/>
        </p:spPr>
        <p:txBody>
          <a:bodyPr/>
          <a:lstStyle/>
          <a:p>
            <a:pPr algn="just"/>
            <a:r>
              <a:rPr lang="pt-BR" dirty="0" smtClean="0"/>
              <a:t>1) Revolução Astronômica (Científica)</a:t>
            </a:r>
          </a:p>
          <a:p>
            <a:pPr algn="just"/>
            <a:r>
              <a:rPr lang="pt-BR" dirty="0" smtClean="0"/>
              <a:t>2) Revolução Filosófica</a:t>
            </a:r>
          </a:p>
          <a:p>
            <a:pPr algn="just"/>
            <a:r>
              <a:rPr lang="pt-BR" dirty="0" smtClean="0"/>
              <a:t>3) Revolução Geográfica</a:t>
            </a:r>
          </a:p>
          <a:p>
            <a:pPr algn="just"/>
            <a:r>
              <a:rPr lang="pt-BR" dirty="0" smtClean="0"/>
              <a:t>4) Revoluções Políticas</a:t>
            </a:r>
          </a:p>
          <a:p>
            <a:pPr algn="just"/>
            <a:r>
              <a:rPr lang="pt-BR" dirty="0" smtClean="0"/>
              <a:t>5) Revolução Industrial 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01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603448"/>
            <a:ext cx="6300192" cy="7632848"/>
          </a:xfrm>
        </p:spPr>
        <p:txBody>
          <a:bodyPr>
            <a:normAutofit fontScale="90000"/>
          </a:bodyPr>
          <a:lstStyle/>
          <a:p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dirty="0"/>
              <a:t/>
            </a:r>
            <a:br>
              <a:rPr lang="pt-BR" sz="2700" dirty="0"/>
            </a:b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dirty="0"/>
              <a:t/>
            </a:r>
            <a:br>
              <a:rPr lang="pt-BR" sz="2700" dirty="0"/>
            </a:b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dirty="0"/>
              <a:t/>
            </a:r>
            <a:br>
              <a:rPr lang="pt-BR" sz="2700" dirty="0"/>
            </a:b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dirty="0"/>
              <a:t/>
            </a:r>
            <a:br>
              <a:rPr lang="pt-BR" sz="2700" dirty="0"/>
            </a:b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dirty="0"/>
              <a:t/>
            </a:r>
            <a:br>
              <a:rPr lang="pt-BR" sz="2700" dirty="0"/>
            </a:b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b="1" u="sng" dirty="0" smtClean="0"/>
              <a:t>Nicolau Maquiavel </a:t>
            </a:r>
            <a:r>
              <a:rPr lang="pt-BR" sz="2700" dirty="0" smtClean="0"/>
              <a:t>-  Historiador, poeta, filósofo e diplomata italiano (1469 -1527). </a:t>
            </a:r>
            <a:br>
              <a:rPr lang="pt-BR" sz="2700" dirty="0" smtClean="0"/>
            </a:br>
            <a:r>
              <a:rPr lang="pt-BR" sz="2700" dirty="0" smtClean="0"/>
              <a:t>Defendeu em seus livros:</a:t>
            </a:r>
            <a:br>
              <a:rPr lang="pt-BR" sz="2700" dirty="0" smtClean="0"/>
            </a:br>
            <a:r>
              <a:rPr lang="pt-BR" sz="2700" dirty="0" smtClean="0"/>
              <a:t> 1) A separação entre o poder político e poder religioso; </a:t>
            </a:r>
            <a:br>
              <a:rPr lang="pt-BR" sz="2700" dirty="0" smtClean="0"/>
            </a:br>
            <a:r>
              <a:rPr lang="pt-BR" sz="2700" dirty="0" smtClean="0"/>
              <a:t>2) A autonomia do chefe de estado;</a:t>
            </a:r>
            <a:br>
              <a:rPr lang="pt-BR" sz="2700" dirty="0" smtClean="0"/>
            </a:br>
            <a:r>
              <a:rPr lang="pt-BR" sz="2700" dirty="0" smtClean="0"/>
              <a:t>3) O direito de mentir do governante;</a:t>
            </a:r>
            <a:br>
              <a:rPr lang="pt-BR" sz="2700" dirty="0" smtClean="0"/>
            </a:br>
            <a:r>
              <a:rPr lang="pt-BR" sz="2700" dirty="0" smtClean="0"/>
              <a:t>4) Maquiavel defende a forma de governo republicana;</a:t>
            </a:r>
            <a:br>
              <a:rPr lang="pt-BR" sz="2700" dirty="0" smtClean="0"/>
            </a:br>
            <a:r>
              <a:rPr lang="pt-BR" sz="2700" dirty="0" smtClean="0"/>
              <a:t>5) Defende o uso de armas;</a:t>
            </a:r>
            <a:br>
              <a:rPr lang="pt-BR" sz="2700" dirty="0" smtClean="0"/>
            </a:br>
            <a:r>
              <a:rPr lang="pt-BR" sz="2700" dirty="0" smtClean="0"/>
              <a:t>6) Propõe um governo para a maioria e não para uma elite;</a:t>
            </a:r>
            <a:br>
              <a:rPr lang="pt-BR" sz="2700" dirty="0" smtClean="0"/>
            </a:br>
            <a:r>
              <a:rPr lang="pt-BR" sz="2700" dirty="0" smtClean="0"/>
              <a:t>5)Defende também a necessidade de uma cultura política sem corrupção, pautada por princípios morais e éticos.</a:t>
            </a:r>
            <a:br>
              <a:rPr lang="pt-BR" sz="2700" dirty="0" smtClean="0"/>
            </a:b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dirty="0" smtClean="0"/>
              <a:t> </a:t>
            </a:r>
            <a:br>
              <a:rPr lang="pt-BR" sz="2700" dirty="0" smtClean="0"/>
            </a:br>
            <a:r>
              <a:rPr lang="pt-BR" sz="2700" dirty="0"/>
              <a:t/>
            </a:r>
            <a:br>
              <a:rPr lang="pt-BR" sz="2700" dirty="0"/>
            </a:b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810188"/>
            <a:ext cx="213853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8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4536504" cy="6192688"/>
          </a:xfrm>
        </p:spPr>
        <p:txBody>
          <a:bodyPr>
            <a:normAutofit/>
          </a:bodyPr>
          <a:lstStyle/>
          <a:p>
            <a:pPr algn="just"/>
            <a:r>
              <a:rPr lang="pt-BR" sz="2400" b="1" u="sng" dirty="0" smtClean="0"/>
              <a:t>Thomas Hobbes </a:t>
            </a:r>
            <a:r>
              <a:rPr lang="pt-BR" sz="2400" dirty="0" smtClean="0"/>
              <a:t>( 1588 – 1679) Em sua obra </a:t>
            </a:r>
            <a:r>
              <a:rPr lang="pt-BR" sz="2400" u="sng" dirty="0" smtClean="0"/>
              <a:t>Leviatã</a:t>
            </a:r>
            <a:r>
              <a:rPr lang="pt-BR" sz="2400" dirty="0" smtClean="0"/>
              <a:t>, explanou os seus pontos de vista sobre a natureza humana e sobre a necessidade de um governo e de uma sociedade fortes. Defendeu o absolutismo politico, o monopólio de armas e o </a:t>
            </a:r>
            <a:r>
              <a:rPr lang="pt-BR" sz="2400" dirty="0" err="1" smtClean="0"/>
              <a:t>monópolio</a:t>
            </a:r>
            <a:r>
              <a:rPr lang="pt-BR" sz="2400" dirty="0" smtClean="0"/>
              <a:t> fiscal por parte do Estado.    </a:t>
            </a:r>
            <a:endParaRPr lang="pt-BR" sz="2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60848"/>
            <a:ext cx="3394472" cy="4525963"/>
          </a:xfrm>
        </p:spPr>
      </p:pic>
    </p:spTree>
    <p:extLst>
      <p:ext uri="{BB962C8B-B14F-4D97-AF65-F5344CB8AC3E}">
        <p14:creationId xmlns:p14="http://schemas.microsoft.com/office/powerpoint/2010/main" val="356854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0904" cy="6106690"/>
          </a:xfrm>
        </p:spPr>
        <p:txBody>
          <a:bodyPr>
            <a:normAutofit/>
          </a:bodyPr>
          <a:lstStyle/>
          <a:p>
            <a:r>
              <a:rPr lang="pt-BR" sz="2400" b="1" u="sng" dirty="0" err="1" smtClean="0"/>
              <a:t>Jonh</a:t>
            </a:r>
            <a:r>
              <a:rPr lang="pt-BR" sz="2400" b="1" u="sng" dirty="0" smtClean="0"/>
              <a:t> Locke </a:t>
            </a:r>
            <a:r>
              <a:rPr lang="pt-BR" sz="2400" dirty="0" smtClean="0"/>
              <a:t>( 1632 – 1704) </a:t>
            </a:r>
            <a:br>
              <a:rPr lang="pt-BR" sz="2400" dirty="0" smtClean="0"/>
            </a:br>
            <a:r>
              <a:rPr lang="pt-BR" sz="2400" dirty="0" smtClean="0"/>
              <a:t>Afirma que a função do Estado é assegurar os direitos naturais – direito à vida e direito à propriedade. </a:t>
            </a:r>
            <a:br>
              <a:rPr lang="pt-BR" sz="2400" dirty="0" smtClean="0"/>
            </a:br>
            <a:r>
              <a:rPr lang="pt-BR" sz="2400" dirty="0" smtClean="0"/>
              <a:t>Defende o Liberalismo: rompe com o modelo de sociedade com classes estratificadas. Não é função do Estado impedir a mobilidade social. </a:t>
            </a:r>
            <a:endParaRPr lang="pt-BR" sz="24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20888"/>
            <a:ext cx="2266950" cy="2857500"/>
          </a:xfrm>
        </p:spPr>
      </p:pic>
    </p:spTree>
    <p:extLst>
      <p:ext uri="{BB962C8B-B14F-4D97-AF65-F5344CB8AC3E}">
        <p14:creationId xmlns:p14="http://schemas.microsoft.com/office/powerpoint/2010/main" val="358384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340768"/>
            <a:ext cx="2895600" cy="35433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51520" y="764704"/>
            <a:ext cx="496855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 smtClean="0"/>
              <a:t>Jean Jacques Rousseau  (1712 – 1778) </a:t>
            </a:r>
            <a:r>
              <a:rPr lang="pt-BR" sz="2000" b="1" u="sng" dirty="0" err="1" smtClean="0"/>
              <a:t>Suiça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pPr algn="just"/>
            <a:r>
              <a:rPr lang="pt-BR" sz="2000" dirty="0" smtClean="0"/>
              <a:t>Rousseau defende a necessidade de um pacto social, um </a:t>
            </a:r>
            <a:r>
              <a:rPr lang="pt-BR" sz="2000" dirty="0"/>
              <a:t>contrato estabelecido entre os homens, que faz com que estes abandonem o estado de natureza e se organizem em sociedade</a:t>
            </a:r>
            <a:r>
              <a:rPr lang="pt-BR" sz="2000" dirty="0" smtClean="0"/>
              <a:t>.  </a:t>
            </a:r>
            <a:r>
              <a:rPr lang="pt-BR" sz="2000" dirty="0"/>
              <a:t>Suas ideias democráticas inspiraram os líderes da revolução francesa e contribuíram para a queda da monarquia absoluta, a extinção dos privilégios da nobreza e do clero e a tomada do poder pela burguesia. O filósofo, no conjunto de suas obras, nos alertaria para a complexa relação homem-sociedade enfatizando, sobretudo, as inúmeras formas de “corrupção” do homem pela sociedade. </a:t>
            </a:r>
            <a:r>
              <a:rPr lang="pt-BR" sz="2000" dirty="0" smtClean="0"/>
              <a:t>“O </a:t>
            </a:r>
            <a:r>
              <a:rPr lang="pt-BR" sz="2000" dirty="0"/>
              <a:t>homem nasce bom, a sociedade é que o </a:t>
            </a:r>
            <a:r>
              <a:rPr lang="pt-BR" sz="2000" dirty="0" smtClean="0"/>
              <a:t>corrompe”. </a:t>
            </a:r>
            <a:endParaRPr lang="pt-BR" sz="2000" dirty="0"/>
          </a:p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55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980729"/>
            <a:ext cx="4040188" cy="864096"/>
          </a:xfrm>
        </p:spPr>
        <p:txBody>
          <a:bodyPr/>
          <a:lstStyle/>
          <a:p>
            <a:r>
              <a:rPr lang="pt-BR" dirty="0" smtClean="0"/>
              <a:t>Montesquieu (1689 – 1755) 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4" y="2174875"/>
            <a:ext cx="2990260" cy="3951288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268761"/>
            <a:ext cx="4041775" cy="720080"/>
          </a:xfrm>
        </p:spPr>
        <p:txBody>
          <a:bodyPr/>
          <a:lstStyle/>
          <a:p>
            <a:r>
              <a:rPr lang="pt-BR" dirty="0" smtClean="0"/>
              <a:t>O Espírito das Leis (1748) 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70" y="2174875"/>
            <a:ext cx="2387485" cy="3951288"/>
          </a:xfrm>
        </p:spPr>
      </p:pic>
    </p:spTree>
    <p:extLst>
      <p:ext uri="{BB962C8B-B14F-4D97-AF65-F5344CB8AC3E}">
        <p14:creationId xmlns:p14="http://schemas.microsoft.com/office/powerpoint/2010/main" val="366827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640959" cy="6048672"/>
          </a:xfrm>
        </p:spPr>
        <p:txBody>
          <a:bodyPr>
            <a:normAutofit fontScale="90000"/>
          </a:bodyPr>
          <a:lstStyle/>
          <a:p>
            <a:r>
              <a:rPr lang="pt-BR" sz="2000" b="1" u="sng" dirty="0" smtClean="0"/>
              <a:t>“O Espirito das Leis”  – Montesquieu (1689 -1755)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200" dirty="0" smtClean="0"/>
              <a:t>Para </a:t>
            </a:r>
            <a:r>
              <a:rPr lang="pt-BR" sz="2200" dirty="0"/>
              <a:t>ele, o que importa não é julgar os governos existentes, mas compreender a natureza e o principio de cada espécie de governo</a:t>
            </a:r>
            <a:r>
              <a:rPr lang="pt-BR" sz="2200" dirty="0" smtClean="0"/>
              <a:t>. “</a:t>
            </a:r>
            <a:r>
              <a:rPr lang="pt-BR" sz="2200" dirty="0"/>
              <a:t>Não se deve de modo algum estatuir pelas leis divinas o que deve sê-lo pelas leis humanas, nem regulamentar pelas leis humanas o que deve ser feito pelas leis divinas”, escreve ele, estabelecendo a divisão entre religião e política. Quer assim demarcar o domínio próprio da política e de sua ciência, que não se confunde com o da religião ou o da moral</a:t>
            </a:r>
            <a:r>
              <a:rPr lang="pt-BR" sz="2200" dirty="0" smtClean="0"/>
              <a:t>. Para muitos</a:t>
            </a:r>
            <a:r>
              <a:rPr lang="pt-BR" sz="2200" dirty="0"/>
              <a:t>, ele inaugura a sociologia política</a:t>
            </a:r>
            <a:br>
              <a:rPr lang="pt-BR" sz="2200" dirty="0"/>
            </a:br>
            <a:r>
              <a:rPr lang="pt-BR" sz="2200" dirty="0" smtClean="0"/>
              <a:t> </a:t>
            </a:r>
            <a:r>
              <a:rPr lang="pt-BR" sz="2200" dirty="0"/>
              <a:t>As Leis tratam de relações necessárias. Antes do estabelecimento da sociedade, existiam apenas as Leis Naturais (paz, busca por alimentos, atração e desejo de viver em sociedade). O sentimento marcante dessa fase era o medo, como todos os homens eram iguais, eles temiam um ao outro. Contraditoriamente, isso se fez com que os homens se unissem, formando a sociedade civil. Então, o homem deixa de ser igual, trazendo a guerra, e, para evitá-la, constituíram-se as leis civis: Direito das Gentes (relação entre os povos), o Direito Político (leis em relação ao governante e governado; forma o governo) e o Direito Civil (leis em relação aos próprios cidadãos entre eles; sustenta o governo). O Espírito das Leis é a relação das leis com o povo a que elas se aplicam, envolvendo o determinismo geográfico e as relações sociais</a:t>
            </a:r>
            <a:r>
              <a:rPr lang="pt-BR" sz="2200" dirty="0" smtClean="0"/>
              <a:t>.  </a:t>
            </a:r>
            <a:br>
              <a:rPr lang="pt-BR" sz="2200" dirty="0" smtClean="0"/>
            </a:b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9763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3100" dirty="0" smtClean="0"/>
              <a:t>5) Revolução Industrial </a:t>
            </a:r>
            <a:br>
              <a:rPr lang="pt-BR" sz="3100" dirty="0" smtClean="0"/>
            </a:br>
            <a:r>
              <a:rPr lang="pt-BR" sz="3100" dirty="0" smtClean="0"/>
              <a:t>Fábricas químicas – 1881 </a:t>
            </a:r>
            <a:r>
              <a:rPr lang="pt-BR" sz="3100" dirty="0" err="1" smtClean="0"/>
              <a:t>Ludwigshagen</a:t>
            </a:r>
            <a:r>
              <a:rPr lang="pt-BR" sz="3100" dirty="0" smtClean="0"/>
              <a:t> -  Alemanha</a:t>
            </a:r>
            <a:br>
              <a:rPr lang="pt-BR" sz="3100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" y="1447800"/>
            <a:ext cx="704697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1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>
            <a:normAutofit fontScale="90000"/>
          </a:bodyPr>
          <a:lstStyle/>
          <a:p>
            <a:pPr algn="just"/>
            <a:r>
              <a:rPr lang="pt-BR" sz="2800" b="1" u="sng" dirty="0" smtClean="0"/>
              <a:t/>
            </a:r>
            <a:br>
              <a:rPr lang="pt-BR" sz="2800" b="1" u="sng" dirty="0" smtClean="0"/>
            </a:br>
            <a:r>
              <a:rPr lang="pt-BR" sz="2800" b="1" u="sng" dirty="0" smtClean="0"/>
              <a:t>Revolução Industrial – Aspectos </a:t>
            </a:r>
            <a:r>
              <a:rPr lang="pt-BR" sz="2800" b="1" u="sng" dirty="0"/>
              <a:t>determinantes 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700" dirty="0" smtClean="0"/>
              <a:t>Revolução </a:t>
            </a:r>
            <a:r>
              <a:rPr lang="pt-BR" sz="2700" dirty="0"/>
              <a:t>Industrial foi a transição para novos processos de </a:t>
            </a:r>
            <a:r>
              <a:rPr lang="pt-BR" sz="2700" dirty="0" smtClean="0"/>
              <a:t>produção no trabalho que teve inicio na Europa à partir de 1780.</a:t>
            </a:r>
            <a:br>
              <a:rPr lang="pt-BR" sz="2700" dirty="0" smtClean="0"/>
            </a:b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dirty="0" smtClean="0"/>
              <a:t>Esta </a:t>
            </a:r>
            <a:r>
              <a:rPr lang="pt-BR" sz="2700" dirty="0"/>
              <a:t>transformação incluiu a transição de métodos de produção artesanais para a produção por máquinas, a fabricação de novos produtos químicos, novos processos de produção de ferro, maior </a:t>
            </a:r>
            <a:r>
              <a:rPr lang="pt-BR" sz="2700" dirty="0" smtClean="0"/>
              <a:t>eficiência com o uso da </a:t>
            </a:r>
            <a:r>
              <a:rPr lang="pt-BR" sz="2700" dirty="0"/>
              <a:t>energia da água, o uso crescente da energia a vapor e o desenvolvimento das máquinas-ferramentas, além da substituição da madeira e de outros biocombustíveis pelo carvão. A revolução teve início na Inglaterra e em poucas décadas se espalhou para a Europa Ocidental e os Estados Unidos.</a:t>
            </a: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dirty="0" smtClean="0"/>
              <a:t/>
            </a:r>
            <a:br>
              <a:rPr lang="pt-BR" sz="2700" dirty="0" smtClean="0"/>
            </a:b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662859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6480720"/>
          </a:xfrm>
        </p:spPr>
        <p:txBody>
          <a:bodyPr>
            <a:noAutofit/>
          </a:bodyPr>
          <a:lstStyle/>
          <a:p>
            <a:pPr algn="just"/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u="sng" dirty="0" smtClean="0"/>
              <a:t>O </a:t>
            </a:r>
            <a:r>
              <a:rPr lang="pt-BR" sz="2000" b="1" u="sng" dirty="0"/>
              <a:t>Reino Unido foi pioneiro no processo da Revolução Industrial por diversos fatores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Pela aplicação de uma política econômica liberal desde meados do século XVIII</a:t>
            </a:r>
            <a:r>
              <a:rPr lang="pt-BR" sz="2000" dirty="0" smtClean="0"/>
              <a:t>.. </a:t>
            </a:r>
            <a:br>
              <a:rPr lang="pt-BR" sz="2000" dirty="0" smtClean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smtClean="0"/>
              <a:t>Com </a:t>
            </a:r>
            <a:r>
              <a:rPr lang="pt-BR" sz="2000" dirty="0"/>
              <a:t>a liberação da indústria e do comércio ocorreu um enorme progresso tecnológico e um grande aumento da produtividade em um curto espaço de tempo</a:t>
            </a:r>
            <a:r>
              <a:rPr lang="pt-BR" sz="2000" dirty="0" smtClean="0"/>
              <a:t>. </a:t>
            </a:r>
            <a:br>
              <a:rPr lang="pt-BR" sz="2000" dirty="0" smtClean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smtClean="0"/>
              <a:t>O </a:t>
            </a:r>
            <a:r>
              <a:rPr lang="pt-BR" sz="2000" dirty="0"/>
              <a:t>processo de enriquecimento britânico adquiriu maior impulso após a Revolução Inglesa, que forneceu ao seu capitalismo a estabilidade que faltava para expandir </a:t>
            </a:r>
            <a:r>
              <a:rPr lang="pt-BR" sz="2000" dirty="0" smtClean="0"/>
              <a:t>os</a:t>
            </a:r>
            <a:br>
              <a:rPr lang="pt-BR" sz="2000" dirty="0" smtClean="0"/>
            </a:br>
            <a:r>
              <a:rPr lang="pt-BR" sz="2000" dirty="0" smtClean="0"/>
              <a:t>investimentos </a:t>
            </a:r>
            <a:r>
              <a:rPr lang="pt-BR" sz="2000" dirty="0"/>
              <a:t>e ampliar os </a:t>
            </a:r>
            <a:r>
              <a:rPr lang="pt-BR" sz="2000" dirty="0" smtClean="0"/>
              <a:t>lucros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A </a:t>
            </a:r>
            <a:r>
              <a:rPr lang="pt-BR" sz="2000" dirty="0"/>
              <a:t>Grã-Bretanha firmou vários acordos comerciais vantajosos com outros países. </a:t>
            </a:r>
          </a:p>
        </p:txBody>
      </p:sp>
    </p:spTree>
    <p:extLst>
      <p:ext uri="{BB962C8B-B14F-4D97-AF65-F5344CB8AC3E}">
        <p14:creationId xmlns:p14="http://schemas.microsoft.com/office/powerpoint/2010/main" val="264669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Coalbrokdhale</a:t>
            </a:r>
            <a:r>
              <a:rPr lang="pt-BR" dirty="0" smtClean="0"/>
              <a:t> – Cidade inglesa pioneira na industrialização 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7" r="71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518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1 - Revolução Astronômica (Científica)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24744"/>
            <a:ext cx="8496944" cy="5472608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Ocorreu com a contribuição de vários pensadores:</a:t>
            </a:r>
            <a:endParaRPr lang="pt-BR" sz="2000" dirty="0" smtClean="0"/>
          </a:p>
          <a:p>
            <a:pPr marL="457200" indent="-457200">
              <a:buAutoNum type="arabicParenR"/>
            </a:pPr>
            <a:r>
              <a:rPr lang="pt-BR" sz="2000" dirty="0" smtClean="0"/>
              <a:t>Nicolau Copérnico, Matemático e Astrônomo Polonês (1473 – 1543)</a:t>
            </a:r>
          </a:p>
          <a:p>
            <a:pPr marL="457200" indent="-457200">
              <a:buAutoNum type="arabicParenR"/>
            </a:pPr>
            <a:r>
              <a:rPr lang="pt-BR" sz="2000" dirty="0" smtClean="0"/>
              <a:t>Galileu </a:t>
            </a:r>
            <a:r>
              <a:rPr lang="pt-BR" sz="2000" dirty="0" err="1" smtClean="0"/>
              <a:t>Galillei</a:t>
            </a:r>
            <a:r>
              <a:rPr lang="pt-BR" sz="2000" dirty="0" smtClean="0"/>
              <a:t>, Físico, Matemático, Astrônomo italiano ( 1564 – 1642)</a:t>
            </a:r>
          </a:p>
          <a:p>
            <a:pPr marL="457200" indent="-457200">
              <a:buAutoNum type="arabicParenR"/>
            </a:pPr>
            <a:r>
              <a:rPr lang="pt-BR" sz="2000" dirty="0" err="1" smtClean="0"/>
              <a:t>Joahnnes</a:t>
            </a:r>
            <a:r>
              <a:rPr lang="pt-BR" sz="2000" dirty="0" smtClean="0"/>
              <a:t> Kepler, Matemático e Astrônomo alemão (1571 – 1630) </a:t>
            </a:r>
          </a:p>
          <a:p>
            <a:pPr marL="457200" indent="-457200">
              <a:buAutoNum type="arabicParenR"/>
            </a:pPr>
            <a:r>
              <a:rPr lang="pt-BR" sz="2000" dirty="0" smtClean="0"/>
              <a:t>Isaac Newton, Filósofo, Matemático e astrônomo Inglês (1643 – 1727) </a:t>
            </a:r>
          </a:p>
          <a:p>
            <a:pPr marL="0" indent="0" algn="just">
              <a:buNone/>
            </a:pPr>
            <a:r>
              <a:rPr lang="pt-BR" sz="2400" dirty="0" smtClean="0"/>
              <a:t>Trabalharam arduamente para explicar o porquê de no decurso de 24 horas um dia e uma noite se alternam.  O defensor do Geocentrismo postula que a Terra está imóvel e o Sol faz uma volta completa em torno da terra no período de 24 horas, enquanto o defensor do </a:t>
            </a:r>
            <a:r>
              <a:rPr lang="pt-BR" sz="2400" dirty="0" err="1" smtClean="0"/>
              <a:t>Heliocentrismo</a:t>
            </a:r>
            <a:r>
              <a:rPr lang="pt-BR" sz="2400" dirty="0" smtClean="0"/>
              <a:t> postula que o Sol está no centro do nosso sistema e é a Terra que faz um movimento de rotação completa em torno de seu próprio eixo no decurso de 24 horas e também admite como imprescindível a translação completa da Terra em torno do Sol no período de 365 dias. 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094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Trabalhadores na indústria </a:t>
            </a:r>
            <a:r>
              <a:rPr lang="pt-BR" dirty="0" err="1" smtClean="0"/>
              <a:t>Ciderúrgica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8" b="129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0057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4800600"/>
            <a:ext cx="6192688" cy="11486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Cidade americana </a:t>
            </a:r>
            <a:r>
              <a:rPr lang="pt-BR" dirty="0" err="1" smtClean="0"/>
              <a:t>Bethlehem</a:t>
            </a:r>
            <a:r>
              <a:rPr lang="pt-BR" dirty="0" smtClean="0"/>
              <a:t> – que se tornou o maior </a:t>
            </a:r>
            <a:br>
              <a:rPr lang="pt-BR" dirty="0" smtClean="0"/>
            </a:br>
            <a:r>
              <a:rPr lang="pt-BR" dirty="0" smtClean="0"/>
              <a:t>polo industrial do mundo em </a:t>
            </a:r>
            <a:r>
              <a:rPr lang="pt-BR" dirty="0" err="1" smtClean="0"/>
              <a:t>ciderurgia</a:t>
            </a:r>
            <a:r>
              <a:rPr lang="pt-BR" dirty="0" smtClean="0"/>
              <a:t>.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3" r="27833"/>
          <a:stretch>
            <a:fillRect/>
          </a:stretch>
        </p:blipFill>
        <p:spPr>
          <a:xfrm>
            <a:off x="971600" y="612775"/>
            <a:ext cx="7488832" cy="4114800"/>
          </a:xfrm>
        </p:spPr>
      </p:pic>
    </p:spTree>
    <p:extLst>
      <p:ext uri="{BB962C8B-B14F-4D97-AF65-F5344CB8AC3E}">
        <p14:creationId xmlns:p14="http://schemas.microsoft.com/office/powerpoint/2010/main" val="1180299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4800600"/>
            <a:ext cx="5659016" cy="56673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Motor a vapor – hoje peça do museu 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" r="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4433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Karl Marx ( 1818-1883) O grande pensador da sociedade industrial.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MARX: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www.youtube.com/watch?v=fSQgCy_iIcc</a:t>
            </a:r>
            <a:endParaRPr lang="pt-BR" dirty="0" smtClean="0"/>
          </a:p>
          <a:p>
            <a:r>
              <a:rPr lang="pt-BR" dirty="0" err="1" smtClean="0"/>
              <a:t>History</a:t>
            </a:r>
            <a:r>
              <a:rPr lang="pt-BR" dirty="0" smtClean="0"/>
              <a:t> </a:t>
            </a:r>
            <a:r>
              <a:rPr lang="pt-BR" dirty="0" err="1" smtClean="0"/>
              <a:t>Work</a:t>
            </a:r>
            <a:r>
              <a:rPr lang="pt-BR" dirty="0"/>
              <a:t>: 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www.youtube.com/watch?v=cKnSMCjzmco</a:t>
            </a:r>
            <a:endParaRPr lang="pt-BR" dirty="0" smtClean="0"/>
          </a:p>
          <a:p>
            <a:r>
              <a:rPr lang="pt-BR"/>
              <a:t>Capitalismo:  </a:t>
            </a:r>
            <a:r>
              <a:rPr lang="pt-BR">
                <a:hlinkClick r:id="rId5"/>
              </a:rPr>
              <a:t>https://</a:t>
            </a:r>
            <a:r>
              <a:rPr lang="pt-BR" smtClean="0">
                <a:hlinkClick r:id="rId5"/>
              </a:rPr>
              <a:t>www.youtube.com/watch?v=dIuaW9YWqEU</a:t>
            </a:r>
            <a:endParaRPr lang="pt-BR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94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8" y="0"/>
            <a:ext cx="8203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0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96" y="905807"/>
            <a:ext cx="6305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9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4800600"/>
            <a:ext cx="5442992" cy="1508720"/>
          </a:xfrm>
        </p:spPr>
        <p:txBody>
          <a:bodyPr>
            <a:normAutofit/>
          </a:bodyPr>
          <a:lstStyle/>
          <a:p>
            <a:r>
              <a:rPr lang="pt-BR" dirty="0" smtClean="0"/>
              <a:t>1630 – Galileu responde a um processo movido pelo Santo Ofício (Inquisição) e é proibido de publicar sobre o tema “</a:t>
            </a:r>
            <a:r>
              <a:rPr lang="pt-BR" dirty="0" err="1" smtClean="0"/>
              <a:t>heliocentrismo</a:t>
            </a:r>
            <a:r>
              <a:rPr lang="pt-BR" dirty="0" smtClean="0"/>
              <a:t>”. 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" r="4611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013176"/>
            <a:ext cx="5486400" cy="136815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52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-455305"/>
            <a:ext cx="8784976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b="1" u="sng" dirty="0" smtClean="0"/>
              <a:t>Astronomia Moderna:  </a:t>
            </a:r>
            <a:r>
              <a:rPr lang="pt-BR" b="1" u="sng" dirty="0" err="1" smtClean="0"/>
              <a:t>Heliocentrismo</a:t>
            </a:r>
            <a:r>
              <a:rPr lang="pt-BR" b="1" u="sng" dirty="0" smtClean="0"/>
              <a:t>  -  Experimentação  - </a:t>
            </a:r>
            <a:r>
              <a:rPr lang="pt-BR" b="1" u="sng" dirty="0" err="1" smtClean="0"/>
              <a:t>Matemátização</a:t>
            </a:r>
            <a:r>
              <a:rPr lang="pt-BR" b="1" u="sng" dirty="0" smtClean="0"/>
              <a:t> do real </a:t>
            </a:r>
          </a:p>
          <a:p>
            <a:pPr algn="just"/>
            <a:r>
              <a:rPr lang="pt-BR" dirty="0" smtClean="0"/>
              <a:t>Pode-se considerar que são fundamentalmente duas as grandes transformações que levaram à revolução científica:</a:t>
            </a:r>
          </a:p>
          <a:p>
            <a:pPr algn="just"/>
            <a:r>
              <a:rPr lang="pt-BR" dirty="0" smtClean="0"/>
              <a:t>1) Do ponto de vista da cosmologia, a demonstração da validade do modelo heliocêntrico e a concepção do movimento dos corpos celestes, principalmente da Terra, em decorrência do modelo heliocêntrico; </a:t>
            </a:r>
          </a:p>
          <a:p>
            <a:pPr algn="just"/>
            <a:r>
              <a:rPr lang="pt-BR" dirty="0" smtClean="0"/>
              <a:t>2)  Do ponto de vista da ideia de ciência, a valorização da observação e do método experimental, isto é, uma ciência ativa, que se opõe à ciência contemplativa dos antigos; e a utilização da matemática como linguagem da física, proposta por Galileu sob inspiração platônica e pitagórica e contrária à concepção aristotélica. A ciência ativa moderna rompe com a separação antiga entre a ciência (</a:t>
            </a:r>
            <a:r>
              <a:rPr lang="pt-BR" dirty="0" err="1" smtClean="0"/>
              <a:t>episteme</a:t>
            </a:r>
            <a:r>
              <a:rPr lang="pt-BR" dirty="0" smtClean="0"/>
              <a:t>), o saber teórico, e a técnica (</a:t>
            </a:r>
            <a:r>
              <a:rPr lang="pt-BR" dirty="0" err="1" smtClean="0"/>
              <a:t>techne</a:t>
            </a:r>
            <a:r>
              <a:rPr lang="pt-BR" dirty="0" smtClean="0"/>
              <a:t>), o saber aplicado, integrando ciência e técnica e fazendo com que problemas práticos no campo da técnica levem a desenvolvimentos científicos, bem como com que hipóteses teóricas sejam testadas na prática, a partir de sua aplicação na técnica.</a:t>
            </a:r>
          </a:p>
          <a:p>
            <a:pPr algn="just"/>
            <a:r>
              <a:rPr lang="pt-BR" dirty="0" smtClean="0"/>
              <a:t>  A revolução científica moderna resulta portanto da conjugação desses fatores, e cria uma nova mentalidade ou visão que o homem tinha do universo e do lugar que ele ocupava nesse universo.  É o inicio da </a:t>
            </a:r>
            <a:r>
              <a:rPr lang="pt-BR" dirty="0" err="1" smtClean="0"/>
              <a:t>matematização</a:t>
            </a:r>
            <a:r>
              <a:rPr lang="pt-BR" dirty="0" smtClean="0"/>
              <a:t> do real com Galileu e com Newton, praticamente já no séc. XVII, é que teremos a formulação de uma ciência físico-matemática plenamente elaborada em um sistema teórico., que unifica os fenômenos terrestres e celestes, com a elaboração da “lei da gravitação universal”. E a explicação do universo como um sistema que funciona determinado por leis mecânicas  que atuam sobre os corpos considerando as variáveis  -  movimento, força, massa, tempo, espaço.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27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2074242"/>
          </a:xfrm>
        </p:spPr>
        <p:txBody>
          <a:bodyPr>
            <a:no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REVOLUÇÃO FILOSÓFICA  </a:t>
            </a:r>
            <a:r>
              <a:rPr lang="pt-BR" sz="2400" dirty="0" smtClean="0"/>
              <a:t>-  René Descartes foi um filósofo, físico e matemático francês (1596, 1650) e sua grande contribuição foi elaborar um método em que a Matemática funcionou como matriz de todas as áreas do conhecimento científico. A </a:t>
            </a:r>
            <a:r>
              <a:rPr lang="pt-BR" sz="2400" dirty="0" err="1" smtClean="0"/>
              <a:t>matematização</a:t>
            </a:r>
            <a:r>
              <a:rPr lang="pt-BR" sz="2400" dirty="0" smtClean="0"/>
              <a:t> do real é o seu grande legado para a ciência moderna.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92896"/>
            <a:ext cx="31813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365104"/>
            <a:ext cx="6739136" cy="50405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3) Revolução Geográfica  - processo ocorrido entre os sec. XV e XVII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>
          <a:xfrm>
            <a:off x="1835696" y="188640"/>
            <a:ext cx="5486400" cy="4114800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512" y="4797152"/>
            <a:ext cx="8784976" cy="1944216"/>
          </a:xfrm>
        </p:spPr>
        <p:txBody>
          <a:bodyPr>
            <a:noAutofit/>
          </a:bodyPr>
          <a:lstStyle/>
          <a:p>
            <a:pPr algn="just"/>
            <a:r>
              <a:rPr lang="pt-BR" sz="2000" dirty="0" smtClean="0"/>
              <a:t>A expansão geográfica teve um nítido caráter comercial e era financiada pelos governantes e comerciantes. Exigiu o aprimoramento dos conhecimentos geográficos, graças ao desenvolvimento da cartografia; o desenvolvimento de instrumentos náuticos - bússola, astrolábio, sextante - e a construção de embarcações capazes de realizar viagens a longa distância, como as naus e as caravelas.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911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pt-BR" sz="2400" b="1" u="sng" dirty="0" smtClean="0"/>
              <a:t>4) Formação dos Estados Nacionais – Reforma Política Europeia </a:t>
            </a:r>
            <a:endParaRPr lang="pt-BR" sz="2400" b="1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>
            <a:normAutofit fontScale="25000" lnSpcReduction="2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sz="8000" dirty="0" smtClean="0"/>
              <a:t>Os filósofos foram os portadores das ideias que alimentaram as  mudanças  que ocorreram em toda a Europa, fortalecendo o conceito de Estado Moderno. Esse processo iniciou-se na baixa idade média e culminou com o absolutismo e mais tarde desencadearia as Revoluções na Inglaterra (1688),  na França (1789), e a Revolução Americana em 1775.    </a:t>
            </a:r>
          </a:p>
          <a:p>
            <a:pPr algn="just"/>
            <a:r>
              <a:rPr lang="pt-BR" sz="8000" u="sng" dirty="0" smtClean="0"/>
              <a:t>As ideias determinantes para a estruturação do novo conceito de Estado e de politica perpassam a obra desses pensadores e definem a organização do poder politico</a:t>
            </a:r>
            <a:r>
              <a:rPr lang="pt-BR" sz="8000" dirty="0" smtClean="0"/>
              <a:t>:  Estado de Natureza; Contrato Social; Sociedade Civil; O Estado como legitimação dos Direitos Naturais;  Liberalismo; Conceito de Lei fundamentado na ideia de igualdade e justiça. </a:t>
            </a:r>
          </a:p>
          <a:p>
            <a:pPr algn="just"/>
            <a:r>
              <a:rPr lang="pt-BR" sz="8000" u="sng" dirty="0" smtClean="0"/>
              <a:t>Os pilares não só do Estado como da Filosofia Politica estão implícitos nessas categorias</a:t>
            </a:r>
            <a:r>
              <a:rPr lang="pt-BR" sz="8000" dirty="0" smtClean="0"/>
              <a:t>: </a:t>
            </a:r>
          </a:p>
          <a:p>
            <a:pPr marL="0" indent="0" algn="just">
              <a:buNone/>
            </a:pPr>
            <a:r>
              <a:rPr lang="pt-BR" sz="8000" dirty="0" smtClean="0"/>
              <a:t>        1)  Esforço em construir modelos ideais de Estado ou convivência política      fundamentada em valores;</a:t>
            </a:r>
          </a:p>
          <a:p>
            <a:pPr marL="0" indent="0" algn="just">
              <a:buNone/>
            </a:pPr>
            <a:r>
              <a:rPr lang="pt-BR" sz="8000" dirty="0" smtClean="0"/>
              <a:t>       2)  Esclarecimento  dos significados e o alcance do conceito e da atividade política;</a:t>
            </a:r>
          </a:p>
          <a:p>
            <a:pPr marL="0" indent="0" algn="just">
              <a:buNone/>
            </a:pPr>
            <a:r>
              <a:rPr lang="pt-BR" sz="8000" dirty="0" smtClean="0"/>
              <a:t>        3) Busca de  critérios de legitimidade do poder e respostas à questão dos fundamentos da necessidade da obediência ao poder político . </a:t>
            </a:r>
          </a:p>
          <a:p>
            <a:pPr marL="0" indent="0">
              <a:buNone/>
            </a:pPr>
            <a:r>
              <a:rPr lang="pt-BR" sz="8000" dirty="0" smtClean="0"/>
              <a:t>* BOBBIO, Norberto. Teoria geral da política: a filosofia política e as lições dos clássicos. Tradução de Daniela </a:t>
            </a:r>
            <a:r>
              <a:rPr lang="pt-BR" sz="8000" dirty="0" err="1" smtClean="0"/>
              <a:t>Beccaccia</a:t>
            </a:r>
            <a:r>
              <a:rPr lang="pt-BR" sz="8000" dirty="0" smtClean="0"/>
              <a:t> </a:t>
            </a:r>
            <a:r>
              <a:rPr lang="pt-BR" sz="8000" dirty="0" err="1" smtClean="0"/>
              <a:t>Versiani</a:t>
            </a:r>
            <a:r>
              <a:rPr lang="pt-BR" sz="8000" dirty="0" smtClean="0"/>
              <a:t>. 11. ed. Rio de Janeiro: </a:t>
            </a:r>
            <a:r>
              <a:rPr lang="pt-BR" sz="8000" dirty="0" err="1" smtClean="0"/>
              <a:t>Elsevier</a:t>
            </a:r>
            <a:r>
              <a:rPr lang="pt-BR" sz="8000" dirty="0" smtClean="0"/>
              <a:t>, 2000.</a:t>
            </a:r>
          </a:p>
          <a:p>
            <a:endParaRPr lang="pt-BR" sz="8000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8739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429</TotalTime>
  <Words>1163</Words>
  <Application>Microsoft Office PowerPoint</Application>
  <PresentationFormat>Apresentação na tela (4:3)</PresentationFormat>
  <Paragraphs>61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MODERNIDADE – A ERA DAS REVOLUÇÕES (Séc. XV – XIX)</vt:lpstr>
      <vt:lpstr>1 - Revolução Astronômica (Científica)</vt:lpstr>
      <vt:lpstr>Apresentação do PowerPoint</vt:lpstr>
      <vt:lpstr>Apresentação do PowerPoint</vt:lpstr>
      <vt:lpstr>1630 – Galileu responde a um processo movido pelo Santo Ofício (Inquisição) e é proibido de publicar sobre o tema “heliocentrismo”. </vt:lpstr>
      <vt:lpstr>Apresentação do PowerPoint</vt:lpstr>
      <vt:lpstr>2) REVOLUÇÃO FILOSÓFICA  -  René Descartes foi um filósofo, físico e matemático francês (1596, 1650) e sua grande contribuição foi elaborar um método em que a Matemática funcionou como matriz de todas as áreas do conhecimento científico. A matematização do real é o seu grande legado para a ciência moderna.</vt:lpstr>
      <vt:lpstr>3) Revolução Geográfica  - processo ocorrido entre os sec. XV e XVII</vt:lpstr>
      <vt:lpstr>4) Formação dos Estados Nacionais – Reforma Política Europeia </vt:lpstr>
      <vt:lpstr>           Nicolau Maquiavel -  Historiador, poeta, filósofo e diplomata italiano (1469 -1527).  Defendeu em seus livros:  1) A separação entre o poder político e poder religioso;  2) A autonomia do chefe de estado; 3) O direito de mentir do governante; 4) Maquiavel defende a forma de governo republicana; 5) Defende o uso de armas; 6) Propõe um governo para a maioria e não para uma elite; 5)Defende também a necessidade de uma cultura política sem corrupção, pautada por princípios morais e éticos.          </vt:lpstr>
      <vt:lpstr>Thomas Hobbes ( 1588 – 1679) Em sua obra Leviatã, explanou os seus pontos de vista sobre a natureza humana e sobre a necessidade de um governo e de uma sociedade fortes. Defendeu o absolutismo politico, o monopólio de armas e o monópolio fiscal por parte do Estado.    </vt:lpstr>
      <vt:lpstr>Jonh Locke ( 1632 – 1704)  Afirma que a função do Estado é assegurar os direitos naturais – direito à vida e direito à propriedade.  Defende o Liberalismo: rompe com o modelo de sociedade com classes estratificadas. Não é função do Estado impedir a mobilidade social. </vt:lpstr>
      <vt:lpstr>Apresentação do PowerPoint</vt:lpstr>
      <vt:lpstr>Apresentação do PowerPoint</vt:lpstr>
      <vt:lpstr>“O Espirito das Leis”  – Montesquieu (1689 -1755) Para ele, o que importa não é julgar os governos existentes, mas compreender a natureza e o principio de cada espécie de governo. “Não se deve de modo algum estatuir pelas leis divinas o que deve sê-lo pelas leis humanas, nem regulamentar pelas leis humanas o que deve ser feito pelas leis divinas”, escreve ele, estabelecendo a divisão entre religião e política. Quer assim demarcar o domínio próprio da política e de sua ciência, que não se confunde com o da religião ou o da moral. Para muitos, ele inaugura a sociologia política  As Leis tratam de relações necessárias. Antes do estabelecimento da sociedade, existiam apenas as Leis Naturais (paz, busca por alimentos, atração e desejo de viver em sociedade). O sentimento marcante dessa fase era o medo, como todos os homens eram iguais, eles temiam um ao outro. Contraditoriamente, isso se fez com que os homens se unissem, formando a sociedade civil. Então, o homem deixa de ser igual, trazendo a guerra, e, para evitá-la, constituíram-se as leis civis: Direito das Gentes (relação entre os povos), o Direito Político (leis em relação ao governante e governado; forma o governo) e o Direito Civil (leis em relação aos próprios cidadãos entre eles; sustenta o governo). O Espírito das Leis é a relação das leis com o povo a que elas se aplicam, envolvendo o determinismo geográfico e as relações sociais.   </vt:lpstr>
      <vt:lpstr>   5) Revolução Industrial  Fábricas químicas – 1881 Ludwigshagen -  Alemanha    </vt:lpstr>
      <vt:lpstr> Revolução Industrial – Aspectos determinantes   Revolução Industrial foi a transição para novos processos de produção no trabalho que teve inicio na Europa à partir de 1780.  Esta transformação incluiu a transição de métodos de produção artesanais para a produção por máquinas, a fabricação de novos produtos químicos, novos processos de produção de ferro, maior eficiência com o uso da energia da água, o uso crescente da energia a vapor e o desenvolvimento das máquinas-ferramentas, além da substituição da madeira e de outros biocombustíveis pelo carvão. A revolução teve início na Inglaterra e em poucas décadas se espalhou para a Europa Ocidental e os Estados Unidos.  </vt:lpstr>
      <vt:lpstr> O Reino Unido foi pioneiro no processo da Revolução Industrial por diversos fatores:  Pela aplicação de uma política econômica liberal desde meados do século XVIII..   Com a liberação da indústria e do comércio ocorreu um enorme progresso tecnológico e um grande aumento da produtividade em um curto espaço de tempo.   O processo de enriquecimento britânico adquiriu maior impulso após a Revolução Inglesa, que forneceu ao seu capitalismo a estabilidade que faltava para expandir os investimentos e ampliar os lucros  A Grã-Bretanha firmou vários acordos comerciais vantajosos com outros países. </vt:lpstr>
      <vt:lpstr>Coalbrokdhale – Cidade inglesa pioneira na industrialização </vt:lpstr>
      <vt:lpstr>Trabalhadores na indústria Ciderúrgica </vt:lpstr>
      <vt:lpstr>      Cidade americana Bethlehem – que se tornou o maior  polo industrial do mundo em ciderurgia.   </vt:lpstr>
      <vt:lpstr>  Motor a vapor – hoje peça do museu  </vt:lpstr>
      <vt:lpstr>Karl Marx ( 1818-1883) O grande pensador da sociedade industrial.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MODERNIDADE – A ERA DAS REVOLUÇÕES</dc:title>
  <dc:creator>Simone</dc:creator>
  <cp:lastModifiedBy>Simone</cp:lastModifiedBy>
  <cp:revision>31</cp:revision>
  <dcterms:created xsi:type="dcterms:W3CDTF">2016-10-24T01:34:10Z</dcterms:created>
  <dcterms:modified xsi:type="dcterms:W3CDTF">2016-10-28T23:46:25Z</dcterms:modified>
</cp:coreProperties>
</file>