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9" r:id="rId2"/>
    <p:sldMasterId id="2147483662" r:id="rId3"/>
  </p:sldMasterIdLst>
  <p:notesMasterIdLst>
    <p:notesMasterId r:id="rId24"/>
  </p:notesMasterIdLst>
  <p:sldIdLst>
    <p:sldId id="280" r:id="rId4"/>
    <p:sldId id="300" r:id="rId5"/>
    <p:sldId id="301" r:id="rId6"/>
    <p:sldId id="281" r:id="rId7"/>
    <p:sldId id="282" r:id="rId8"/>
    <p:sldId id="283" r:id="rId9"/>
    <p:sldId id="284" r:id="rId10"/>
    <p:sldId id="286" r:id="rId11"/>
    <p:sldId id="287" r:id="rId12"/>
    <p:sldId id="288" r:id="rId13"/>
    <p:sldId id="289" r:id="rId14"/>
    <p:sldId id="290" r:id="rId15"/>
    <p:sldId id="291" r:id="rId16"/>
    <p:sldId id="292" r:id="rId17"/>
    <p:sldId id="293" r:id="rId18"/>
    <p:sldId id="294" r:id="rId19"/>
    <p:sldId id="295" r:id="rId20"/>
    <p:sldId id="297" r:id="rId21"/>
    <p:sldId id="298" r:id="rId22"/>
    <p:sldId id="299"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A99D"/>
    <a:srgbClr val="525E7D"/>
    <a:srgbClr val="5D5D5D"/>
    <a:srgbClr val="A7C9C7"/>
    <a:srgbClr val="7DA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2654" autoAdjust="0"/>
  </p:normalViewPr>
  <p:slideViewPr>
    <p:cSldViewPr>
      <p:cViewPr>
        <p:scale>
          <a:sx n="100" d="100"/>
          <a:sy n="100" d="100"/>
        </p:scale>
        <p:origin x="-504"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D00F1-8BA1-42E6-8711-65631A0068F0}" type="datetimeFigureOut">
              <a:rPr lang="pt-BR" smtClean="0"/>
              <a:t>25/02/2019</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52E83-C480-47A4-A70F-D989DE7F8F81}" type="slidenum">
              <a:rPr lang="pt-BR" smtClean="0"/>
              <a:t>‹nº›</a:t>
            </a:fld>
            <a:endParaRPr lang="pt-BR"/>
          </a:p>
        </p:txBody>
      </p:sp>
    </p:spTree>
    <p:extLst>
      <p:ext uri="{BB962C8B-B14F-4D97-AF65-F5344CB8AC3E}">
        <p14:creationId xmlns:p14="http://schemas.microsoft.com/office/powerpoint/2010/main" val="1026675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Seja bem-vindo ao</a:t>
            </a:r>
            <a:r>
              <a:rPr lang="pt-BR" baseline="0" dirty="0" smtClean="0"/>
              <a:t> nosso curso de </a:t>
            </a:r>
            <a:r>
              <a:rPr lang="pt-BR" dirty="0" smtClean="0"/>
              <a:t> “Segurança e Auditoria</a:t>
            </a:r>
            <a:r>
              <a:rPr lang="pt-BR" baseline="0" dirty="0" smtClean="0"/>
              <a:t> de Sistemas”.</a:t>
            </a:r>
          </a:p>
          <a:p>
            <a:r>
              <a:rPr lang="pt-BR" baseline="0" dirty="0" smtClean="0"/>
              <a:t>É um prazer recebê-lo e espero poder contribuir para a sua formação acadêmica e profissional. </a:t>
            </a:r>
          </a:p>
          <a:p>
            <a:r>
              <a:rPr lang="pt-BR" baseline="0" dirty="0" smtClean="0"/>
              <a:t>O meu nome é Carlos Ribas e sou Professor Adjunto do Departamento de Ciência da Computação da PUC Minas.</a:t>
            </a:r>
          </a:p>
          <a:p>
            <a:r>
              <a:rPr lang="pt-BR" sz="1200" b="0" i="0" kern="1200" dirty="0" smtClean="0">
                <a:solidFill>
                  <a:schemeClr val="tx1"/>
                </a:solidFill>
                <a:effectLst/>
                <a:latin typeface="+mn-lt"/>
                <a:ea typeface="+mn-ea"/>
                <a:cs typeface="+mn-cs"/>
              </a:rPr>
              <a:t>Espero que você goste</a:t>
            </a:r>
            <a:r>
              <a:rPr lang="pt-BR" sz="1200" b="0" i="0" kern="1200" baseline="0" dirty="0" smtClean="0">
                <a:solidFill>
                  <a:schemeClr val="tx1"/>
                </a:solidFill>
                <a:effectLst/>
                <a:latin typeface="+mn-lt"/>
                <a:ea typeface="+mn-ea"/>
                <a:cs typeface="+mn-cs"/>
              </a:rPr>
              <a:t> do tema e que </a:t>
            </a:r>
            <a:r>
              <a:rPr lang="pt-BR" sz="1200" b="0" i="0" kern="1200" dirty="0" smtClean="0">
                <a:solidFill>
                  <a:schemeClr val="tx1"/>
                </a:solidFill>
                <a:effectLst/>
                <a:latin typeface="+mn-lt"/>
                <a:ea typeface="+mn-ea"/>
                <a:cs typeface="+mn-cs"/>
              </a:rPr>
              <a:t>possamos compartilhar experiências e conhecimento durante este</a:t>
            </a:r>
            <a:r>
              <a:rPr lang="pt-BR" sz="1200" b="0" i="0" kern="1200" baseline="0" dirty="0" smtClean="0">
                <a:solidFill>
                  <a:schemeClr val="tx1"/>
                </a:solidFill>
                <a:effectLst/>
                <a:latin typeface="+mn-lt"/>
                <a:ea typeface="+mn-ea"/>
                <a:cs typeface="+mn-cs"/>
              </a:rPr>
              <a:t> período.</a:t>
            </a:r>
            <a:r>
              <a:rPr lang="pt-BR" baseline="0" dirty="0" smtClean="0"/>
              <a:t> </a:t>
            </a:r>
          </a:p>
          <a:p>
            <a:r>
              <a:rPr lang="pt-BR" baseline="0" dirty="0" smtClean="0"/>
              <a:t>Estarei à disposição para quaisquer dúvidas e ou esclarecimentos que você necessitar.</a:t>
            </a:r>
          </a:p>
          <a:p>
            <a:r>
              <a:rPr lang="pt-BR" baseline="0" dirty="0" smtClean="0"/>
              <a:t>Abraço e que você tenha um bom aprendizado.</a:t>
            </a:r>
          </a:p>
          <a:p>
            <a:r>
              <a:rPr lang="pt-BR" baseline="0" dirty="0" smtClean="0"/>
              <a:t>Carlos Ribas.</a:t>
            </a:r>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1</a:t>
            </a:fld>
            <a:endParaRPr lang="pt-BR"/>
          </a:p>
        </p:txBody>
      </p:sp>
    </p:spTree>
    <p:extLst>
      <p:ext uri="{BB962C8B-B14F-4D97-AF65-F5344CB8AC3E}">
        <p14:creationId xmlns:p14="http://schemas.microsoft.com/office/powerpoint/2010/main" val="725932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Clicando no link mostrado no slide anterior,</a:t>
            </a:r>
            <a:r>
              <a:rPr lang="pt-BR" baseline="0" dirty="0" smtClean="0"/>
              <a:t> o aluno terá acesso a alguns </a:t>
            </a:r>
            <a:r>
              <a:rPr lang="pt-BR" baseline="0" dirty="0" err="1" smtClean="0"/>
              <a:t>videotutoriais</a:t>
            </a:r>
            <a:r>
              <a:rPr lang="pt-BR" baseline="0" dirty="0" smtClean="0"/>
              <a:t> mostrando como usar as principais funcionalidades do </a:t>
            </a:r>
            <a:r>
              <a:rPr lang="pt-BR" baseline="0" dirty="0" err="1" smtClean="0"/>
              <a:t>Canvas</a:t>
            </a:r>
            <a:r>
              <a:rPr lang="pt-BR" baseline="0" dirty="0" smtClean="0"/>
              <a:t> que ele terá acesso.</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12</a:t>
            </a:fld>
            <a:endParaRPr lang="pt-BR"/>
          </a:p>
        </p:txBody>
      </p:sp>
    </p:spTree>
    <p:extLst>
      <p:ext uri="{BB962C8B-B14F-4D97-AF65-F5344CB8AC3E}">
        <p14:creationId xmlns:p14="http://schemas.microsoft.com/office/powerpoint/2010/main" val="389295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Para concluir, é importante destacar aqui algumas mudanças na forma de estudo do aluno</a:t>
            </a:r>
          </a:p>
          <a:p>
            <a:pPr marL="171450" indent="-171450">
              <a:buFontTx/>
              <a:buChar char="-"/>
            </a:pPr>
            <a:r>
              <a:rPr lang="pt-BR" dirty="0" smtClean="0"/>
              <a:t>O aluno deve ter disciplina</a:t>
            </a:r>
            <a:r>
              <a:rPr lang="pt-BR" baseline="0" dirty="0" smtClean="0"/>
              <a:t> para estudar. Ele precisa encontrar tempo para realizar os estudos dos materiais virtuais. Ele deve sempre chegar ao encontro presencial preparado de acordo com as instruções do professor.</a:t>
            </a:r>
          </a:p>
          <a:p>
            <a:pPr marL="171450" indent="-171450">
              <a:buFontTx/>
              <a:buChar char="-"/>
            </a:pPr>
            <a:r>
              <a:rPr lang="pt-BR" baseline="0" dirty="0" smtClean="0"/>
              <a:t>O aluno precisa se acostumar a cumprir os prazos das atividades virtuais. Ele precisa então não só acessar os materiais mas também realizar as atividades.</a:t>
            </a:r>
          </a:p>
          <a:p>
            <a:pPr marL="171450" indent="-171450">
              <a:buFontTx/>
              <a:buChar char="-"/>
            </a:pPr>
            <a:r>
              <a:rPr lang="pt-BR" baseline="0" dirty="0" smtClean="0"/>
              <a:t>O aluno deve aproveitar o ambiente virtual para interagir com os alunos a qualquer instante e também promover esta mesma interação e colaboração na sala de aula.</a:t>
            </a:r>
          </a:p>
          <a:p>
            <a:pPr marL="171450" indent="-171450">
              <a:buFontTx/>
              <a:buChar char="-"/>
            </a:pPr>
            <a:r>
              <a:rPr lang="pt-BR" baseline="0" dirty="0" smtClean="0"/>
              <a:t>É importante destacar para o aluno que o</a:t>
            </a:r>
            <a:r>
              <a:rPr lang="pt-BR" dirty="0" smtClean="0"/>
              <a:t> percentual de 25% permitido considera somente as aulas presenciais. Assim, em</a:t>
            </a:r>
            <a:r>
              <a:rPr lang="pt-BR" baseline="0" dirty="0" smtClean="0"/>
              <a:t> uma disciplina de 68 horas, o percentual permitido de faltas vai ser calculado sobre 34 horas. As 34 horas virtuais não possuem presença.</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13</a:t>
            </a:fld>
            <a:endParaRPr lang="pt-BR"/>
          </a:p>
        </p:txBody>
      </p:sp>
    </p:spTree>
    <p:extLst>
      <p:ext uri="{BB962C8B-B14F-4D97-AF65-F5344CB8AC3E}">
        <p14:creationId xmlns:p14="http://schemas.microsoft.com/office/powerpoint/2010/main" val="1746740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Professor,</a:t>
            </a:r>
            <a:r>
              <a:rPr lang="pt-BR" baseline="0" dirty="0" smtClean="0"/>
              <a:t> neste slide você deve colocar a ementa da disciplina.</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15</a:t>
            </a:fld>
            <a:endParaRPr lang="pt-BR"/>
          </a:p>
        </p:txBody>
      </p:sp>
    </p:spTree>
    <p:extLst>
      <p:ext uri="{BB962C8B-B14F-4D97-AF65-F5344CB8AC3E}">
        <p14:creationId xmlns:p14="http://schemas.microsoft.com/office/powerpoint/2010/main" val="234509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Aqui, você</a:t>
            </a:r>
            <a:r>
              <a:rPr lang="pt-BR" baseline="0" dirty="0" smtClean="0"/>
              <a:t> deve apresentar a distribuição de pontos da disciplina.</a:t>
            </a:r>
          </a:p>
          <a:p>
            <a:r>
              <a:rPr lang="pt-BR" baseline="0" dirty="0" smtClean="0"/>
              <a:t>Para as atividades objetivas, você deve colocar o número de pontos destinados e acordado com o grupo de professores (entre 10 e 30 pontos). Esta pontuação é a mesma para TODOS. Na parte presencial, você deve incluir os pontos das provas e atividades avaliativas presenciais. Lembre-se de apresentar a regra de reavaliação.</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17</a:t>
            </a:fld>
            <a:endParaRPr lang="pt-BR"/>
          </a:p>
        </p:txBody>
      </p:sp>
    </p:spTree>
    <p:extLst>
      <p:ext uri="{BB962C8B-B14F-4D97-AF65-F5344CB8AC3E}">
        <p14:creationId xmlns:p14="http://schemas.microsoft.com/office/powerpoint/2010/main" val="2721362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rtl="0">
              <a:spcBef>
                <a:spcPts val="0"/>
              </a:spcBef>
              <a:spcAft>
                <a:spcPts val="0"/>
              </a:spcAft>
              <a:buNone/>
            </a:pPr>
            <a:r>
              <a:rPr lang="pt-BR" dirty="0" smtClean="0"/>
              <a:t>Professor,</a:t>
            </a:r>
            <a:r>
              <a:rPr lang="pt-BR" baseline="0" dirty="0" smtClean="0"/>
              <a:t> aqui você deve apresentar alguns desafios que temos hoje no ensino presencial. Os itens apresentados neste slide mostram demandas que nossos alunos tem hoje. A ideia é ajudar os alunos a verem o ensino semipresencial como uma proposta que procura tratar alguns destes problemas e demandas que já temos hoje no ensino tradicional.</a:t>
            </a:r>
          </a:p>
          <a:p>
            <a:pPr marL="0" lvl="0" indent="0" rtl="0">
              <a:spcBef>
                <a:spcPts val="0"/>
              </a:spcBef>
              <a:spcAft>
                <a:spcPts val="0"/>
              </a:spcAft>
              <a:buNone/>
            </a:pPr>
            <a:endParaRPr lang="pt-BR" baseline="0" dirty="0" smtClean="0"/>
          </a:p>
          <a:p>
            <a:pPr marL="171450" lvl="0" indent="-171450" rtl="0">
              <a:spcBef>
                <a:spcPts val="0"/>
              </a:spcBef>
              <a:spcAft>
                <a:spcPts val="0"/>
              </a:spcAft>
              <a:buFontTx/>
              <a:buChar char="-"/>
            </a:pPr>
            <a:r>
              <a:rPr lang="pt-BR" baseline="0" dirty="0" smtClean="0"/>
              <a:t>Independência e autonomia: os alunos hoje demandam ter mais flexibilidade para estudar, pois o aprendizado não acontece somente na sala de aula. O aluno aprende também por outras mídias e pelo contato com os colegas.</a:t>
            </a:r>
          </a:p>
          <a:p>
            <a:pPr marL="171450" lvl="0" indent="-171450" rtl="0">
              <a:spcBef>
                <a:spcPts val="0"/>
              </a:spcBef>
              <a:spcAft>
                <a:spcPts val="0"/>
              </a:spcAft>
              <a:buFontTx/>
              <a:buChar char="-"/>
            </a:pPr>
            <a:r>
              <a:rPr lang="pt-BR" baseline="0" dirty="0" smtClean="0"/>
              <a:t>Trabalho em grupos heterogêneos: hoje é difícil promover este tipo de trabalho com os alunos, pois eles estão sempre escolhendo os mesmos colegas para realizar atividades em grupos. Entretanto, a realidade do mercado de trabalho é diferente. Em sua vida profissional, eles precisarão mostrar que sabem trabalhar com diferentes </a:t>
            </a:r>
            <a:r>
              <a:rPr lang="pt-BR" baseline="0" dirty="0" err="1" smtClean="0"/>
              <a:t>tipois</a:t>
            </a:r>
            <a:r>
              <a:rPr lang="pt-BR" baseline="0" dirty="0" smtClean="0"/>
              <a:t> de pessoas.</a:t>
            </a:r>
          </a:p>
          <a:p>
            <a:pPr marL="171450" lvl="0" indent="-171450" rtl="0">
              <a:spcBef>
                <a:spcPts val="0"/>
              </a:spcBef>
              <a:spcAft>
                <a:spcPts val="0"/>
              </a:spcAft>
              <a:buFontTx/>
              <a:buChar char="-"/>
            </a:pPr>
            <a:r>
              <a:rPr lang="pt-BR" baseline="0" dirty="0" smtClean="0"/>
              <a:t>O ensino presencial está focado em provas, principalmente, como método de avaliação. Entretanto, partindo do pressuposto que o aluno também aprende de outras formas, com os colegas e que algumas competências não podem ser avaliadas por meio de provas, é necessário desenvolver métodos alternativos de avaliação</a:t>
            </a:r>
          </a:p>
          <a:p>
            <a:pPr marL="171450" lvl="0" indent="-171450" rtl="0">
              <a:spcBef>
                <a:spcPts val="0"/>
              </a:spcBef>
              <a:spcAft>
                <a:spcPts val="0"/>
              </a:spcAft>
              <a:buFontTx/>
              <a:buChar char="-"/>
            </a:pPr>
            <a:r>
              <a:rPr lang="pt-BR" baseline="0" dirty="0" smtClean="0"/>
              <a:t>Os alunos demandam que o que eles aprendem em sala tenha uma conexão com o mundo real. Sempre ouvimos a frase “Para que estou estudando isso?”, “Como vou aplicar isso na minha vida profissional?” Assim, é necessário desenvolver atividades que mostrem esta conexão com o mundo real.</a:t>
            </a:r>
          </a:p>
          <a:p>
            <a:pPr marL="171450" lvl="0" indent="-171450" rtl="0">
              <a:spcBef>
                <a:spcPts val="0"/>
              </a:spcBef>
              <a:spcAft>
                <a:spcPts val="0"/>
              </a:spcAft>
              <a:buFontTx/>
              <a:buChar char="-"/>
            </a:pPr>
            <a:r>
              <a:rPr lang="pt-BR" baseline="0" dirty="0" smtClean="0"/>
              <a:t>As avaliações por meio de provas focam muitas vezes na memorização de conceitos e técnicas. Entretanto, como dito anteriormente, outras competências precisam ser desenvolvidas nos alunos e devem ser avaliadas de outras formas.</a:t>
            </a:r>
          </a:p>
          <a:p>
            <a:pPr marL="171450" lvl="0" indent="-171450" rtl="0">
              <a:spcBef>
                <a:spcPts val="0"/>
              </a:spcBef>
              <a:spcAft>
                <a:spcPts val="0"/>
              </a:spcAft>
              <a:buFontTx/>
              <a:buChar char="-"/>
            </a:pPr>
            <a:endParaRPr lang="pt-BR" baseline="0" dirty="0" smtClean="0"/>
          </a:p>
          <a:p>
            <a:pPr marL="0" lvl="0" indent="0" rtl="0">
              <a:spcBef>
                <a:spcPts val="0"/>
              </a:spcBef>
              <a:spcAft>
                <a:spcPts val="0"/>
              </a:spcAft>
              <a:buFontTx/>
              <a:buNone/>
            </a:pPr>
            <a:r>
              <a:rPr lang="pt-BR" baseline="0" dirty="0" smtClean="0"/>
              <a:t>Estes são alguns dos desafios que já enfrentamos hoje em dia.</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4</a:t>
            </a:fld>
            <a:endParaRPr lang="pt-BR"/>
          </a:p>
        </p:txBody>
      </p:sp>
    </p:spTree>
    <p:extLst>
      <p:ext uri="{BB962C8B-B14F-4D97-AF65-F5344CB8AC3E}">
        <p14:creationId xmlns:p14="http://schemas.microsoft.com/office/powerpoint/2010/main" val="2732376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rtl="0">
              <a:spcBef>
                <a:spcPts val="0"/>
              </a:spcBef>
              <a:spcAft>
                <a:spcPts val="0"/>
              </a:spcAft>
              <a:buNone/>
            </a:pPr>
            <a:r>
              <a:rPr lang="pt-BR" dirty="0" smtClean="0"/>
              <a:t>Professor,</a:t>
            </a:r>
            <a:r>
              <a:rPr lang="pt-BR" baseline="0" dirty="0" smtClean="0"/>
              <a:t> o objetivo deste slide é mostrar que existem oportunidades no ensino a distância. Alguns alunos veem esta modalidade de ensino com muita resistência. Precisamos então mostrar que podemos tirar vantagens e promover o uso desta modalidade.</a:t>
            </a:r>
          </a:p>
          <a:p>
            <a:pPr marL="0" lvl="0" indent="0" rtl="0">
              <a:spcBef>
                <a:spcPts val="0"/>
              </a:spcBef>
              <a:spcAft>
                <a:spcPts val="0"/>
              </a:spcAft>
              <a:buNone/>
            </a:pPr>
            <a:r>
              <a:rPr lang="pt-BR" baseline="0" dirty="0" smtClean="0"/>
              <a:t>Neste slide, você deve destacar então que:</a:t>
            </a:r>
          </a:p>
          <a:p>
            <a:pPr marL="171450" lvl="0" indent="-171450" rtl="0">
              <a:spcBef>
                <a:spcPts val="0"/>
              </a:spcBef>
              <a:spcAft>
                <a:spcPts val="0"/>
              </a:spcAft>
              <a:buFontTx/>
              <a:buChar char="-"/>
            </a:pPr>
            <a:r>
              <a:rPr lang="pt-BR" baseline="0" dirty="0" smtClean="0"/>
              <a:t>No ensino a distância temos a possibilidade de apresentar o conteúdo da disciplina em diversas mídias: </a:t>
            </a:r>
            <a:r>
              <a:rPr lang="pt-BR" baseline="0" dirty="0" err="1" smtClean="0"/>
              <a:t>vídeoaulas</a:t>
            </a:r>
            <a:r>
              <a:rPr lang="pt-BR" baseline="0" dirty="0" smtClean="0"/>
              <a:t>, áudios, </a:t>
            </a:r>
            <a:r>
              <a:rPr lang="pt-BR" baseline="0" dirty="0" err="1" smtClean="0"/>
              <a:t>podcasts</a:t>
            </a:r>
            <a:r>
              <a:rPr lang="pt-BR" baseline="0" dirty="0" smtClean="0"/>
              <a:t>, imagens, diagramas, mapas mentais, infográficos, etc.</a:t>
            </a:r>
          </a:p>
          <a:p>
            <a:pPr marL="171450" lvl="0" indent="-171450" rtl="0">
              <a:spcBef>
                <a:spcPts val="0"/>
              </a:spcBef>
              <a:spcAft>
                <a:spcPts val="0"/>
              </a:spcAft>
              <a:buFontTx/>
              <a:buChar char="-"/>
            </a:pPr>
            <a:r>
              <a:rPr lang="pt-BR" baseline="0" dirty="0" smtClean="0"/>
              <a:t>Podemos ter contato individualizado contínuo</a:t>
            </a:r>
          </a:p>
          <a:p>
            <a:pPr marL="171450" lvl="0" indent="-171450" rtl="0">
              <a:spcBef>
                <a:spcPts val="0"/>
              </a:spcBef>
              <a:spcAft>
                <a:spcPts val="0"/>
              </a:spcAft>
              <a:buFontTx/>
              <a:buChar char="-"/>
            </a:pPr>
            <a:r>
              <a:rPr lang="pt-BR" baseline="0" dirty="0" smtClean="0"/>
              <a:t>O estudo é flexível e autônomo. Assim, o aluno pode estudar no horário e lugar que for mais adequado, pode assistir </a:t>
            </a:r>
            <a:r>
              <a:rPr lang="pt-BR" baseline="0" dirty="0" err="1" smtClean="0"/>
              <a:t>vídeoaulas</a:t>
            </a:r>
            <a:r>
              <a:rPr lang="pt-BR" baseline="0" dirty="0" smtClean="0"/>
              <a:t> quantas vezes quiser, pode rever os materiais em caso de dúvidas, tem materiais para estudar próximo à prova, etc.</a:t>
            </a:r>
          </a:p>
          <a:p>
            <a:pPr marL="171450" lvl="0" indent="-171450" rtl="0">
              <a:spcBef>
                <a:spcPts val="0"/>
              </a:spcBef>
              <a:spcAft>
                <a:spcPts val="0"/>
              </a:spcAft>
              <a:buFontTx/>
              <a:buChar char="-"/>
            </a:pPr>
            <a:r>
              <a:rPr lang="pt-BR" baseline="0" dirty="0" smtClean="0"/>
              <a:t>Temos turmas mais heterogêneas, o que aumenta a diversidade das discussões e contribuições dos colegas</a:t>
            </a:r>
          </a:p>
          <a:p>
            <a:pPr marL="171450" lvl="0" indent="-171450" rtl="0">
              <a:spcBef>
                <a:spcPts val="0"/>
              </a:spcBef>
              <a:spcAft>
                <a:spcPts val="0"/>
              </a:spcAft>
              <a:buFontTx/>
              <a:buChar char="-"/>
            </a:pPr>
            <a:r>
              <a:rPr lang="pt-BR" baseline="0" dirty="0" smtClean="0"/>
              <a:t>Temos mais oportunidades de realizar comunicação com outros alunos.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dirty="0" smtClean="0"/>
              <a:t>Professor, aqui você</a:t>
            </a:r>
            <a:r>
              <a:rPr lang="pt-BR" baseline="0" dirty="0" smtClean="0"/>
              <a:t> deve dizer que já existem muitas plataformas de cursos online e que provavelmente os alunos já assistiram algumas aulas em uma destas plataformas ou mesmo fizeram cursos completos. Pode ser interessante perguntar aos alunos se eles conhecem estas plataformas para se ter uma ideia de quão familiarizado eles estão com elas.</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5</a:t>
            </a:fld>
            <a:endParaRPr lang="pt-BR"/>
          </a:p>
        </p:txBody>
      </p:sp>
    </p:spTree>
    <p:extLst>
      <p:ext uri="{BB962C8B-B14F-4D97-AF65-F5344CB8AC3E}">
        <p14:creationId xmlns:p14="http://schemas.microsoft.com/office/powerpoint/2010/main" val="2732376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Professor,</a:t>
            </a:r>
            <a:r>
              <a:rPr lang="pt-BR" baseline="0" dirty="0" smtClean="0"/>
              <a:t> o objetivo deste slide é mostrar que no ensino semipresencial, podemos usar os melhores recursos das duas modalidades. Podemos mostrar que temos os recursos do ensino a distância a nosso favor e que temos a oportunidade de na sala de aula desenvolver habilidades mais avançadas, voltadas para a solução de problemas reais, para a colaboração com outros alunos, etc.</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6</a:t>
            </a:fld>
            <a:endParaRPr lang="pt-BR"/>
          </a:p>
        </p:txBody>
      </p:sp>
    </p:spTree>
    <p:extLst>
      <p:ext uri="{BB962C8B-B14F-4D97-AF65-F5344CB8AC3E}">
        <p14:creationId xmlns:p14="http://schemas.microsoft.com/office/powerpoint/2010/main" val="3892951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Professor, aqui você</a:t>
            </a:r>
            <a:r>
              <a:rPr lang="pt-BR" baseline="0" dirty="0" smtClean="0"/>
              <a:t> deve explicar então que a disciplina acontece em dois ambientes. Uma parte, correspondente a 34 horas, acontece no Ambiente virtual de aprendizagem (estamos usando o </a:t>
            </a:r>
            <a:r>
              <a:rPr lang="pt-BR" baseline="0" dirty="0" err="1" smtClean="0"/>
              <a:t>Canvas</a:t>
            </a:r>
            <a:r>
              <a:rPr lang="pt-BR" baseline="0" dirty="0" smtClean="0"/>
              <a:t>) e a outra parte, carga horária restante, na sala de aula presencial.</a:t>
            </a:r>
          </a:p>
          <a:p>
            <a:r>
              <a:rPr lang="pt-BR" baseline="0" dirty="0" smtClean="0"/>
              <a:t>No AVA, o aluno terá a sua disposição os conteúdos produzidos pelo professor. Neste ponto, você deve destacar que o professor que produziu ou ao menos postou e organizou estes conteúdos pode não ser você. Vale destacar os diversos tipos de materiais que podem estar à disposição do aluno: </a:t>
            </a:r>
            <a:r>
              <a:rPr lang="pt-BR" baseline="0" dirty="0" err="1" smtClean="0"/>
              <a:t>videoaulas</a:t>
            </a:r>
            <a:r>
              <a:rPr lang="pt-BR" baseline="0" dirty="0" smtClean="0"/>
              <a:t>, áudios, textos, recomendações de leitura, infográficos, etc. Neste ambiente, o aluno será avaliado por meio de atividades objetivas, somente, corrigidas automaticamente pelo sistema. </a:t>
            </a:r>
          </a:p>
          <a:p>
            <a:r>
              <a:rPr lang="pt-BR" baseline="0" dirty="0" smtClean="0"/>
              <a:t>Na sala de aula, o espaço será dedicado para o desenvolvimento de competências mais avançadas, por meio de técnicas como discussões, debates, apresentações, seminários, projetos, experimentos, etc. Cada técnica será escolhida pelo professor de acordo com seus objetivos de aprendizagem.</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7</a:t>
            </a:fld>
            <a:endParaRPr lang="pt-BR"/>
          </a:p>
        </p:txBody>
      </p:sp>
    </p:spTree>
    <p:extLst>
      <p:ext uri="{BB962C8B-B14F-4D97-AF65-F5344CB8AC3E}">
        <p14:creationId xmlns:p14="http://schemas.microsoft.com/office/powerpoint/2010/main" val="199186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8</a:t>
            </a:fld>
            <a:endParaRPr lang="pt-BR"/>
          </a:p>
        </p:txBody>
      </p:sp>
    </p:spTree>
    <p:extLst>
      <p:ext uri="{BB962C8B-B14F-4D97-AF65-F5344CB8AC3E}">
        <p14:creationId xmlns:p14="http://schemas.microsoft.com/office/powerpoint/2010/main" val="3892951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Aqui você deve apresentar alguns</a:t>
            </a:r>
            <a:r>
              <a:rPr lang="pt-BR" baseline="0" dirty="0" smtClean="0"/>
              <a:t> benefícios do modelo semipresencial (novamente resgatando de certa forma o que foi apresentado nos primeiros slides)</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9</a:t>
            </a:fld>
            <a:endParaRPr lang="pt-BR"/>
          </a:p>
        </p:txBody>
      </p:sp>
    </p:spTree>
    <p:extLst>
      <p:ext uri="{BB962C8B-B14F-4D97-AF65-F5344CB8AC3E}">
        <p14:creationId xmlns:p14="http://schemas.microsoft.com/office/powerpoint/2010/main" val="2074557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Professor,</a:t>
            </a:r>
            <a:r>
              <a:rPr lang="pt-BR" baseline="0" dirty="0" smtClean="0"/>
              <a:t> neste slide você deve abrir o </a:t>
            </a:r>
            <a:r>
              <a:rPr lang="pt-BR" baseline="0" dirty="0" err="1" smtClean="0"/>
              <a:t>Canvas</a:t>
            </a:r>
            <a:r>
              <a:rPr lang="pt-BR" baseline="0" dirty="0" smtClean="0"/>
              <a:t> e mostrar seus principais recursos.</a:t>
            </a:r>
          </a:p>
          <a:p>
            <a:r>
              <a:rPr lang="pt-BR" baseline="0" dirty="0" smtClean="0"/>
              <a:t>Listamos no slide algumas das principais funcionalidades, mas você deve apresentar tudo o que acha que os alunos possam ter dúvidas.</a:t>
            </a:r>
          </a:p>
          <a:p>
            <a:r>
              <a:rPr lang="pt-BR" baseline="0" dirty="0" smtClean="0"/>
              <a:t>Pode ser interessante nas aulas presenciais sempre abrir o </a:t>
            </a:r>
            <a:r>
              <a:rPr lang="pt-BR" baseline="0" dirty="0" err="1" smtClean="0"/>
              <a:t>Canvas</a:t>
            </a:r>
            <a:r>
              <a:rPr lang="pt-BR" baseline="0" dirty="0" smtClean="0"/>
              <a:t> para mostrar onde e quais são as aulas que serão utilizadas na aula presencial (na atual e/ou na próxima aula – para que o aluno possa se preparar para ela)</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10</a:t>
            </a:fld>
            <a:endParaRPr lang="pt-BR"/>
          </a:p>
        </p:txBody>
      </p:sp>
    </p:spTree>
    <p:extLst>
      <p:ext uri="{BB962C8B-B14F-4D97-AF65-F5344CB8AC3E}">
        <p14:creationId xmlns:p14="http://schemas.microsoft.com/office/powerpoint/2010/main" val="657885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Neste slide, você deve mostrar que foram feitos materiais</a:t>
            </a:r>
            <a:r>
              <a:rPr lang="pt-BR" baseline="0" dirty="0" smtClean="0"/>
              <a:t> de apoio para uso do </a:t>
            </a:r>
            <a:r>
              <a:rPr lang="pt-BR" baseline="0" dirty="0" err="1" smtClean="0"/>
              <a:t>Canvas</a:t>
            </a:r>
            <a:r>
              <a:rPr lang="pt-BR" baseline="0" dirty="0" smtClean="0"/>
              <a:t> e que estão disponíveis no site da PUC Virtual (</a:t>
            </a:r>
            <a:r>
              <a:rPr lang="pt-BR" baseline="0" dirty="0" err="1" smtClean="0"/>
              <a:t>virtual.pucminas.br</a:t>
            </a:r>
            <a:r>
              <a:rPr lang="pt-BR" baseline="0" dirty="0" smtClean="0"/>
              <a:t>)</a:t>
            </a:r>
          </a:p>
          <a:p>
            <a:r>
              <a:rPr lang="pt-BR" baseline="0" dirty="0" smtClean="0"/>
              <a:t>A figura mostra em destaque o link que eles devem acessar para ter acesso a estes materiais</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4CA52E83-C480-47A4-A70F-D989DE7F8F81}" type="slidenum">
              <a:rPr lang="pt-BR" smtClean="0"/>
              <a:t>11</a:t>
            </a:fld>
            <a:endParaRPr lang="pt-BR"/>
          </a:p>
        </p:txBody>
      </p:sp>
    </p:spTree>
    <p:extLst>
      <p:ext uri="{BB962C8B-B14F-4D97-AF65-F5344CB8AC3E}">
        <p14:creationId xmlns:p14="http://schemas.microsoft.com/office/powerpoint/2010/main" val="389295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texto verticai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7771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2E700DB3-DBF0-4086-B675-117E7A9610B8}" type="datetimeFigureOut">
              <a:rPr lang="pt-BR" smtClean="0"/>
              <a:t>25/02/2019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2119D8CF-8DEC-4D9F-84EE-ADF04DFF3391}" type="slidenum">
              <a:rPr lang="pt-BR" smtClean="0"/>
              <a:t>‹nº›</a:t>
            </a:fld>
            <a:endParaRPr lang="pt-B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2E700DB3-DBF0-4086-B675-117E7A9610B8}" type="datetimeFigureOut">
              <a:rPr lang="pt-BR" smtClean="0"/>
              <a:t>25/02/2019</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2119D8CF-8DEC-4D9F-84EE-ADF04DFF3391}" type="slidenum">
              <a:rPr lang="pt-BR" smtClean="0"/>
              <a:t>‹nº›</a:t>
            </a:fld>
            <a:endParaRPr lang="pt-B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e texto verticai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125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20581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m 6"/>
          <p:cNvPicPr>
            <a:picLocks noChangeAspect="1"/>
          </p:cNvPicPr>
          <p:nvPr userDrawn="1"/>
        </p:nvPicPr>
        <p:blipFill rotWithShape="1">
          <a:blip r:embed="rId5" cstate="print">
            <a:extLst>
              <a:ext uri="{28A0092B-C50C-407E-A947-70E740481C1C}">
                <a14:useLocalDpi xmlns:a14="http://schemas.microsoft.com/office/drawing/2010/main" val="0"/>
              </a:ext>
            </a:extLst>
          </a:blip>
          <a:srcRect l="3316" b="2437"/>
          <a:stretch/>
        </p:blipFill>
        <p:spPr>
          <a:xfrm>
            <a:off x="1" y="0"/>
            <a:ext cx="9143999" cy="6860603"/>
          </a:xfrm>
          <a:prstGeom prst="rect">
            <a:avLst/>
          </a:prstGeom>
        </p:spPr>
      </p:pic>
    </p:spTree>
    <p:extLst>
      <p:ext uri="{BB962C8B-B14F-4D97-AF65-F5344CB8AC3E}">
        <p14:creationId xmlns:p14="http://schemas.microsoft.com/office/powerpoint/2010/main" val="8751947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947808"/>
      </p:ext>
    </p:extLst>
  </p:cSld>
  <p:clrMap bg1="lt1" tx1="dk1" bg2="lt2" tx2="dk2" accent1="accent1" accent2="accent2" accent3="accent3" accent4="accent4" accent5="accent5" accent6="accent6" hlink="hlink" folHlink="folHlink"/>
  <p:sldLayoutIdLst>
    <p:sldLayoutId id="2147483690"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m 6"/>
          <p:cNvPicPr>
            <a:picLocks noChangeAspect="1"/>
          </p:cNvPicPr>
          <p:nvPr userDrawn="1"/>
        </p:nvPicPr>
        <p:blipFill rotWithShape="1">
          <a:blip r:embed="rId3" cstate="print">
            <a:extLst>
              <a:ext uri="{28A0092B-C50C-407E-A947-70E740481C1C}">
                <a14:useLocalDpi xmlns:a14="http://schemas.microsoft.com/office/drawing/2010/main" val="0"/>
              </a:ext>
            </a:extLst>
          </a:blip>
          <a:srcRect t="87647"/>
          <a:stretch/>
        </p:blipFill>
        <p:spPr>
          <a:xfrm>
            <a:off x="-9524" y="6036888"/>
            <a:ext cx="9153524" cy="840927"/>
          </a:xfrm>
          <a:prstGeom prst="rect">
            <a:avLst/>
          </a:prstGeom>
        </p:spPr>
      </p:pic>
    </p:spTree>
    <p:extLst>
      <p:ext uri="{BB962C8B-B14F-4D97-AF65-F5344CB8AC3E}">
        <p14:creationId xmlns:p14="http://schemas.microsoft.com/office/powerpoint/2010/main" val="2860479160"/>
      </p:ext>
    </p:extLst>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8.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p:cNvPicPr>
            <a:picLocks noChangeAspect="1"/>
          </p:cNvPicPr>
          <p:nvPr/>
        </p:nvPicPr>
        <p:blipFill rotWithShape="1">
          <a:blip r:embed="rId3" cstate="print">
            <a:extLst>
              <a:ext uri="{28A0092B-C50C-407E-A947-70E740481C1C}">
                <a14:useLocalDpi xmlns:a14="http://schemas.microsoft.com/office/drawing/2010/main" val="0"/>
              </a:ext>
            </a:extLst>
          </a:blip>
          <a:srcRect r="760" b="4010"/>
          <a:stretch/>
        </p:blipFill>
        <p:spPr>
          <a:xfrm>
            <a:off x="22055" y="289560"/>
            <a:ext cx="9121945" cy="6568440"/>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67" y="-18213"/>
            <a:ext cx="9191826" cy="6842804"/>
          </a:xfrm>
          <a:prstGeom prst="rect">
            <a:avLst/>
          </a:prstGeom>
        </p:spPr>
      </p:pic>
      <p:pic>
        <p:nvPicPr>
          <p:cNvPr id="12" name="Imagem 11"/>
          <p:cNvPicPr>
            <a:picLocks noChangeAspect="1"/>
          </p:cNvPicPr>
          <p:nvPr/>
        </p:nvPicPr>
        <p:blipFill rotWithShape="1">
          <a:blip r:embed="rId5" cstate="print">
            <a:extLst>
              <a:ext uri="{28A0092B-C50C-407E-A947-70E740481C1C}">
                <a14:useLocalDpi xmlns:a14="http://schemas.microsoft.com/office/drawing/2010/main" val="0"/>
              </a:ext>
            </a:extLst>
          </a:blip>
          <a:srcRect r="1532"/>
          <a:stretch/>
        </p:blipFill>
        <p:spPr>
          <a:xfrm>
            <a:off x="-266" y="-27738"/>
            <a:ext cx="9141725" cy="6911314"/>
          </a:xfrm>
          <a:prstGeom prst="rect">
            <a:avLst/>
          </a:prstGeom>
        </p:spPr>
      </p:pic>
      <p:pic>
        <p:nvPicPr>
          <p:cNvPr id="8" name="Imagem 7"/>
          <p:cNvPicPr>
            <a:picLocks noChangeAspect="1"/>
          </p:cNvPicPr>
          <p:nvPr/>
        </p:nvPicPr>
        <p:blipFill rotWithShape="1">
          <a:blip r:embed="rId6" cstate="print">
            <a:extLst>
              <a:ext uri="{28A0092B-C50C-407E-A947-70E740481C1C}">
                <a14:useLocalDpi xmlns:a14="http://schemas.microsoft.com/office/drawing/2010/main" val="0"/>
              </a:ext>
            </a:extLst>
          </a:blip>
          <a:srcRect l="2647" t="41577" r="83896" b="40347"/>
          <a:stretch/>
        </p:blipFill>
        <p:spPr>
          <a:xfrm>
            <a:off x="107504" y="2895600"/>
            <a:ext cx="1234440" cy="1234440"/>
          </a:xfrm>
          <a:prstGeom prst="rect">
            <a:avLst/>
          </a:prstGeom>
        </p:spPr>
      </p:pic>
      <p:sp>
        <p:nvSpPr>
          <p:cNvPr id="9" name="CaixaDeTexto 8"/>
          <p:cNvSpPr txBox="1"/>
          <p:nvPr/>
        </p:nvSpPr>
        <p:spPr>
          <a:xfrm>
            <a:off x="1403648" y="2979529"/>
            <a:ext cx="3600400" cy="1169551"/>
          </a:xfrm>
          <a:prstGeom prst="rect">
            <a:avLst/>
          </a:prstGeom>
          <a:noFill/>
        </p:spPr>
        <p:txBody>
          <a:bodyPr wrap="square" rtlCol="0">
            <a:spAutoFit/>
          </a:bodyPr>
          <a:lstStyle/>
          <a:p>
            <a:r>
              <a:rPr lang="pt-BR" sz="3500" b="1" dirty="0" smtClean="0">
                <a:solidFill>
                  <a:schemeClr val="bg1"/>
                </a:solidFill>
              </a:rPr>
              <a:t>APRESENTAÇÃO</a:t>
            </a:r>
          </a:p>
          <a:p>
            <a:r>
              <a:rPr lang="pt-BR" sz="3500" b="1" dirty="0" smtClean="0">
                <a:solidFill>
                  <a:schemeClr val="bg1"/>
                </a:solidFill>
              </a:rPr>
              <a:t>DA DISCIPLINA</a:t>
            </a:r>
            <a:endParaRPr lang="pt-BR" sz="3500" b="1" dirty="0">
              <a:solidFill>
                <a:schemeClr val="bg1"/>
              </a:solidFill>
            </a:endParaRPr>
          </a:p>
        </p:txBody>
      </p:sp>
      <p:sp>
        <p:nvSpPr>
          <p:cNvPr id="11" name="CaixaDeTexto 10"/>
          <p:cNvSpPr txBox="1"/>
          <p:nvPr/>
        </p:nvSpPr>
        <p:spPr>
          <a:xfrm>
            <a:off x="5220072" y="3064878"/>
            <a:ext cx="3240360" cy="1261884"/>
          </a:xfrm>
          <a:prstGeom prst="rect">
            <a:avLst/>
          </a:prstGeom>
          <a:noFill/>
        </p:spPr>
        <p:txBody>
          <a:bodyPr wrap="square" rtlCol="0">
            <a:spAutoFit/>
          </a:bodyPr>
          <a:lstStyle/>
          <a:p>
            <a:r>
              <a:rPr lang="pt-BR" sz="1900" b="1" dirty="0" smtClean="0">
                <a:solidFill>
                  <a:srgbClr val="A7C9C7"/>
                </a:solidFill>
              </a:rPr>
              <a:t>Segurança e Auditoria de Sistemas</a:t>
            </a:r>
          </a:p>
          <a:p>
            <a:endParaRPr lang="pt-BR" sz="1900" b="1" dirty="0" smtClean="0">
              <a:solidFill>
                <a:srgbClr val="A7C9C7"/>
              </a:solidFill>
            </a:endParaRPr>
          </a:p>
          <a:p>
            <a:r>
              <a:rPr lang="pt-BR" sz="1900" b="1" i="1" dirty="0" smtClean="0">
                <a:solidFill>
                  <a:srgbClr val="FFC000"/>
                </a:solidFill>
              </a:rPr>
              <a:t>Prof. Carlos Barreto Ribas</a:t>
            </a:r>
            <a:endParaRPr lang="pt-BR" sz="1900" b="1" i="1" dirty="0">
              <a:solidFill>
                <a:srgbClr val="FFC000"/>
              </a:solidFill>
            </a:endParaRPr>
          </a:p>
        </p:txBody>
      </p:sp>
      <p:sp>
        <p:nvSpPr>
          <p:cNvPr id="10" name="Retângulo 9"/>
          <p:cNvSpPr/>
          <p:nvPr/>
        </p:nvSpPr>
        <p:spPr>
          <a:xfrm>
            <a:off x="4860032" y="3096252"/>
            <a:ext cx="72008"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1115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par>
                          <p:cTn id="11" fill="hold">
                            <p:stCondLst>
                              <p:cond delay="250"/>
                            </p:stCondLst>
                            <p:childTnLst>
                              <p:par>
                                <p:cTn id="12" presetID="42"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683568" y="1831657"/>
            <a:ext cx="7776864" cy="3490699"/>
          </a:xfrm>
          <a:prstGeom prst="rect">
            <a:avLst/>
          </a:prstGeom>
          <a:noFill/>
        </p:spPr>
        <p:txBody>
          <a:bodyPr wrap="square" rtlCol="0">
            <a:spAutoFit/>
          </a:bodyPr>
          <a:lstStyle/>
          <a:p>
            <a:pPr>
              <a:lnSpc>
                <a:spcPts val="2000"/>
              </a:lnSpc>
              <a:spcAft>
                <a:spcPts val="1500"/>
              </a:spcAft>
            </a:pPr>
            <a:r>
              <a:rPr lang="pt-BR" sz="2000" b="1" dirty="0" err="1" smtClean="0">
                <a:solidFill>
                  <a:schemeClr val="bg1">
                    <a:lumMod val="50000"/>
                  </a:schemeClr>
                </a:solidFill>
              </a:rPr>
              <a:t>CANVAS</a:t>
            </a:r>
            <a:endParaRPr lang="pt-BR" sz="2000" b="1" dirty="0">
              <a:solidFill>
                <a:schemeClr val="bg1">
                  <a:lumMod val="50000"/>
                </a:schemeClr>
              </a:solidFill>
            </a:endParaRPr>
          </a:p>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Navegação </a:t>
            </a:r>
            <a:r>
              <a:rPr lang="pt-BR" sz="1700" dirty="0">
                <a:solidFill>
                  <a:schemeClr val="bg1">
                    <a:lumMod val="50000"/>
                  </a:schemeClr>
                </a:solidFill>
              </a:rPr>
              <a:t>e estrutura da </a:t>
            </a:r>
            <a:r>
              <a:rPr lang="pt-BR" sz="1700" dirty="0" smtClean="0">
                <a:solidFill>
                  <a:schemeClr val="bg1">
                    <a:lumMod val="50000"/>
                  </a:schemeClr>
                </a:solidFill>
              </a:rPr>
              <a:t>disciplina</a:t>
            </a:r>
          </a:p>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Programa </a:t>
            </a:r>
            <a:r>
              <a:rPr lang="pt-BR" sz="1700" dirty="0">
                <a:solidFill>
                  <a:schemeClr val="bg1">
                    <a:lumMod val="50000"/>
                  </a:schemeClr>
                </a:solidFill>
              </a:rPr>
              <a:t>(contém datas das atividades </a:t>
            </a:r>
            <a:r>
              <a:rPr lang="pt-BR" sz="1700" dirty="0" smtClean="0">
                <a:solidFill>
                  <a:schemeClr val="bg1">
                    <a:lumMod val="50000"/>
                  </a:schemeClr>
                </a:solidFill>
              </a:rPr>
              <a:t>avaliativas)</a:t>
            </a:r>
          </a:p>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Testes </a:t>
            </a:r>
            <a:r>
              <a:rPr lang="pt-BR" sz="1700" dirty="0">
                <a:solidFill>
                  <a:schemeClr val="bg1">
                    <a:lumMod val="50000"/>
                  </a:schemeClr>
                </a:solidFill>
              </a:rPr>
              <a:t>(atividades </a:t>
            </a:r>
            <a:r>
              <a:rPr lang="pt-BR" sz="1700" dirty="0" smtClean="0">
                <a:solidFill>
                  <a:schemeClr val="bg1">
                    <a:lumMod val="50000"/>
                  </a:schemeClr>
                </a:solidFill>
              </a:rPr>
              <a:t>online)</a:t>
            </a:r>
          </a:p>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Tarefas </a:t>
            </a:r>
            <a:r>
              <a:rPr lang="pt-BR" sz="1700" dirty="0">
                <a:solidFill>
                  <a:schemeClr val="bg1">
                    <a:lumMod val="50000"/>
                  </a:schemeClr>
                </a:solidFill>
              </a:rPr>
              <a:t>(atividades em sala e </a:t>
            </a:r>
            <a:r>
              <a:rPr lang="pt-BR" sz="1700" dirty="0" smtClean="0">
                <a:solidFill>
                  <a:schemeClr val="bg1">
                    <a:lumMod val="50000"/>
                  </a:schemeClr>
                </a:solidFill>
              </a:rPr>
              <a:t>provas)</a:t>
            </a:r>
          </a:p>
          <a:p>
            <a:pPr marL="266700">
              <a:lnSpc>
                <a:spcPts val="2000"/>
              </a:lnSpc>
              <a:spcAft>
                <a:spcPts val="1500"/>
              </a:spcAft>
            </a:pPr>
            <a:r>
              <a:rPr lang="pt-BR" sz="1700" dirty="0" smtClean="0">
                <a:solidFill>
                  <a:schemeClr val="bg1">
                    <a:lumMod val="50000"/>
                  </a:schemeClr>
                </a:solidFill>
              </a:rPr>
              <a:t>- Trabalhos </a:t>
            </a:r>
            <a:r>
              <a:rPr lang="pt-BR" sz="1700" dirty="0">
                <a:solidFill>
                  <a:schemeClr val="bg1">
                    <a:lumMod val="50000"/>
                  </a:schemeClr>
                </a:solidFill>
              </a:rPr>
              <a:t>entregues no </a:t>
            </a:r>
            <a:r>
              <a:rPr lang="pt-BR" sz="1700" dirty="0" err="1">
                <a:solidFill>
                  <a:schemeClr val="bg1">
                    <a:lumMod val="50000"/>
                  </a:schemeClr>
                </a:solidFill>
              </a:rPr>
              <a:t>Canvas</a:t>
            </a:r>
            <a:r>
              <a:rPr lang="pt-BR" sz="1700" dirty="0">
                <a:solidFill>
                  <a:schemeClr val="bg1">
                    <a:lumMod val="50000"/>
                  </a:schemeClr>
                </a:solidFill>
              </a:rPr>
              <a:t> serão corrigidos no próprio </a:t>
            </a:r>
            <a:r>
              <a:rPr lang="pt-BR" sz="1700" dirty="0" smtClean="0">
                <a:solidFill>
                  <a:schemeClr val="bg1">
                    <a:lumMod val="50000"/>
                  </a:schemeClr>
                </a:solidFill>
              </a:rPr>
              <a:t>ambiente;</a:t>
            </a:r>
          </a:p>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Notas </a:t>
            </a:r>
            <a:r>
              <a:rPr lang="pt-BR" sz="1700" dirty="0">
                <a:solidFill>
                  <a:schemeClr val="bg1">
                    <a:lumMod val="50000"/>
                  </a:schemeClr>
                </a:solidFill>
              </a:rPr>
              <a:t>(para consulta de notas da </a:t>
            </a:r>
            <a:r>
              <a:rPr lang="pt-BR" sz="1700" dirty="0" smtClean="0">
                <a:solidFill>
                  <a:schemeClr val="bg1">
                    <a:lumMod val="50000"/>
                  </a:schemeClr>
                </a:solidFill>
              </a:rPr>
              <a:t>disciplina)</a:t>
            </a:r>
          </a:p>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Discussões</a:t>
            </a:r>
            <a:endParaRPr lang="pt-BR" sz="1700" dirty="0">
              <a:solidFill>
                <a:schemeClr val="bg1">
                  <a:lumMod val="50000"/>
                </a:schemeClr>
              </a:solidFill>
            </a:endParaRPr>
          </a:p>
        </p:txBody>
      </p:sp>
      <p:sp>
        <p:nvSpPr>
          <p:cNvPr id="9" name="CaixaDeTexto 8"/>
          <p:cNvSpPr txBox="1"/>
          <p:nvPr/>
        </p:nvSpPr>
        <p:spPr>
          <a:xfrm>
            <a:off x="539552" y="476672"/>
            <a:ext cx="7272808" cy="938719"/>
          </a:xfrm>
          <a:prstGeom prst="rect">
            <a:avLst/>
          </a:prstGeom>
          <a:noFill/>
        </p:spPr>
        <p:txBody>
          <a:bodyPr wrap="square" rtlCol="0">
            <a:spAutoFit/>
          </a:bodyPr>
          <a:lstStyle/>
          <a:p>
            <a:pPr>
              <a:lnSpc>
                <a:spcPts val="3300"/>
              </a:lnSpc>
            </a:pPr>
            <a:r>
              <a:rPr lang="pt-BR" sz="2500" b="1" dirty="0" smtClean="0">
                <a:solidFill>
                  <a:srgbClr val="24A99D"/>
                </a:solidFill>
              </a:rPr>
              <a:t>AMBIENTE VIRTUAL</a:t>
            </a:r>
          </a:p>
          <a:p>
            <a:pPr>
              <a:lnSpc>
                <a:spcPts val="3300"/>
              </a:lnSpc>
            </a:pPr>
            <a:r>
              <a:rPr lang="pt-BR" sz="3500" b="1" dirty="0" smtClean="0">
                <a:solidFill>
                  <a:schemeClr val="tx1">
                    <a:lumMod val="65000"/>
                    <a:lumOff val="35000"/>
                  </a:schemeClr>
                </a:solidFill>
              </a:rPr>
              <a:t>DE APRENDIZAGEM</a:t>
            </a:r>
            <a:endParaRPr lang="pt-BR" sz="3500" b="1" dirty="0">
              <a:solidFill>
                <a:schemeClr val="tx1">
                  <a:lumMod val="65000"/>
                  <a:lumOff val="35000"/>
                </a:schemeClr>
              </a:solidFill>
            </a:endParaRPr>
          </a:p>
        </p:txBody>
      </p:sp>
    </p:spTree>
    <p:extLst>
      <p:ext uri="{BB962C8B-B14F-4D97-AF65-F5344CB8AC3E}">
        <p14:creationId xmlns:p14="http://schemas.microsoft.com/office/powerpoint/2010/main" val="412812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3" cstate="print">
            <a:extLst>
              <a:ext uri="{28A0092B-C50C-407E-A947-70E740481C1C}">
                <a14:useLocalDpi xmlns:a14="http://schemas.microsoft.com/office/drawing/2010/main" val="0"/>
              </a:ext>
            </a:extLst>
          </a:blip>
          <a:srcRect l="3316" b="2437"/>
          <a:stretch/>
        </p:blipFill>
        <p:spPr>
          <a:xfrm>
            <a:off x="1" y="0"/>
            <a:ext cx="9143999" cy="6860603"/>
          </a:xfrm>
          <a:prstGeom prst="rect">
            <a:avLst/>
          </a:prstGeom>
        </p:spPr>
      </p:pic>
      <p:pic>
        <p:nvPicPr>
          <p:cNvPr id="66" name="Imagem 65"/>
          <p:cNvPicPr>
            <a:picLocks noChangeAspect="1"/>
          </p:cNvPicPr>
          <p:nvPr/>
        </p:nvPicPr>
        <p:blipFill rotWithShape="1">
          <a:blip r:embed="rId4" cstate="print">
            <a:extLst>
              <a:ext uri="{28A0092B-C50C-407E-A947-70E740481C1C}">
                <a14:useLocalDpi xmlns:a14="http://schemas.microsoft.com/office/drawing/2010/main" val="0"/>
              </a:ext>
            </a:extLst>
          </a:blip>
          <a:srcRect b="77245"/>
          <a:stretch/>
        </p:blipFill>
        <p:spPr>
          <a:xfrm>
            <a:off x="639903" y="-2603"/>
            <a:ext cx="7680976" cy="1301118"/>
          </a:xfrm>
          <a:prstGeom prst="rect">
            <a:avLst/>
          </a:prstGeom>
        </p:spPr>
      </p:pic>
      <p:sp>
        <p:nvSpPr>
          <p:cNvPr id="65" name="CaixaDeTexto 64"/>
          <p:cNvSpPr txBox="1"/>
          <p:nvPr/>
        </p:nvSpPr>
        <p:spPr>
          <a:xfrm>
            <a:off x="0" y="476672"/>
            <a:ext cx="9144000" cy="528222"/>
          </a:xfrm>
          <a:prstGeom prst="rect">
            <a:avLst/>
          </a:prstGeom>
          <a:noFill/>
        </p:spPr>
        <p:txBody>
          <a:bodyPr wrap="square" rtlCol="0">
            <a:spAutoFit/>
          </a:bodyPr>
          <a:lstStyle/>
          <a:p>
            <a:pPr algn="ctr">
              <a:lnSpc>
                <a:spcPts val="3300"/>
              </a:lnSpc>
            </a:pPr>
            <a:r>
              <a:rPr lang="pt-BR" sz="3500" b="1" dirty="0" smtClean="0">
                <a:solidFill>
                  <a:schemeClr val="bg1"/>
                </a:solidFill>
              </a:rPr>
              <a:t>MATERIAIS DE APOIO</a:t>
            </a:r>
            <a:endParaRPr lang="pt-BR" sz="3500" b="1" dirty="0">
              <a:solidFill>
                <a:schemeClr val="bg1"/>
              </a:solidFill>
            </a:endParaRPr>
          </a:p>
        </p:txBody>
      </p:sp>
      <p:pic>
        <p:nvPicPr>
          <p:cNvPr id="13" name="Imagem 12"/>
          <p:cNvPicPr>
            <a:picLocks noChangeAspect="1"/>
          </p:cNvPicPr>
          <p:nvPr/>
        </p:nvPicPr>
        <p:blipFill>
          <a:blip r:embed="rId5"/>
          <a:stretch>
            <a:fillRect/>
          </a:stretch>
        </p:blipFill>
        <p:spPr>
          <a:xfrm>
            <a:off x="285750" y="1772816"/>
            <a:ext cx="8572500" cy="3819525"/>
          </a:xfrm>
          <a:prstGeom prst="rect">
            <a:avLst/>
          </a:prstGeom>
        </p:spPr>
      </p:pic>
      <p:sp>
        <p:nvSpPr>
          <p:cNvPr id="3" name="Seta para a direita 2"/>
          <p:cNvSpPr/>
          <p:nvPr/>
        </p:nvSpPr>
        <p:spPr>
          <a:xfrm flipH="1">
            <a:off x="5148064" y="1764643"/>
            <a:ext cx="792088" cy="648072"/>
          </a:xfrm>
          <a:prstGeom prst="rightArrow">
            <a:avLst/>
          </a:prstGeom>
          <a:solidFill>
            <a:srgbClr val="24A99D"/>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4859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 presetClass="entr" presetSubtype="1"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 calcmode="lin" valueType="num">
                                      <p:cBhvr additive="base">
                                        <p:cTn id="10" dur="250" fill="hold"/>
                                        <p:tgtEl>
                                          <p:spTgt spid="66"/>
                                        </p:tgtEl>
                                        <p:attrNameLst>
                                          <p:attrName>ppt_x</p:attrName>
                                        </p:attrNameLst>
                                      </p:cBhvr>
                                      <p:tavLst>
                                        <p:tav tm="0">
                                          <p:val>
                                            <p:strVal val="#ppt_x"/>
                                          </p:val>
                                        </p:tav>
                                        <p:tav tm="100000">
                                          <p:val>
                                            <p:strVal val="#ppt_x"/>
                                          </p:val>
                                        </p:tav>
                                      </p:tavLst>
                                    </p:anim>
                                    <p:anim calcmode="lin" valueType="num">
                                      <p:cBhvr additive="base">
                                        <p:cTn id="11" dur="250" fill="hold"/>
                                        <p:tgtEl>
                                          <p:spTgt spid="66"/>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Imagem 65"/>
          <p:cNvPicPr>
            <a:picLocks noChangeAspect="1"/>
          </p:cNvPicPr>
          <p:nvPr/>
        </p:nvPicPr>
        <p:blipFill rotWithShape="1">
          <a:blip r:embed="rId3" cstate="print">
            <a:extLst>
              <a:ext uri="{28A0092B-C50C-407E-A947-70E740481C1C}">
                <a14:useLocalDpi xmlns:a14="http://schemas.microsoft.com/office/drawing/2010/main" val="0"/>
              </a:ext>
            </a:extLst>
          </a:blip>
          <a:srcRect b="77245"/>
          <a:stretch/>
        </p:blipFill>
        <p:spPr>
          <a:xfrm>
            <a:off x="639903" y="-2603"/>
            <a:ext cx="7680976" cy="1301118"/>
          </a:xfrm>
          <a:prstGeom prst="rect">
            <a:avLst/>
          </a:prstGeom>
        </p:spPr>
      </p:pic>
      <p:sp>
        <p:nvSpPr>
          <p:cNvPr id="65" name="CaixaDeTexto 64"/>
          <p:cNvSpPr txBox="1"/>
          <p:nvPr/>
        </p:nvSpPr>
        <p:spPr>
          <a:xfrm>
            <a:off x="0" y="476672"/>
            <a:ext cx="9144000" cy="528222"/>
          </a:xfrm>
          <a:prstGeom prst="rect">
            <a:avLst/>
          </a:prstGeom>
          <a:noFill/>
        </p:spPr>
        <p:txBody>
          <a:bodyPr wrap="square" rtlCol="0">
            <a:spAutoFit/>
          </a:bodyPr>
          <a:lstStyle/>
          <a:p>
            <a:pPr algn="ctr">
              <a:lnSpc>
                <a:spcPts val="3300"/>
              </a:lnSpc>
            </a:pPr>
            <a:r>
              <a:rPr lang="pt-BR" sz="3500" b="1" dirty="0" smtClean="0">
                <a:solidFill>
                  <a:schemeClr val="bg1"/>
                </a:solidFill>
              </a:rPr>
              <a:t>MATERIAIS DE APOIO</a:t>
            </a:r>
            <a:endParaRPr lang="pt-BR" sz="3500" b="1" dirty="0">
              <a:solidFill>
                <a:schemeClr val="bg1"/>
              </a:solidFill>
            </a:endParaRPr>
          </a:p>
        </p:txBody>
      </p:sp>
      <p:pic>
        <p:nvPicPr>
          <p:cNvPr id="7" name="Imagem 6"/>
          <p:cNvPicPr>
            <a:picLocks noChangeAspect="1"/>
          </p:cNvPicPr>
          <p:nvPr/>
        </p:nvPicPr>
        <p:blipFill>
          <a:blip r:embed="rId4"/>
          <a:stretch>
            <a:fillRect/>
          </a:stretch>
        </p:blipFill>
        <p:spPr>
          <a:xfrm>
            <a:off x="228600" y="1700808"/>
            <a:ext cx="8686800" cy="3794234"/>
          </a:xfrm>
          <a:prstGeom prst="rect">
            <a:avLst/>
          </a:prstGeom>
        </p:spPr>
      </p:pic>
    </p:spTree>
    <p:extLst>
      <p:ext uri="{BB962C8B-B14F-4D97-AF65-F5344CB8AC3E}">
        <p14:creationId xmlns:p14="http://schemas.microsoft.com/office/powerpoint/2010/main" val="633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39552" y="476672"/>
            <a:ext cx="7272808" cy="528222"/>
          </a:xfrm>
          <a:prstGeom prst="rect">
            <a:avLst/>
          </a:prstGeom>
          <a:noFill/>
        </p:spPr>
        <p:txBody>
          <a:bodyPr wrap="square" rtlCol="0">
            <a:spAutoFit/>
          </a:bodyPr>
          <a:lstStyle/>
          <a:p>
            <a:pPr>
              <a:lnSpc>
                <a:spcPts val="3300"/>
              </a:lnSpc>
            </a:pPr>
            <a:r>
              <a:rPr lang="pt-BR" sz="3500" b="1" dirty="0" smtClean="0">
                <a:solidFill>
                  <a:schemeClr val="tx1">
                    <a:lumMod val="65000"/>
                    <a:lumOff val="35000"/>
                  </a:schemeClr>
                </a:solidFill>
              </a:rPr>
              <a:t>DICAS</a:t>
            </a:r>
            <a:endParaRPr lang="pt-BR" sz="3500" b="1" dirty="0">
              <a:solidFill>
                <a:schemeClr val="tx1">
                  <a:lumMod val="65000"/>
                  <a:lumOff val="35000"/>
                </a:schemeClr>
              </a:solidFill>
            </a:endParaRPr>
          </a:p>
        </p:txBody>
      </p:sp>
      <p:sp>
        <p:nvSpPr>
          <p:cNvPr id="3" name="CaixaDeTexto 2"/>
          <p:cNvSpPr txBox="1"/>
          <p:nvPr/>
        </p:nvSpPr>
        <p:spPr>
          <a:xfrm>
            <a:off x="607368" y="1412776"/>
            <a:ext cx="7776864" cy="682238"/>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
            </a:pPr>
            <a:r>
              <a:rPr lang="pt-BR" sz="2000" b="1" dirty="0" smtClean="0">
                <a:solidFill>
                  <a:schemeClr val="bg1">
                    <a:lumMod val="50000"/>
                  </a:schemeClr>
                </a:solidFill>
              </a:rPr>
              <a:t>TENHA DISCIPLINA!</a:t>
            </a:r>
          </a:p>
          <a:p>
            <a:pPr marL="266700">
              <a:lnSpc>
                <a:spcPts val="2000"/>
              </a:lnSpc>
              <a:spcAft>
                <a:spcPts val="600"/>
              </a:spcAft>
            </a:pPr>
            <a:r>
              <a:rPr lang="pt-BR" sz="1700" dirty="0" smtClean="0">
                <a:solidFill>
                  <a:schemeClr val="bg1">
                    <a:lumMod val="50000"/>
                  </a:schemeClr>
                </a:solidFill>
              </a:rPr>
              <a:t>Para </a:t>
            </a:r>
            <a:r>
              <a:rPr lang="pt-BR" sz="1700" dirty="0">
                <a:solidFill>
                  <a:schemeClr val="bg1">
                    <a:lumMod val="50000"/>
                  </a:schemeClr>
                </a:solidFill>
              </a:rPr>
              <a:t>sempre estar preparado para os encontros presenciais</a:t>
            </a:r>
            <a:r>
              <a:rPr lang="pt-BR" sz="1700" dirty="0" smtClean="0">
                <a:solidFill>
                  <a:schemeClr val="bg1">
                    <a:lumMod val="50000"/>
                  </a:schemeClr>
                </a:solidFill>
              </a:rPr>
              <a:t>.</a:t>
            </a:r>
            <a:endParaRPr lang="pt-BR" sz="1700" dirty="0">
              <a:solidFill>
                <a:schemeClr val="bg1">
                  <a:lumMod val="50000"/>
                </a:schemeClr>
              </a:solidFill>
            </a:endParaRPr>
          </a:p>
        </p:txBody>
      </p:sp>
      <p:sp>
        <p:nvSpPr>
          <p:cNvPr id="9" name="CaixaDeTexto 8"/>
          <p:cNvSpPr txBox="1"/>
          <p:nvPr/>
        </p:nvSpPr>
        <p:spPr>
          <a:xfrm>
            <a:off x="607368" y="2362047"/>
            <a:ext cx="7776864" cy="938719"/>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
            </a:pPr>
            <a:r>
              <a:rPr lang="pt-BR" sz="2000" b="1" dirty="0" smtClean="0">
                <a:solidFill>
                  <a:schemeClr val="bg1">
                    <a:lumMod val="50000"/>
                  </a:schemeClr>
                </a:solidFill>
              </a:rPr>
              <a:t>FIQUE ATENTO AOS PRAZOS!</a:t>
            </a:r>
          </a:p>
          <a:p>
            <a:pPr marL="266700">
              <a:lnSpc>
                <a:spcPts val="2000"/>
              </a:lnSpc>
              <a:spcAft>
                <a:spcPts val="600"/>
              </a:spcAft>
            </a:pPr>
            <a:r>
              <a:rPr lang="pt-BR" sz="1700" dirty="0" smtClean="0">
                <a:solidFill>
                  <a:schemeClr val="bg1">
                    <a:lumMod val="50000"/>
                  </a:schemeClr>
                </a:solidFill>
              </a:rPr>
              <a:t>Não </a:t>
            </a:r>
            <a:r>
              <a:rPr lang="pt-BR" sz="1700" dirty="0">
                <a:solidFill>
                  <a:schemeClr val="bg1">
                    <a:lumMod val="50000"/>
                  </a:schemeClr>
                </a:solidFill>
              </a:rPr>
              <a:t>há possibilidade de realizar as atividades objetivas nem as atividades em sala posteriormente</a:t>
            </a:r>
            <a:r>
              <a:rPr lang="pt-BR" sz="1700" dirty="0" smtClean="0">
                <a:solidFill>
                  <a:schemeClr val="bg1">
                    <a:lumMod val="50000"/>
                  </a:schemeClr>
                </a:solidFill>
              </a:rPr>
              <a:t>.</a:t>
            </a:r>
            <a:endParaRPr lang="pt-BR" sz="1700" dirty="0">
              <a:solidFill>
                <a:schemeClr val="bg1">
                  <a:lumMod val="50000"/>
                </a:schemeClr>
              </a:solidFill>
            </a:endParaRPr>
          </a:p>
        </p:txBody>
      </p:sp>
      <p:sp>
        <p:nvSpPr>
          <p:cNvPr id="10" name="CaixaDeTexto 9"/>
          <p:cNvSpPr txBox="1"/>
          <p:nvPr/>
        </p:nvSpPr>
        <p:spPr>
          <a:xfrm>
            <a:off x="607368" y="3586556"/>
            <a:ext cx="7776864" cy="825508"/>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
            </a:pPr>
            <a:r>
              <a:rPr lang="pt-BR" sz="2000" b="1" dirty="0" smtClean="0">
                <a:solidFill>
                  <a:schemeClr val="bg1">
                    <a:lumMod val="50000"/>
                  </a:schemeClr>
                </a:solidFill>
              </a:rPr>
              <a:t>INTERAJA COM OS COLEGAS!</a:t>
            </a:r>
          </a:p>
          <a:p>
            <a:pPr marL="266700" lvl="1">
              <a:lnSpc>
                <a:spcPts val="2000"/>
              </a:lnSpc>
              <a:spcAft>
                <a:spcPts val="600"/>
              </a:spcAft>
            </a:pPr>
            <a:r>
              <a:rPr lang="pt-BR" sz="1700" dirty="0" smtClean="0">
                <a:solidFill>
                  <a:schemeClr val="bg1">
                    <a:lumMod val="50000"/>
                  </a:schemeClr>
                </a:solidFill>
              </a:rPr>
              <a:t>Presencial </a:t>
            </a:r>
            <a:r>
              <a:rPr lang="pt-BR" sz="1700" dirty="0">
                <a:solidFill>
                  <a:schemeClr val="bg1">
                    <a:lumMod val="50000"/>
                  </a:schemeClr>
                </a:solidFill>
              </a:rPr>
              <a:t>e virtualmente</a:t>
            </a:r>
            <a:r>
              <a:rPr lang="pt-BR" sz="1700" dirty="0" smtClean="0">
                <a:solidFill>
                  <a:schemeClr val="bg1">
                    <a:lumMod val="50000"/>
                  </a:schemeClr>
                </a:solidFill>
              </a:rPr>
              <a:t>.</a:t>
            </a:r>
            <a:endParaRPr lang="pt-BR" sz="1700" dirty="0">
              <a:solidFill>
                <a:schemeClr val="bg1">
                  <a:lumMod val="50000"/>
                </a:schemeClr>
              </a:solidFill>
            </a:endParaRPr>
          </a:p>
        </p:txBody>
      </p:sp>
      <p:sp>
        <p:nvSpPr>
          <p:cNvPr id="11" name="CaixaDeTexto 10"/>
          <p:cNvSpPr txBox="1"/>
          <p:nvPr/>
        </p:nvSpPr>
        <p:spPr>
          <a:xfrm>
            <a:off x="607368" y="4524818"/>
            <a:ext cx="7488832" cy="682238"/>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
            </a:pPr>
            <a:r>
              <a:rPr lang="pt-BR" sz="2000" b="1" dirty="0" smtClean="0">
                <a:solidFill>
                  <a:schemeClr val="bg1">
                    <a:lumMod val="50000"/>
                  </a:schemeClr>
                </a:solidFill>
              </a:rPr>
              <a:t>EVITE FALTAR AOS ENCONTROS PRESENCIAIS.</a:t>
            </a:r>
          </a:p>
          <a:p>
            <a:pPr marL="266700" lvl="1">
              <a:lnSpc>
                <a:spcPts val="2000"/>
              </a:lnSpc>
              <a:spcAft>
                <a:spcPts val="600"/>
              </a:spcAft>
            </a:pPr>
            <a:r>
              <a:rPr lang="pt-BR" sz="1700" dirty="0" smtClean="0">
                <a:solidFill>
                  <a:schemeClr val="bg1">
                    <a:lumMod val="50000"/>
                  </a:schemeClr>
                </a:solidFill>
              </a:rPr>
              <a:t>O </a:t>
            </a:r>
            <a:r>
              <a:rPr lang="pt-BR" sz="1700" dirty="0">
                <a:solidFill>
                  <a:schemeClr val="bg1">
                    <a:lumMod val="50000"/>
                  </a:schemeClr>
                </a:solidFill>
              </a:rPr>
              <a:t>percentual de 25% permitido considera somente as aulas presenciais</a:t>
            </a:r>
            <a:r>
              <a:rPr lang="pt-BR" sz="1700" dirty="0" smtClean="0">
                <a:solidFill>
                  <a:schemeClr val="bg1">
                    <a:lumMod val="50000"/>
                  </a:schemeClr>
                </a:solidFill>
              </a:rPr>
              <a:t>.</a:t>
            </a:r>
            <a:endParaRPr lang="pt-BR" sz="1700" dirty="0">
              <a:solidFill>
                <a:schemeClr val="bg1">
                  <a:lumMod val="50000"/>
                </a:schemeClr>
              </a:solidFill>
            </a:endParaRPr>
          </a:p>
        </p:txBody>
      </p:sp>
    </p:spTree>
    <p:extLst>
      <p:ext uri="{BB962C8B-B14F-4D97-AF65-F5344CB8AC3E}">
        <p14:creationId xmlns:p14="http://schemas.microsoft.com/office/powerpoint/2010/main" val="16285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2" cstate="print">
            <a:extLst>
              <a:ext uri="{28A0092B-C50C-407E-A947-70E740481C1C}">
                <a14:useLocalDpi xmlns:a14="http://schemas.microsoft.com/office/drawing/2010/main" val="0"/>
              </a:ext>
            </a:extLst>
          </a:blip>
          <a:srcRect t="35407" r="1532" b="34549"/>
          <a:stretch/>
        </p:blipFill>
        <p:spPr>
          <a:xfrm>
            <a:off x="1" y="2419350"/>
            <a:ext cx="9150984" cy="2076450"/>
          </a:xfrm>
          <a:prstGeom prst="rect">
            <a:avLst/>
          </a:prstGeom>
        </p:spPr>
      </p:pic>
      <p:sp>
        <p:nvSpPr>
          <p:cNvPr id="4" name="CaixaDeTexto 3"/>
          <p:cNvSpPr txBox="1"/>
          <p:nvPr/>
        </p:nvSpPr>
        <p:spPr>
          <a:xfrm>
            <a:off x="1" y="3158098"/>
            <a:ext cx="9143999" cy="630942"/>
          </a:xfrm>
          <a:prstGeom prst="rect">
            <a:avLst/>
          </a:prstGeom>
          <a:noFill/>
        </p:spPr>
        <p:txBody>
          <a:bodyPr wrap="square" rtlCol="0">
            <a:spAutoFit/>
          </a:bodyPr>
          <a:lstStyle/>
          <a:p>
            <a:pPr algn="ctr"/>
            <a:r>
              <a:rPr lang="pt-BR" sz="3500" b="1" dirty="0" smtClean="0">
                <a:solidFill>
                  <a:schemeClr val="bg1"/>
                </a:solidFill>
              </a:rPr>
              <a:t>Segurança e Auditoria de Sistemas</a:t>
            </a:r>
            <a:endParaRPr lang="pt-BR" sz="3500" b="1" dirty="0">
              <a:solidFill>
                <a:schemeClr val="bg1"/>
              </a:solidFill>
            </a:endParaRPr>
          </a:p>
        </p:txBody>
      </p:sp>
    </p:spTree>
    <p:extLst>
      <p:ext uri="{BB962C8B-B14F-4D97-AF65-F5344CB8AC3E}">
        <p14:creationId xmlns:p14="http://schemas.microsoft.com/office/powerpoint/2010/main" val="316434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39552" y="476672"/>
            <a:ext cx="7272808" cy="528222"/>
          </a:xfrm>
          <a:prstGeom prst="rect">
            <a:avLst/>
          </a:prstGeom>
          <a:noFill/>
        </p:spPr>
        <p:txBody>
          <a:bodyPr wrap="square" rtlCol="0">
            <a:spAutoFit/>
          </a:bodyPr>
          <a:lstStyle/>
          <a:p>
            <a:pPr>
              <a:lnSpc>
                <a:spcPts val="3300"/>
              </a:lnSpc>
            </a:pPr>
            <a:r>
              <a:rPr lang="pt-BR" sz="3500" b="1" dirty="0" smtClean="0">
                <a:solidFill>
                  <a:schemeClr val="tx1">
                    <a:lumMod val="65000"/>
                    <a:lumOff val="35000"/>
                  </a:schemeClr>
                </a:solidFill>
              </a:rPr>
              <a:t>EMENTA</a:t>
            </a:r>
            <a:endParaRPr lang="pt-BR" sz="3500" b="1" dirty="0">
              <a:solidFill>
                <a:schemeClr val="tx1">
                  <a:lumMod val="65000"/>
                  <a:lumOff val="35000"/>
                </a:schemeClr>
              </a:solidFill>
            </a:endParaRPr>
          </a:p>
        </p:txBody>
      </p:sp>
      <p:sp>
        <p:nvSpPr>
          <p:cNvPr id="5" name="CaixaDeTexto 4"/>
          <p:cNvSpPr txBox="1"/>
          <p:nvPr/>
        </p:nvSpPr>
        <p:spPr>
          <a:xfrm>
            <a:off x="607368" y="2144083"/>
            <a:ext cx="7776864" cy="1441677"/>
          </a:xfrm>
          <a:prstGeom prst="rect">
            <a:avLst/>
          </a:prstGeom>
          <a:noFill/>
        </p:spPr>
        <p:txBody>
          <a:bodyPr wrap="square" rtlCol="0">
            <a:spAutoFit/>
          </a:bodyPr>
          <a:lstStyle/>
          <a:p>
            <a:pPr algn="ctr">
              <a:lnSpc>
                <a:spcPts val="2000"/>
              </a:lnSpc>
              <a:spcAft>
                <a:spcPts val="600"/>
              </a:spcAft>
            </a:pPr>
            <a:r>
              <a:rPr lang="pt-BR" sz="1600" i="1" dirty="0" smtClean="0"/>
              <a:t>Auditoria </a:t>
            </a:r>
            <a:r>
              <a:rPr lang="pt-BR" sz="1600" i="1" dirty="0"/>
              <a:t>de sistemas de informação. Ambiente de auditoria. Pirâmide da tecnologia</a:t>
            </a:r>
            <a:br>
              <a:rPr lang="pt-BR" sz="1600" i="1" dirty="0"/>
            </a:br>
            <a:r>
              <a:rPr lang="pt-BR" sz="1600" i="1" dirty="0"/>
              <a:t>de auditagem, conceitos básicos. Posicionamento na organização. Descrição das</a:t>
            </a:r>
            <a:br>
              <a:rPr lang="pt-BR" sz="1600" i="1" dirty="0"/>
            </a:br>
            <a:r>
              <a:rPr lang="pt-BR" sz="1600" i="1" dirty="0"/>
              <a:t>fases. Análise e desenvolvimento do processo. </a:t>
            </a:r>
            <a:r>
              <a:rPr lang="pt-BR" sz="1600" i="1" dirty="0" smtClean="0"/>
              <a:t>(Presencial)</a:t>
            </a:r>
          </a:p>
          <a:p>
            <a:pPr algn="ctr">
              <a:lnSpc>
                <a:spcPts val="2000"/>
              </a:lnSpc>
              <a:spcAft>
                <a:spcPts val="600"/>
              </a:spcAft>
            </a:pPr>
            <a:r>
              <a:rPr lang="pt-BR" sz="1600" i="1" dirty="0" smtClean="0"/>
              <a:t>Segurança </a:t>
            </a:r>
            <a:r>
              <a:rPr lang="pt-BR" sz="1600" i="1" dirty="0"/>
              <a:t>física e segurança</a:t>
            </a:r>
            <a:br>
              <a:rPr lang="pt-BR" sz="1600" i="1" dirty="0"/>
            </a:br>
            <a:r>
              <a:rPr lang="pt-BR" sz="1600" i="1" dirty="0"/>
              <a:t>lógica da </a:t>
            </a:r>
            <a:r>
              <a:rPr lang="pt-BR" sz="1600" i="1" dirty="0" smtClean="0"/>
              <a:t>informação. (Presencial + Virtual)</a:t>
            </a:r>
            <a:endParaRPr lang="pt-BR" sz="1700" dirty="0">
              <a:solidFill>
                <a:schemeClr val="bg1">
                  <a:lumMod val="50000"/>
                </a:schemeClr>
              </a:solidFill>
            </a:endParaRPr>
          </a:p>
        </p:txBody>
      </p:sp>
    </p:spTree>
    <p:extLst>
      <p:ext uri="{BB962C8B-B14F-4D97-AF65-F5344CB8AC3E}">
        <p14:creationId xmlns:p14="http://schemas.microsoft.com/office/powerpoint/2010/main" val="204024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607368" y="2884494"/>
            <a:ext cx="7776864" cy="1300612"/>
          </a:xfrm>
          <a:prstGeom prst="rect">
            <a:avLst/>
          </a:prstGeom>
          <a:noFill/>
        </p:spPr>
        <p:txBody>
          <a:bodyPr wrap="square" rtlCol="0">
            <a:spAutoFit/>
          </a:bodyPr>
          <a:lstStyle/>
          <a:p>
            <a:pPr algn="ctr">
              <a:lnSpc>
                <a:spcPts val="2400"/>
              </a:lnSpc>
              <a:spcAft>
                <a:spcPts val="600"/>
              </a:spcAft>
            </a:pPr>
            <a:r>
              <a:rPr lang="pt-BR" sz="1600" i="1" dirty="0"/>
              <a:t>Capacitar o aluno a realizar atividades de gestão e avaliação de projetos de</a:t>
            </a:r>
            <a:br>
              <a:rPr lang="pt-BR" sz="1600" i="1" dirty="0"/>
            </a:br>
            <a:r>
              <a:rPr lang="pt-BR" sz="1600" i="1" dirty="0"/>
              <a:t>sistemas computacionais, bem como torná-lo apto a empregar metodologias mais</a:t>
            </a:r>
            <a:br>
              <a:rPr lang="pt-BR" sz="1600" i="1" dirty="0"/>
            </a:br>
            <a:r>
              <a:rPr lang="pt-BR" sz="1600" i="1" dirty="0"/>
              <a:t>utilizadas e atuais da engenharia de software para a melhoria da qualidade</a:t>
            </a:r>
            <a:br>
              <a:rPr lang="pt-BR" sz="1600" i="1" dirty="0"/>
            </a:br>
            <a:r>
              <a:rPr lang="pt-BR" sz="1600" i="1" dirty="0"/>
              <a:t>e da segurança de sistemas.</a:t>
            </a:r>
            <a:endParaRPr lang="pt-BR" sz="1700" dirty="0" smtClean="0">
              <a:solidFill>
                <a:schemeClr val="bg1">
                  <a:lumMod val="50000"/>
                </a:schemeClr>
              </a:solidFill>
            </a:endParaRPr>
          </a:p>
        </p:txBody>
      </p:sp>
      <p:sp>
        <p:nvSpPr>
          <p:cNvPr id="6" name="CaixaDeTexto 5"/>
          <p:cNvSpPr txBox="1"/>
          <p:nvPr/>
        </p:nvSpPr>
        <p:spPr>
          <a:xfrm>
            <a:off x="539552" y="476672"/>
            <a:ext cx="7272808" cy="938719"/>
          </a:xfrm>
          <a:prstGeom prst="rect">
            <a:avLst/>
          </a:prstGeom>
          <a:noFill/>
        </p:spPr>
        <p:txBody>
          <a:bodyPr wrap="square" rtlCol="0">
            <a:spAutoFit/>
          </a:bodyPr>
          <a:lstStyle/>
          <a:p>
            <a:pPr>
              <a:lnSpc>
                <a:spcPts val="3300"/>
              </a:lnSpc>
            </a:pPr>
            <a:r>
              <a:rPr lang="pt-BR" sz="2500" b="1" dirty="0" smtClean="0">
                <a:solidFill>
                  <a:srgbClr val="24A99D"/>
                </a:solidFill>
              </a:rPr>
              <a:t>OBJETIVOS DE</a:t>
            </a:r>
          </a:p>
          <a:p>
            <a:pPr>
              <a:lnSpc>
                <a:spcPts val="3300"/>
              </a:lnSpc>
            </a:pPr>
            <a:r>
              <a:rPr lang="pt-BR" sz="3500" b="1" dirty="0" smtClean="0">
                <a:solidFill>
                  <a:schemeClr val="tx1">
                    <a:lumMod val="65000"/>
                    <a:lumOff val="35000"/>
                  </a:schemeClr>
                </a:solidFill>
              </a:rPr>
              <a:t>APRENDIZAGEM</a:t>
            </a:r>
            <a:endParaRPr lang="pt-BR" sz="3500" b="1" dirty="0">
              <a:solidFill>
                <a:schemeClr val="tx1">
                  <a:lumMod val="65000"/>
                  <a:lumOff val="35000"/>
                </a:schemeClr>
              </a:solidFill>
            </a:endParaRPr>
          </a:p>
        </p:txBody>
      </p:sp>
    </p:spTree>
    <p:extLst>
      <p:ext uri="{BB962C8B-B14F-4D97-AF65-F5344CB8AC3E}">
        <p14:creationId xmlns:p14="http://schemas.microsoft.com/office/powerpoint/2010/main" val="277251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539552" y="476672"/>
            <a:ext cx="7272808" cy="938719"/>
          </a:xfrm>
          <a:prstGeom prst="rect">
            <a:avLst/>
          </a:prstGeom>
          <a:noFill/>
        </p:spPr>
        <p:txBody>
          <a:bodyPr wrap="square" rtlCol="0">
            <a:spAutoFit/>
          </a:bodyPr>
          <a:lstStyle/>
          <a:p>
            <a:pPr>
              <a:lnSpc>
                <a:spcPts val="3300"/>
              </a:lnSpc>
            </a:pPr>
            <a:r>
              <a:rPr lang="pt-BR" sz="2500" b="1" dirty="0" smtClean="0">
                <a:solidFill>
                  <a:srgbClr val="24A99D"/>
                </a:solidFill>
              </a:rPr>
              <a:t> </a:t>
            </a:r>
            <a:endParaRPr lang="pt-BR" sz="2500" b="1" dirty="0" smtClean="0">
              <a:solidFill>
                <a:srgbClr val="24A99D"/>
              </a:solidFill>
            </a:endParaRPr>
          </a:p>
          <a:p>
            <a:pPr>
              <a:lnSpc>
                <a:spcPts val="3300"/>
              </a:lnSpc>
            </a:pPr>
            <a:r>
              <a:rPr lang="pt-BR" sz="3500" b="1" dirty="0" smtClean="0">
                <a:solidFill>
                  <a:schemeClr val="tx1">
                    <a:lumMod val="65000"/>
                    <a:lumOff val="35000"/>
                  </a:schemeClr>
                </a:solidFill>
              </a:rPr>
              <a:t>DISTRIBUIÇÃO DE PONTOS</a:t>
            </a:r>
            <a:endParaRPr lang="pt-BR" sz="3500" b="1" dirty="0">
              <a:solidFill>
                <a:schemeClr val="tx1">
                  <a:lumMod val="65000"/>
                  <a:lumOff val="35000"/>
                </a:schemeClr>
              </a:solidFill>
            </a:endParaRPr>
          </a:p>
        </p:txBody>
      </p:sp>
      <p:sp>
        <p:nvSpPr>
          <p:cNvPr id="7" name="CaixaDeTexto 6"/>
          <p:cNvSpPr txBox="1"/>
          <p:nvPr/>
        </p:nvSpPr>
        <p:spPr>
          <a:xfrm>
            <a:off x="683568" y="1831657"/>
            <a:ext cx="7776864" cy="1720984"/>
          </a:xfrm>
          <a:prstGeom prst="rect">
            <a:avLst/>
          </a:prstGeom>
          <a:noFill/>
        </p:spPr>
        <p:txBody>
          <a:bodyPr wrap="square" rtlCol="0">
            <a:spAutoFit/>
          </a:bodyPr>
          <a:lstStyle/>
          <a:p>
            <a:pPr marL="285750" indent="-285750">
              <a:lnSpc>
                <a:spcPts val="2000"/>
              </a:lnSpc>
              <a:spcAft>
                <a:spcPts val="900"/>
              </a:spcAft>
              <a:buFont typeface="Wingdings" panose="05000000000000000000" pitchFamily="2" charset="2"/>
              <a:buChar char="§"/>
            </a:pPr>
            <a:r>
              <a:rPr lang="pt-BR" sz="2000" b="1" dirty="0" smtClean="0">
                <a:solidFill>
                  <a:schemeClr val="bg1">
                    <a:lumMod val="50000"/>
                  </a:schemeClr>
                </a:solidFill>
              </a:rPr>
              <a:t>NOS MOMENTOS PRESENCIAIS </a:t>
            </a:r>
            <a:endParaRPr lang="pt-BR" sz="2000" b="1" dirty="0" smtClean="0">
              <a:solidFill>
                <a:schemeClr val="bg1">
                  <a:lumMod val="50000"/>
                </a:schemeClr>
              </a:solidFill>
            </a:endParaRPr>
          </a:p>
          <a:p>
            <a:pPr marL="552450" indent="-285750">
              <a:lnSpc>
                <a:spcPts val="2000"/>
              </a:lnSpc>
              <a:spcAft>
                <a:spcPts val="900"/>
              </a:spcAft>
              <a:buFontTx/>
              <a:buChar char="-"/>
            </a:pPr>
            <a:r>
              <a:rPr lang="pt-BR" sz="1700" dirty="0" smtClean="0">
                <a:solidFill>
                  <a:schemeClr val="bg1">
                    <a:lumMod val="50000"/>
                  </a:schemeClr>
                </a:solidFill>
              </a:rPr>
              <a:t>Serão distribuídos 80 pontos, conforme cronograma a ser definido pelo professor da parte presencial da disciplina.</a:t>
            </a:r>
          </a:p>
          <a:p>
            <a:pPr marL="552450" indent="-285750">
              <a:lnSpc>
                <a:spcPts val="2000"/>
              </a:lnSpc>
              <a:spcAft>
                <a:spcPts val="900"/>
              </a:spcAft>
              <a:buFontTx/>
              <a:buChar char="-"/>
            </a:pPr>
            <a:r>
              <a:rPr lang="pt-BR" sz="1700" dirty="0" smtClean="0">
                <a:solidFill>
                  <a:schemeClr val="bg1">
                    <a:lumMod val="50000"/>
                  </a:schemeClr>
                </a:solidFill>
              </a:rPr>
              <a:t>Cada </a:t>
            </a:r>
            <a:r>
              <a:rPr lang="pt-BR" sz="1700" dirty="0" smtClean="0">
                <a:solidFill>
                  <a:schemeClr val="bg1">
                    <a:lumMod val="50000"/>
                  </a:schemeClr>
                </a:solidFill>
              </a:rPr>
              <a:t>professor definirá a distribuição das atividades em sala de aula.</a:t>
            </a:r>
            <a:endParaRPr lang="pt-BR" sz="1700" dirty="0">
              <a:solidFill>
                <a:schemeClr val="bg1">
                  <a:lumMod val="50000"/>
                </a:schemeClr>
              </a:solidFill>
            </a:endParaRPr>
          </a:p>
          <a:p>
            <a:pPr marL="285750" indent="-285750">
              <a:lnSpc>
                <a:spcPts val="2000"/>
              </a:lnSpc>
              <a:spcAft>
                <a:spcPts val="900"/>
              </a:spcAft>
              <a:buFont typeface="Wingdings" panose="05000000000000000000" pitchFamily="2" charset="2"/>
              <a:buChar char="§"/>
            </a:pPr>
            <a:endParaRPr lang="pt-BR" sz="1700" dirty="0" smtClean="0">
              <a:solidFill>
                <a:schemeClr val="bg1">
                  <a:lumMod val="50000"/>
                </a:schemeClr>
              </a:solidFill>
            </a:endParaRPr>
          </a:p>
        </p:txBody>
      </p:sp>
      <p:sp>
        <p:nvSpPr>
          <p:cNvPr id="8" name="CaixaDeTexto 7"/>
          <p:cNvSpPr txBox="1"/>
          <p:nvPr/>
        </p:nvSpPr>
        <p:spPr>
          <a:xfrm>
            <a:off x="655787" y="4084280"/>
            <a:ext cx="7776864" cy="1720984"/>
          </a:xfrm>
          <a:prstGeom prst="rect">
            <a:avLst/>
          </a:prstGeom>
          <a:noFill/>
        </p:spPr>
        <p:txBody>
          <a:bodyPr wrap="square" rtlCol="0">
            <a:spAutoFit/>
          </a:bodyPr>
          <a:lstStyle/>
          <a:p>
            <a:pPr marL="285750" indent="-285750">
              <a:lnSpc>
                <a:spcPts val="2000"/>
              </a:lnSpc>
              <a:spcAft>
                <a:spcPts val="900"/>
              </a:spcAft>
              <a:buFont typeface="Wingdings" panose="05000000000000000000" pitchFamily="2" charset="2"/>
              <a:buChar char="§"/>
            </a:pPr>
            <a:r>
              <a:rPr lang="pt-BR" sz="2000" b="1" dirty="0" smtClean="0">
                <a:solidFill>
                  <a:schemeClr val="bg1">
                    <a:lumMod val="50000"/>
                  </a:schemeClr>
                </a:solidFill>
              </a:rPr>
              <a:t>NOS MOMENTOS À DISTÂNCIA </a:t>
            </a:r>
          </a:p>
          <a:p>
            <a:pPr marL="552450" indent="-285750">
              <a:lnSpc>
                <a:spcPts val="2000"/>
              </a:lnSpc>
              <a:spcAft>
                <a:spcPts val="900"/>
              </a:spcAft>
              <a:buFontTx/>
              <a:buChar char="-"/>
            </a:pPr>
            <a:r>
              <a:rPr lang="pt-BR" sz="1700" dirty="0" smtClean="0">
                <a:solidFill>
                  <a:schemeClr val="bg1">
                    <a:lumMod val="50000"/>
                  </a:schemeClr>
                </a:solidFill>
              </a:rPr>
              <a:t>Serão distribuídos 20 pontos conforme cronograma a ser definido pelo professor da parte virtual da disciplina.</a:t>
            </a:r>
          </a:p>
          <a:p>
            <a:pPr marL="552450" indent="-285750">
              <a:lnSpc>
                <a:spcPts val="2000"/>
              </a:lnSpc>
              <a:spcAft>
                <a:spcPts val="900"/>
              </a:spcAft>
              <a:buFontTx/>
              <a:buChar char="-"/>
            </a:pPr>
            <a:r>
              <a:rPr lang="pt-BR" sz="1700" dirty="0" smtClean="0">
                <a:solidFill>
                  <a:schemeClr val="bg1">
                    <a:lumMod val="50000"/>
                  </a:schemeClr>
                </a:solidFill>
              </a:rPr>
              <a:t>Faremos aqui uma avaliação e trabalhos que serão entregue no Ava-Canvas. </a:t>
            </a:r>
            <a:endParaRPr lang="pt-BR" sz="1700" dirty="0">
              <a:solidFill>
                <a:schemeClr val="bg1">
                  <a:lumMod val="50000"/>
                </a:schemeClr>
              </a:solidFill>
            </a:endParaRPr>
          </a:p>
          <a:p>
            <a:pPr marL="266700">
              <a:lnSpc>
                <a:spcPts val="2000"/>
              </a:lnSpc>
              <a:spcAft>
                <a:spcPts val="900"/>
              </a:spcAft>
            </a:pPr>
            <a:endParaRPr lang="pt-BR" sz="1700" dirty="0" smtClean="0">
              <a:solidFill>
                <a:schemeClr val="bg1">
                  <a:lumMod val="50000"/>
                </a:schemeClr>
              </a:solidFill>
            </a:endParaRPr>
          </a:p>
        </p:txBody>
      </p:sp>
    </p:spTree>
    <p:extLst>
      <p:ext uri="{BB962C8B-B14F-4D97-AF65-F5344CB8AC3E}">
        <p14:creationId xmlns:p14="http://schemas.microsoft.com/office/powerpoint/2010/main" val="104915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iremos estudar na disciplina como um todo   </a:t>
            </a:r>
            <a:r>
              <a:rPr lang="pt-BR" sz="2800" dirty="0" smtClean="0">
                <a:solidFill>
                  <a:srgbClr val="FFC000"/>
                </a:solidFill>
              </a:rPr>
              <a:t>(Virtual + Presencial) </a:t>
            </a:r>
            <a:endParaRPr lang="pt-BR" sz="2800" dirty="0">
              <a:solidFill>
                <a:srgbClr val="FFC000"/>
              </a:solidFill>
            </a:endParaRPr>
          </a:p>
        </p:txBody>
      </p:sp>
      <p:sp>
        <p:nvSpPr>
          <p:cNvPr id="3" name="Espaço Reservado para Conteúdo 2"/>
          <p:cNvSpPr>
            <a:spLocks noGrp="1"/>
          </p:cNvSpPr>
          <p:nvPr>
            <p:ph idx="1"/>
          </p:nvPr>
        </p:nvSpPr>
        <p:spPr/>
        <p:txBody>
          <a:bodyPr/>
          <a:lstStyle/>
          <a:p>
            <a:pPr marL="0" indent="0">
              <a:buNone/>
            </a:pPr>
            <a:r>
              <a:rPr lang="pt-BR" sz="2400" dirty="0">
                <a:solidFill>
                  <a:schemeClr val="bg1"/>
                </a:solidFill>
              </a:rPr>
              <a:t>Foco na em Engenharia de Software / auditoria:</a:t>
            </a:r>
          </a:p>
          <a:p>
            <a:pPr marL="0" indent="0">
              <a:buNone/>
            </a:pPr>
            <a:r>
              <a:rPr lang="pt-BR" sz="1800" dirty="0">
                <a:solidFill>
                  <a:schemeClr val="bg1"/>
                </a:solidFill>
              </a:rPr>
              <a:t> </a:t>
            </a:r>
          </a:p>
          <a:p>
            <a:pPr marL="0" indent="0">
              <a:buNone/>
            </a:pPr>
            <a:r>
              <a:rPr lang="pt-BR" sz="1800" dirty="0">
                <a:solidFill>
                  <a:schemeClr val="bg1"/>
                </a:solidFill>
              </a:rPr>
              <a:t>- conceitos da auditoria;</a:t>
            </a:r>
          </a:p>
          <a:p>
            <a:pPr marL="0" indent="0">
              <a:buNone/>
            </a:pPr>
            <a:r>
              <a:rPr lang="pt-BR" sz="1800" dirty="0">
                <a:solidFill>
                  <a:schemeClr val="bg1"/>
                </a:solidFill>
              </a:rPr>
              <a:t>- coordenação de problemas; (suporte a sistemas)</a:t>
            </a:r>
          </a:p>
          <a:p>
            <a:pPr marL="0" indent="0">
              <a:buNone/>
            </a:pPr>
            <a:r>
              <a:rPr lang="pt-BR" sz="1800" dirty="0">
                <a:solidFill>
                  <a:schemeClr val="bg1"/>
                </a:solidFill>
              </a:rPr>
              <a:t>- coordenação de mudanças;</a:t>
            </a:r>
          </a:p>
          <a:p>
            <a:pPr marL="0" indent="0">
              <a:buNone/>
            </a:pPr>
            <a:r>
              <a:rPr lang="pt-BR" sz="1800" dirty="0">
                <a:solidFill>
                  <a:schemeClr val="bg1"/>
                </a:solidFill>
              </a:rPr>
              <a:t>- revisão conceitual de projeto, processo e produto de software;</a:t>
            </a:r>
          </a:p>
          <a:p>
            <a:pPr marL="0" indent="0">
              <a:buNone/>
            </a:pPr>
            <a:r>
              <a:rPr lang="pt-BR" sz="1800" dirty="0">
                <a:solidFill>
                  <a:schemeClr val="bg1"/>
                </a:solidFill>
              </a:rPr>
              <a:t>- ciclo de vida de sistemas;</a:t>
            </a:r>
          </a:p>
          <a:p>
            <a:pPr marL="0" indent="0">
              <a:buNone/>
            </a:pPr>
            <a:r>
              <a:rPr lang="pt-BR" sz="1800" dirty="0">
                <a:solidFill>
                  <a:schemeClr val="bg1"/>
                </a:solidFill>
              </a:rPr>
              <a:t>- norma ISO-12207 (Processos do Ciclo de Vida);</a:t>
            </a:r>
          </a:p>
          <a:p>
            <a:pPr marL="0" indent="0">
              <a:buNone/>
            </a:pPr>
            <a:r>
              <a:rPr lang="pt-BR" sz="1800" dirty="0" smtClean="0">
                <a:solidFill>
                  <a:schemeClr val="bg1"/>
                </a:solidFill>
              </a:rPr>
              <a:t>- avaliação </a:t>
            </a:r>
            <a:r>
              <a:rPr lang="pt-BR" sz="1800" dirty="0">
                <a:solidFill>
                  <a:schemeClr val="bg1"/>
                </a:solidFill>
              </a:rPr>
              <a:t>da qualidade de produto de </a:t>
            </a:r>
            <a:r>
              <a:rPr lang="pt-BR" sz="1800" dirty="0" smtClean="0">
                <a:solidFill>
                  <a:schemeClr val="bg1"/>
                </a:solidFill>
              </a:rPr>
              <a:t>software;</a:t>
            </a:r>
          </a:p>
          <a:p>
            <a:pPr marL="0" indent="0">
              <a:buNone/>
            </a:pPr>
            <a:r>
              <a:rPr lang="pt-BR" sz="1800" dirty="0" smtClean="0">
                <a:solidFill>
                  <a:schemeClr val="bg1"/>
                </a:solidFill>
              </a:rPr>
              <a:t>- </a:t>
            </a:r>
            <a:r>
              <a:rPr lang="pt-BR" sz="1800" dirty="0">
                <a:solidFill>
                  <a:schemeClr val="bg1"/>
                </a:solidFill>
              </a:rPr>
              <a:t>avaliação de pacotes de software (software de prateleira);</a:t>
            </a:r>
          </a:p>
          <a:p>
            <a:pPr marL="0" indent="0">
              <a:buNone/>
            </a:pPr>
            <a:r>
              <a:rPr lang="pt-BR" sz="1800" dirty="0">
                <a:solidFill>
                  <a:schemeClr val="bg1"/>
                </a:solidFill>
              </a:rPr>
              <a:t>- processo de avaliação de software (Norma ISO-14598);</a:t>
            </a:r>
          </a:p>
          <a:p>
            <a:pPr marL="0" indent="0">
              <a:buNone/>
            </a:pPr>
            <a:r>
              <a:rPr lang="pt-BR" sz="1800" dirty="0">
                <a:solidFill>
                  <a:schemeClr val="bg1"/>
                </a:solidFill>
              </a:rPr>
              <a:t>- sistemas batch e sistemas on-line;</a:t>
            </a:r>
          </a:p>
          <a:p>
            <a:pPr marL="0" indent="0">
              <a:buNone/>
            </a:pPr>
            <a:r>
              <a:rPr lang="pt-BR" sz="1800" dirty="0">
                <a:solidFill>
                  <a:schemeClr val="bg1"/>
                </a:solidFill>
              </a:rPr>
              <a:t>- análise de custo no desenvolvimento de sistemas;</a:t>
            </a:r>
          </a:p>
          <a:p>
            <a:endParaRPr lang="pt-BR" dirty="0"/>
          </a:p>
        </p:txBody>
      </p:sp>
    </p:spTree>
    <p:extLst>
      <p:ext uri="{BB962C8B-B14F-4D97-AF65-F5344CB8AC3E}">
        <p14:creationId xmlns:p14="http://schemas.microsoft.com/office/powerpoint/2010/main" val="397223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r>
              <a:rPr lang="pt-BR" sz="2400" dirty="0">
                <a:solidFill>
                  <a:schemeClr val="bg1"/>
                </a:solidFill>
              </a:rPr>
              <a:t>Foco na Segurança da Informação:</a:t>
            </a:r>
          </a:p>
          <a:p>
            <a:pPr marL="0" indent="0">
              <a:buNone/>
            </a:pPr>
            <a:r>
              <a:rPr lang="pt-BR" sz="2400" dirty="0"/>
              <a:t> </a:t>
            </a:r>
            <a:endParaRPr lang="pt-BR" sz="2400" dirty="0" smtClean="0"/>
          </a:p>
          <a:p>
            <a:pPr marL="0" indent="0">
              <a:buNone/>
            </a:pPr>
            <a:r>
              <a:rPr lang="pt-BR" sz="1800" dirty="0" smtClean="0">
                <a:solidFill>
                  <a:schemeClr val="bg1"/>
                </a:solidFill>
              </a:rPr>
              <a:t>- </a:t>
            </a:r>
            <a:r>
              <a:rPr lang="pt-BR" sz="1800" dirty="0">
                <a:solidFill>
                  <a:schemeClr val="bg1"/>
                </a:solidFill>
              </a:rPr>
              <a:t>conceitos da segurança da informação;</a:t>
            </a:r>
          </a:p>
          <a:p>
            <a:pPr marL="0" indent="0">
              <a:buNone/>
            </a:pPr>
            <a:r>
              <a:rPr lang="pt-BR" sz="1800" dirty="0">
                <a:solidFill>
                  <a:schemeClr val="bg1"/>
                </a:solidFill>
              </a:rPr>
              <a:t>- estatísticas da segurança da informação;</a:t>
            </a:r>
          </a:p>
          <a:p>
            <a:pPr marL="0" indent="0">
              <a:buNone/>
            </a:pPr>
            <a:r>
              <a:rPr lang="pt-BR" sz="1800" dirty="0">
                <a:solidFill>
                  <a:schemeClr val="bg1"/>
                </a:solidFill>
              </a:rPr>
              <a:t>- grandes classes de problemas de segurança;</a:t>
            </a:r>
          </a:p>
          <a:p>
            <a:pPr marL="0" indent="0">
              <a:buNone/>
            </a:pPr>
            <a:r>
              <a:rPr lang="pt-BR" sz="1800" dirty="0">
                <a:solidFill>
                  <a:schemeClr val="bg1"/>
                </a:solidFill>
              </a:rPr>
              <a:t>- análise de riscos;</a:t>
            </a:r>
          </a:p>
          <a:p>
            <a:pPr marL="0" indent="0">
              <a:buNone/>
            </a:pPr>
            <a:r>
              <a:rPr lang="pt-BR" sz="1800" dirty="0">
                <a:solidFill>
                  <a:schemeClr val="bg1"/>
                </a:solidFill>
              </a:rPr>
              <a:t>- segurança física / segurança lógica;</a:t>
            </a:r>
          </a:p>
          <a:p>
            <a:pPr marL="0" indent="0">
              <a:buNone/>
            </a:pPr>
            <a:r>
              <a:rPr lang="pt-BR" sz="1800" dirty="0">
                <a:solidFill>
                  <a:schemeClr val="bg1"/>
                </a:solidFill>
              </a:rPr>
              <a:t>- política de segurança;</a:t>
            </a:r>
          </a:p>
          <a:p>
            <a:pPr marL="0" indent="0">
              <a:buNone/>
            </a:pPr>
            <a:r>
              <a:rPr lang="pt-BR" sz="1800" dirty="0">
                <a:solidFill>
                  <a:schemeClr val="bg1"/>
                </a:solidFill>
              </a:rPr>
              <a:t>- plano de contingência;</a:t>
            </a:r>
          </a:p>
          <a:p>
            <a:pPr marL="0" indent="0">
              <a:buNone/>
            </a:pPr>
            <a:r>
              <a:rPr lang="pt-BR" sz="1800" dirty="0">
                <a:solidFill>
                  <a:schemeClr val="bg1"/>
                </a:solidFill>
              </a:rPr>
              <a:t>- plano de continuidade de negócios;</a:t>
            </a:r>
          </a:p>
          <a:p>
            <a:pPr marL="0" indent="0">
              <a:buNone/>
            </a:pPr>
            <a:r>
              <a:rPr lang="pt-BR" sz="1800" dirty="0">
                <a:solidFill>
                  <a:schemeClr val="bg1"/>
                </a:solidFill>
              </a:rPr>
              <a:t>- normas aplicadas a segurança da informação (ISO 27001 e 27002);</a:t>
            </a:r>
            <a:endParaRPr lang="pt-BR" sz="1800" dirty="0">
              <a:solidFill>
                <a:schemeClr val="bg1"/>
              </a:solidFill>
            </a:endParaRPr>
          </a:p>
        </p:txBody>
      </p:sp>
    </p:spTree>
    <p:extLst>
      <p:ext uri="{BB962C8B-B14F-4D97-AF65-F5344CB8AC3E}">
        <p14:creationId xmlns:p14="http://schemas.microsoft.com/office/powerpoint/2010/main" val="2149448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smtClean="0">
                <a:solidFill>
                  <a:srgbClr val="FFC000"/>
                </a:solidFill>
              </a:rPr>
              <a:t>Bem-vindo !</a:t>
            </a:r>
            <a:endParaRPr lang="pt-BR" i="1" dirty="0">
              <a:solidFill>
                <a:srgbClr val="FFC000"/>
              </a:solidFill>
            </a:endParaRPr>
          </a:p>
        </p:txBody>
      </p:sp>
      <p:sp>
        <p:nvSpPr>
          <p:cNvPr id="3" name="Espaço Reservado para Conteúdo 2"/>
          <p:cNvSpPr>
            <a:spLocks noGrp="1"/>
          </p:cNvSpPr>
          <p:nvPr>
            <p:ph idx="1"/>
          </p:nvPr>
        </p:nvSpPr>
        <p:spPr/>
        <p:txBody>
          <a:bodyPr/>
          <a:lstStyle/>
          <a:p>
            <a:pPr marL="0" indent="0" algn="ctr">
              <a:buNone/>
            </a:pPr>
            <a:r>
              <a:rPr lang="pt-BR" sz="2000" i="1" dirty="0">
                <a:solidFill>
                  <a:schemeClr val="bg1"/>
                </a:solidFill>
              </a:rPr>
              <a:t>Seja </a:t>
            </a:r>
            <a:r>
              <a:rPr lang="pt-BR" sz="2000" i="1" dirty="0" smtClean="0">
                <a:solidFill>
                  <a:schemeClr val="bg1"/>
                </a:solidFill>
              </a:rPr>
              <a:t>bem-vindo </a:t>
            </a:r>
            <a:r>
              <a:rPr lang="pt-BR" sz="2000" i="1" dirty="0">
                <a:solidFill>
                  <a:schemeClr val="bg1"/>
                </a:solidFill>
              </a:rPr>
              <a:t>ao nosso curso de  “Segurança e Auditoria de Sistemas”.</a:t>
            </a:r>
          </a:p>
          <a:p>
            <a:pPr marL="0" indent="0" algn="ctr">
              <a:buNone/>
            </a:pPr>
            <a:r>
              <a:rPr lang="pt-BR" sz="2000" i="1" dirty="0">
                <a:solidFill>
                  <a:schemeClr val="bg1"/>
                </a:solidFill>
              </a:rPr>
              <a:t>É um prazer recebê-lo e espero poder contribuir para a sua formação acadêmica e profissional. </a:t>
            </a:r>
          </a:p>
          <a:p>
            <a:pPr marL="0" indent="0" algn="ctr">
              <a:buNone/>
            </a:pPr>
            <a:r>
              <a:rPr lang="pt-BR" sz="2000" i="1" dirty="0">
                <a:solidFill>
                  <a:schemeClr val="bg1"/>
                </a:solidFill>
              </a:rPr>
              <a:t>O meu nome é Carlos </a:t>
            </a:r>
            <a:r>
              <a:rPr lang="pt-BR" sz="2000" i="1" dirty="0" smtClean="0">
                <a:solidFill>
                  <a:schemeClr val="bg1"/>
                </a:solidFill>
              </a:rPr>
              <a:t>Barreto Ribas, sou </a:t>
            </a:r>
          </a:p>
          <a:p>
            <a:pPr marL="0" indent="0" algn="ctr">
              <a:buNone/>
            </a:pPr>
            <a:r>
              <a:rPr lang="pt-BR" sz="2000" i="1" dirty="0" smtClean="0">
                <a:solidFill>
                  <a:schemeClr val="bg1"/>
                </a:solidFill>
              </a:rPr>
              <a:t>Professor </a:t>
            </a:r>
            <a:r>
              <a:rPr lang="pt-BR" sz="2000" i="1" dirty="0">
                <a:solidFill>
                  <a:schemeClr val="bg1"/>
                </a:solidFill>
              </a:rPr>
              <a:t>Adjunto do Departamento de Ciência da Computação da PUC </a:t>
            </a:r>
            <a:r>
              <a:rPr lang="pt-BR" sz="2000" i="1" dirty="0" smtClean="0">
                <a:solidFill>
                  <a:schemeClr val="bg1"/>
                </a:solidFill>
              </a:rPr>
              <a:t>Minas e trabalho com esta disciplina desde 1989, tanto na graduação, como também na pós-graduação da Universidade.</a:t>
            </a:r>
            <a:endParaRPr lang="pt-BR" sz="2000" i="1" dirty="0">
              <a:solidFill>
                <a:schemeClr val="bg1"/>
              </a:solidFill>
            </a:endParaRPr>
          </a:p>
          <a:p>
            <a:pPr marL="0" indent="0" algn="ctr">
              <a:buNone/>
            </a:pPr>
            <a:r>
              <a:rPr lang="pt-BR" sz="2000" i="1" dirty="0">
                <a:solidFill>
                  <a:schemeClr val="bg1"/>
                </a:solidFill>
              </a:rPr>
              <a:t>Espero que você goste </a:t>
            </a:r>
            <a:r>
              <a:rPr lang="pt-BR" sz="2000" i="1" dirty="0" smtClean="0">
                <a:solidFill>
                  <a:schemeClr val="bg1"/>
                </a:solidFill>
              </a:rPr>
              <a:t>dos temas que serão apresentados </a:t>
            </a:r>
            <a:r>
              <a:rPr lang="pt-BR" sz="2000" i="1" dirty="0">
                <a:solidFill>
                  <a:schemeClr val="bg1"/>
                </a:solidFill>
              </a:rPr>
              <a:t>e que possamos compartilhar experiências e conhecimento durante este </a:t>
            </a:r>
            <a:r>
              <a:rPr lang="pt-BR" sz="2000" i="1" dirty="0" smtClean="0">
                <a:solidFill>
                  <a:schemeClr val="bg1"/>
                </a:solidFill>
              </a:rPr>
              <a:t>período</a:t>
            </a:r>
            <a:r>
              <a:rPr lang="pt-BR" sz="2000" i="1" dirty="0">
                <a:solidFill>
                  <a:schemeClr val="bg1"/>
                </a:solidFill>
              </a:rPr>
              <a:t> </a:t>
            </a:r>
            <a:r>
              <a:rPr lang="pt-BR" sz="2000" i="1" dirty="0" smtClean="0">
                <a:solidFill>
                  <a:schemeClr val="bg1"/>
                </a:solidFill>
              </a:rPr>
              <a:t>de estudos.</a:t>
            </a:r>
            <a:endParaRPr lang="pt-BR" sz="2000" i="1" dirty="0">
              <a:solidFill>
                <a:schemeClr val="bg1"/>
              </a:solidFill>
            </a:endParaRPr>
          </a:p>
          <a:p>
            <a:pPr marL="0" indent="0" algn="ctr">
              <a:buNone/>
            </a:pPr>
            <a:r>
              <a:rPr lang="pt-BR" sz="2000" i="1" dirty="0">
                <a:solidFill>
                  <a:schemeClr val="bg1"/>
                </a:solidFill>
              </a:rPr>
              <a:t>Estarei </a:t>
            </a:r>
            <a:r>
              <a:rPr lang="pt-BR" sz="2000" i="1" dirty="0" smtClean="0">
                <a:solidFill>
                  <a:schemeClr val="bg1"/>
                </a:solidFill>
              </a:rPr>
              <a:t>à disposição </a:t>
            </a:r>
            <a:r>
              <a:rPr lang="pt-BR" sz="2000" i="1" dirty="0">
                <a:solidFill>
                  <a:schemeClr val="bg1"/>
                </a:solidFill>
              </a:rPr>
              <a:t>para quaisquer dúvidas e ou esclarecimentos que você necessitar.</a:t>
            </a:r>
          </a:p>
          <a:p>
            <a:pPr marL="0" indent="0" algn="ctr">
              <a:buNone/>
            </a:pPr>
            <a:r>
              <a:rPr lang="pt-BR" sz="2000" i="1" dirty="0">
                <a:solidFill>
                  <a:schemeClr val="bg1"/>
                </a:solidFill>
              </a:rPr>
              <a:t>Abraço e </a:t>
            </a:r>
            <a:r>
              <a:rPr lang="pt-BR" sz="2000" i="1" dirty="0" smtClean="0">
                <a:solidFill>
                  <a:schemeClr val="bg1"/>
                </a:solidFill>
              </a:rPr>
              <a:t>te desejo um ótimo semestre letivo.</a:t>
            </a:r>
            <a:endParaRPr lang="pt-BR" sz="2000" i="1" dirty="0">
              <a:solidFill>
                <a:schemeClr val="bg1"/>
              </a:solidFill>
            </a:endParaRPr>
          </a:p>
          <a:p>
            <a:pPr marL="0" indent="0" algn="ctr">
              <a:buNone/>
            </a:pPr>
            <a:r>
              <a:rPr lang="pt-BR" sz="2000" i="1" dirty="0">
                <a:solidFill>
                  <a:schemeClr val="bg1"/>
                </a:solidFill>
              </a:rPr>
              <a:t>Carlos Ribas.</a:t>
            </a:r>
          </a:p>
          <a:p>
            <a:endParaRPr lang="pt-BR" dirty="0"/>
          </a:p>
        </p:txBody>
      </p:sp>
    </p:spTree>
    <p:extLst>
      <p:ext uri="{BB962C8B-B14F-4D97-AF65-F5344CB8AC3E}">
        <p14:creationId xmlns:p14="http://schemas.microsoft.com/office/powerpoint/2010/main" val="387427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smtClean="0"/>
          </a:p>
          <a:p>
            <a:endParaRPr lang="pt-BR" dirty="0"/>
          </a:p>
          <a:p>
            <a:pPr marL="0" indent="0" algn="ctr">
              <a:buNone/>
            </a:pPr>
            <a:r>
              <a:rPr lang="pt-BR" i="1" dirty="0" smtClean="0">
                <a:solidFill>
                  <a:srgbClr val="FFC000"/>
                </a:solidFill>
              </a:rPr>
              <a:t>Te desejo bons estudos </a:t>
            </a:r>
          </a:p>
          <a:p>
            <a:pPr marL="0" indent="0" algn="ctr">
              <a:buNone/>
            </a:pPr>
            <a:r>
              <a:rPr lang="pt-BR" i="1" dirty="0" smtClean="0">
                <a:solidFill>
                  <a:srgbClr val="FFC000"/>
                </a:solidFill>
              </a:rPr>
              <a:t>e </a:t>
            </a:r>
          </a:p>
          <a:p>
            <a:pPr marL="0" indent="0" algn="ctr">
              <a:buNone/>
            </a:pPr>
            <a:r>
              <a:rPr lang="pt-BR" i="1" dirty="0" smtClean="0">
                <a:solidFill>
                  <a:srgbClr val="FFC000"/>
                </a:solidFill>
              </a:rPr>
              <a:t>ótimo semestre letivo.</a:t>
            </a:r>
            <a:endParaRPr lang="pt-BR" i="1" dirty="0">
              <a:solidFill>
                <a:srgbClr val="FFC000"/>
              </a:solidFill>
            </a:endParaRPr>
          </a:p>
        </p:txBody>
      </p:sp>
    </p:spTree>
    <p:extLst>
      <p:ext uri="{BB962C8B-B14F-4D97-AF65-F5344CB8AC3E}">
        <p14:creationId xmlns:p14="http://schemas.microsoft.com/office/powerpoint/2010/main" val="592062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smtClean="0"/>
          </a:p>
          <a:p>
            <a:endParaRPr lang="pt-BR" dirty="0"/>
          </a:p>
          <a:p>
            <a:pPr marL="0" indent="0" algn="ctr">
              <a:buNone/>
            </a:pPr>
            <a:endParaRPr lang="pt-BR" dirty="0" smtClean="0"/>
          </a:p>
          <a:p>
            <a:pPr marL="0" indent="0" algn="ctr">
              <a:buNone/>
            </a:pPr>
            <a:r>
              <a:rPr lang="pt-BR" dirty="0" smtClean="0">
                <a:solidFill>
                  <a:schemeClr val="bg1"/>
                </a:solidFill>
              </a:rPr>
              <a:t>Algumas reflexões importantes sobre o </a:t>
            </a:r>
            <a:r>
              <a:rPr lang="pt-BR" dirty="0" smtClean="0">
                <a:solidFill>
                  <a:srgbClr val="FFC000"/>
                </a:solidFill>
              </a:rPr>
              <a:t>ambiente virtual </a:t>
            </a:r>
            <a:r>
              <a:rPr lang="pt-BR" dirty="0" smtClean="0">
                <a:solidFill>
                  <a:schemeClr val="bg1"/>
                </a:solidFill>
              </a:rPr>
              <a:t>no contexto da nossa disciplina.</a:t>
            </a:r>
            <a:endParaRPr lang="pt-BR" dirty="0">
              <a:solidFill>
                <a:schemeClr val="bg1"/>
              </a:solidFill>
            </a:endParaRPr>
          </a:p>
        </p:txBody>
      </p:sp>
    </p:spTree>
    <p:extLst>
      <p:ext uri="{BB962C8B-B14F-4D97-AF65-F5344CB8AC3E}">
        <p14:creationId xmlns:p14="http://schemas.microsoft.com/office/powerpoint/2010/main" val="369930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3" cstate="print">
            <a:extLst>
              <a:ext uri="{28A0092B-C50C-407E-A947-70E740481C1C}">
                <a14:useLocalDpi xmlns:a14="http://schemas.microsoft.com/office/drawing/2010/main" val="0"/>
              </a:ext>
            </a:extLst>
          </a:blip>
          <a:srcRect l="42366" r="4160"/>
          <a:stretch/>
        </p:blipFill>
        <p:spPr>
          <a:xfrm>
            <a:off x="4222847" y="2636"/>
            <a:ext cx="4932040" cy="6866249"/>
          </a:xfrm>
          <a:prstGeom prst="rect">
            <a:avLst/>
          </a:prstGeom>
        </p:spPr>
      </p:pic>
      <p:sp>
        <p:nvSpPr>
          <p:cNvPr id="5" name="CaixaDeTexto 4"/>
          <p:cNvSpPr txBox="1"/>
          <p:nvPr/>
        </p:nvSpPr>
        <p:spPr>
          <a:xfrm>
            <a:off x="395536" y="620688"/>
            <a:ext cx="4680520" cy="973856"/>
          </a:xfrm>
          <a:prstGeom prst="rect">
            <a:avLst/>
          </a:prstGeom>
          <a:noFill/>
        </p:spPr>
        <p:txBody>
          <a:bodyPr wrap="square" rtlCol="0">
            <a:spAutoFit/>
          </a:bodyPr>
          <a:lstStyle/>
          <a:p>
            <a:pPr>
              <a:lnSpc>
                <a:spcPts val="3300"/>
              </a:lnSpc>
            </a:pPr>
            <a:r>
              <a:rPr lang="pt-BR" sz="2500" b="1" dirty="0" smtClean="0">
                <a:solidFill>
                  <a:srgbClr val="24A99D"/>
                </a:solidFill>
              </a:rPr>
              <a:t>DESAFIOS DO</a:t>
            </a:r>
          </a:p>
          <a:p>
            <a:pPr>
              <a:lnSpc>
                <a:spcPts val="3300"/>
              </a:lnSpc>
            </a:pPr>
            <a:r>
              <a:rPr lang="pt-BR" sz="3500" b="1" dirty="0" smtClean="0">
                <a:solidFill>
                  <a:schemeClr val="tx1">
                    <a:lumMod val="65000"/>
                    <a:lumOff val="35000"/>
                  </a:schemeClr>
                </a:solidFill>
              </a:rPr>
              <a:t>ENSINO PRESENCIAL</a:t>
            </a:r>
            <a:endParaRPr lang="pt-BR" sz="3500" b="1" dirty="0">
              <a:solidFill>
                <a:schemeClr val="tx1">
                  <a:lumMod val="65000"/>
                  <a:lumOff val="35000"/>
                </a:schemeClr>
              </a:solidFill>
            </a:endParaRPr>
          </a:p>
        </p:txBody>
      </p:sp>
      <p:sp>
        <p:nvSpPr>
          <p:cNvPr id="9" name="CaixaDeTexto 8"/>
          <p:cNvSpPr txBox="1"/>
          <p:nvPr/>
        </p:nvSpPr>
        <p:spPr>
          <a:xfrm>
            <a:off x="1043609" y="2327272"/>
            <a:ext cx="2592288" cy="338554"/>
          </a:xfrm>
          <a:prstGeom prst="rect">
            <a:avLst/>
          </a:prstGeom>
          <a:noFill/>
        </p:spPr>
        <p:txBody>
          <a:bodyPr wrap="square" rtlCol="0">
            <a:spAutoFit/>
          </a:bodyPr>
          <a:lstStyle/>
          <a:p>
            <a:r>
              <a:rPr lang="pt-BR" sz="1600" dirty="0" smtClean="0">
                <a:solidFill>
                  <a:schemeClr val="tx1">
                    <a:lumMod val="65000"/>
                    <a:lumOff val="35000"/>
                  </a:schemeClr>
                </a:solidFill>
              </a:rPr>
              <a:t>Independência e autonomia</a:t>
            </a:r>
            <a:endParaRPr lang="pt-BR" sz="1600" dirty="0">
              <a:solidFill>
                <a:schemeClr val="tx1">
                  <a:lumMod val="65000"/>
                  <a:lumOff val="35000"/>
                </a:schemeClr>
              </a:solidFill>
            </a:endParaRPr>
          </a:p>
        </p:txBody>
      </p:sp>
      <p:sp>
        <p:nvSpPr>
          <p:cNvPr id="10" name="CaixaDeTexto 9"/>
          <p:cNvSpPr txBox="1"/>
          <p:nvPr/>
        </p:nvSpPr>
        <p:spPr>
          <a:xfrm>
            <a:off x="1067064" y="3057117"/>
            <a:ext cx="3024337" cy="338554"/>
          </a:xfrm>
          <a:prstGeom prst="rect">
            <a:avLst/>
          </a:prstGeom>
          <a:noFill/>
        </p:spPr>
        <p:txBody>
          <a:bodyPr wrap="square" rtlCol="0">
            <a:spAutoFit/>
          </a:bodyPr>
          <a:lstStyle/>
          <a:p>
            <a:pPr lvl="0"/>
            <a:r>
              <a:rPr lang="pt-BR" sz="1600" dirty="0" smtClean="0">
                <a:solidFill>
                  <a:schemeClr val="tx1">
                    <a:lumMod val="65000"/>
                    <a:lumOff val="35000"/>
                  </a:schemeClr>
                </a:solidFill>
                <a:sym typeface="Proxima Nova"/>
              </a:rPr>
              <a:t>Trabalho </a:t>
            </a:r>
            <a:r>
              <a:rPr lang="pt-BR" sz="1600" dirty="0">
                <a:solidFill>
                  <a:schemeClr val="tx1">
                    <a:lumMod val="65000"/>
                    <a:lumOff val="35000"/>
                  </a:schemeClr>
                </a:solidFill>
                <a:sym typeface="Proxima Nova"/>
              </a:rPr>
              <a:t>em grupos </a:t>
            </a:r>
            <a:r>
              <a:rPr lang="pt-BR" sz="1600" dirty="0" smtClean="0">
                <a:solidFill>
                  <a:schemeClr val="tx1">
                    <a:lumMod val="65000"/>
                    <a:lumOff val="35000"/>
                  </a:schemeClr>
                </a:solidFill>
                <a:sym typeface="Proxima Nova"/>
              </a:rPr>
              <a:t>heterogêneos</a:t>
            </a:r>
            <a:endParaRPr lang="pt-BR" sz="1600" dirty="0">
              <a:solidFill>
                <a:schemeClr val="tx1">
                  <a:lumMod val="65000"/>
                  <a:lumOff val="35000"/>
                </a:schemeClr>
              </a:solidFill>
              <a:sym typeface="Proxima Nova"/>
            </a:endParaRPr>
          </a:p>
        </p:txBody>
      </p:sp>
      <p:sp>
        <p:nvSpPr>
          <p:cNvPr id="11" name="CaixaDeTexto 10"/>
          <p:cNvSpPr txBox="1"/>
          <p:nvPr/>
        </p:nvSpPr>
        <p:spPr>
          <a:xfrm>
            <a:off x="1050881" y="3786962"/>
            <a:ext cx="3024336" cy="338554"/>
          </a:xfrm>
          <a:prstGeom prst="rect">
            <a:avLst/>
          </a:prstGeom>
          <a:noFill/>
        </p:spPr>
        <p:txBody>
          <a:bodyPr wrap="square" rtlCol="0">
            <a:spAutoFit/>
          </a:bodyPr>
          <a:lstStyle/>
          <a:p>
            <a:r>
              <a:rPr lang="pt-BR" sz="1600" dirty="0" smtClean="0">
                <a:solidFill>
                  <a:schemeClr val="tx1">
                    <a:lumMod val="65000"/>
                    <a:lumOff val="35000"/>
                  </a:schemeClr>
                </a:solidFill>
                <a:sym typeface="Proxima Nova"/>
              </a:rPr>
              <a:t>Métodos </a:t>
            </a:r>
            <a:r>
              <a:rPr lang="pt-BR" sz="1600" dirty="0">
                <a:solidFill>
                  <a:schemeClr val="tx1">
                    <a:lumMod val="65000"/>
                    <a:lumOff val="35000"/>
                  </a:schemeClr>
                </a:solidFill>
                <a:sym typeface="Proxima Nova"/>
              </a:rPr>
              <a:t>alternativos de </a:t>
            </a:r>
            <a:r>
              <a:rPr lang="pt-BR" sz="1600" dirty="0" smtClean="0">
                <a:solidFill>
                  <a:schemeClr val="tx1">
                    <a:lumMod val="65000"/>
                    <a:lumOff val="35000"/>
                  </a:schemeClr>
                </a:solidFill>
                <a:sym typeface="Proxima Nova"/>
              </a:rPr>
              <a:t>avaliação</a:t>
            </a:r>
            <a:endParaRPr lang="pt-BR" sz="1600" dirty="0">
              <a:solidFill>
                <a:schemeClr val="tx1">
                  <a:lumMod val="65000"/>
                  <a:lumOff val="35000"/>
                </a:schemeClr>
              </a:solidFill>
              <a:sym typeface="Proxima Nova"/>
            </a:endParaRPr>
          </a:p>
        </p:txBody>
      </p:sp>
      <p:sp>
        <p:nvSpPr>
          <p:cNvPr id="13" name="CaixaDeTexto 12"/>
          <p:cNvSpPr txBox="1"/>
          <p:nvPr/>
        </p:nvSpPr>
        <p:spPr>
          <a:xfrm>
            <a:off x="1043609" y="4516807"/>
            <a:ext cx="2520280" cy="338554"/>
          </a:xfrm>
          <a:prstGeom prst="rect">
            <a:avLst/>
          </a:prstGeom>
          <a:noFill/>
        </p:spPr>
        <p:txBody>
          <a:bodyPr wrap="square" rtlCol="0">
            <a:spAutoFit/>
          </a:bodyPr>
          <a:lstStyle/>
          <a:p>
            <a:pPr lvl="0"/>
            <a:r>
              <a:rPr lang="pt-BR" sz="1600" dirty="0" smtClean="0">
                <a:solidFill>
                  <a:schemeClr val="tx1">
                    <a:lumMod val="65000"/>
                    <a:lumOff val="35000"/>
                  </a:schemeClr>
                </a:solidFill>
                <a:sym typeface="Proxima Nova"/>
              </a:rPr>
              <a:t>Conexão </a:t>
            </a:r>
            <a:r>
              <a:rPr lang="pt-BR" sz="1600" dirty="0">
                <a:solidFill>
                  <a:schemeClr val="tx1">
                    <a:lumMod val="65000"/>
                    <a:lumOff val="35000"/>
                  </a:schemeClr>
                </a:solidFill>
                <a:sym typeface="Proxima Nova"/>
              </a:rPr>
              <a:t>com o mundo </a:t>
            </a:r>
            <a:r>
              <a:rPr lang="pt-BR" sz="1600" dirty="0" smtClean="0">
                <a:solidFill>
                  <a:schemeClr val="tx1">
                    <a:lumMod val="65000"/>
                    <a:lumOff val="35000"/>
                  </a:schemeClr>
                </a:solidFill>
                <a:sym typeface="Proxima Nova"/>
              </a:rPr>
              <a:t>real</a:t>
            </a:r>
            <a:endParaRPr lang="pt-BR" sz="1600" dirty="0">
              <a:solidFill>
                <a:schemeClr val="tx1">
                  <a:lumMod val="65000"/>
                  <a:lumOff val="35000"/>
                </a:schemeClr>
              </a:solidFill>
              <a:sym typeface="Proxima Nova"/>
            </a:endParaRPr>
          </a:p>
        </p:txBody>
      </p:sp>
      <p:sp>
        <p:nvSpPr>
          <p:cNvPr id="15" name="CaixaDeTexto 14"/>
          <p:cNvSpPr txBox="1"/>
          <p:nvPr/>
        </p:nvSpPr>
        <p:spPr>
          <a:xfrm>
            <a:off x="1047223" y="5246651"/>
            <a:ext cx="3147733" cy="338554"/>
          </a:xfrm>
          <a:prstGeom prst="rect">
            <a:avLst/>
          </a:prstGeom>
          <a:noFill/>
        </p:spPr>
        <p:txBody>
          <a:bodyPr wrap="square" rtlCol="0">
            <a:spAutoFit/>
          </a:bodyPr>
          <a:lstStyle/>
          <a:p>
            <a:r>
              <a:rPr lang="pt-BR" sz="1600" dirty="0" smtClean="0">
                <a:solidFill>
                  <a:schemeClr val="tx1">
                    <a:lumMod val="65000"/>
                    <a:lumOff val="35000"/>
                  </a:schemeClr>
                </a:solidFill>
                <a:sym typeface="Proxima Nova"/>
              </a:rPr>
              <a:t>Memorização </a:t>
            </a:r>
            <a:r>
              <a:rPr lang="pt-BR" sz="1600" dirty="0" err="1" smtClean="0">
                <a:solidFill>
                  <a:schemeClr val="tx1">
                    <a:lumMod val="65000"/>
                    <a:lumOff val="35000"/>
                  </a:schemeClr>
                </a:solidFill>
                <a:sym typeface="Proxima Nova"/>
              </a:rPr>
              <a:t>vs</a:t>
            </a:r>
            <a:r>
              <a:rPr lang="pt-BR" sz="1600" dirty="0" smtClean="0">
                <a:solidFill>
                  <a:schemeClr val="tx1">
                    <a:lumMod val="65000"/>
                    <a:lumOff val="35000"/>
                  </a:schemeClr>
                </a:solidFill>
                <a:sym typeface="Proxima Nova"/>
              </a:rPr>
              <a:t> </a:t>
            </a:r>
            <a:r>
              <a:rPr lang="pt-BR" sz="1600" dirty="0">
                <a:solidFill>
                  <a:schemeClr val="tx1">
                    <a:lumMod val="65000"/>
                    <a:lumOff val="35000"/>
                  </a:schemeClr>
                </a:solidFill>
                <a:sym typeface="Proxima Nova"/>
              </a:rPr>
              <a:t>Outras Habilidades </a:t>
            </a:r>
          </a:p>
        </p:txBody>
      </p:sp>
      <p:grpSp>
        <p:nvGrpSpPr>
          <p:cNvPr id="25" name="Grupo 24"/>
          <p:cNvGrpSpPr/>
          <p:nvPr/>
        </p:nvGrpSpPr>
        <p:grpSpPr>
          <a:xfrm>
            <a:off x="563661" y="4426269"/>
            <a:ext cx="479947" cy="479947"/>
            <a:chOff x="419645" y="3862521"/>
            <a:chExt cx="479947" cy="479947"/>
          </a:xfrm>
        </p:grpSpPr>
        <p:sp>
          <p:nvSpPr>
            <p:cNvPr id="12" name="Elipse 11"/>
            <p:cNvSpPr/>
            <p:nvPr/>
          </p:nvSpPr>
          <p:spPr>
            <a:xfrm>
              <a:off x="419645" y="3862521"/>
              <a:ext cx="479947" cy="479947"/>
            </a:xfrm>
            <a:prstGeom prst="ellipse">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8" name="Imagem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399" y="3936272"/>
              <a:ext cx="320437" cy="332443"/>
            </a:xfrm>
            <a:prstGeom prst="rect">
              <a:avLst/>
            </a:prstGeom>
          </p:spPr>
        </p:pic>
      </p:grpSp>
      <p:grpSp>
        <p:nvGrpSpPr>
          <p:cNvPr id="26" name="Grupo 25"/>
          <p:cNvGrpSpPr/>
          <p:nvPr/>
        </p:nvGrpSpPr>
        <p:grpSpPr>
          <a:xfrm>
            <a:off x="563661" y="3703945"/>
            <a:ext cx="466008" cy="466007"/>
            <a:chOff x="419645" y="3140197"/>
            <a:chExt cx="466008" cy="466007"/>
          </a:xfrm>
        </p:grpSpPr>
        <p:sp>
          <p:nvSpPr>
            <p:cNvPr id="8" name="Elipse 7"/>
            <p:cNvSpPr/>
            <p:nvPr/>
          </p:nvSpPr>
          <p:spPr>
            <a:xfrm>
              <a:off x="419645" y="3140197"/>
              <a:ext cx="466008" cy="466007"/>
            </a:xfrm>
            <a:prstGeom prst="ellipse">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 name="Imagem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2346" y="3195840"/>
              <a:ext cx="280284" cy="359970"/>
            </a:xfrm>
            <a:prstGeom prst="rect">
              <a:avLst/>
            </a:prstGeom>
          </p:spPr>
        </p:pic>
      </p:grpSp>
      <p:grpSp>
        <p:nvGrpSpPr>
          <p:cNvPr id="27" name="Grupo 26"/>
          <p:cNvGrpSpPr/>
          <p:nvPr/>
        </p:nvGrpSpPr>
        <p:grpSpPr>
          <a:xfrm>
            <a:off x="564530" y="2974952"/>
            <a:ext cx="466008" cy="466008"/>
            <a:chOff x="420514" y="2411204"/>
            <a:chExt cx="466008" cy="466008"/>
          </a:xfrm>
        </p:grpSpPr>
        <p:sp>
          <p:nvSpPr>
            <p:cNvPr id="7" name="Elipse 6"/>
            <p:cNvSpPr/>
            <p:nvPr/>
          </p:nvSpPr>
          <p:spPr>
            <a:xfrm>
              <a:off x="420514" y="2411204"/>
              <a:ext cx="466008" cy="466008"/>
            </a:xfrm>
            <a:prstGeom prst="ellipse">
              <a:avLst/>
            </a:prstGeom>
            <a:solidFill>
              <a:srgbClr val="24A9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Imagem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281" y="2502632"/>
              <a:ext cx="285250" cy="279031"/>
            </a:xfrm>
            <a:prstGeom prst="rect">
              <a:avLst/>
            </a:prstGeom>
          </p:spPr>
        </p:pic>
      </p:grpSp>
      <p:grpSp>
        <p:nvGrpSpPr>
          <p:cNvPr id="28" name="Grupo 27"/>
          <p:cNvGrpSpPr/>
          <p:nvPr/>
        </p:nvGrpSpPr>
        <p:grpSpPr>
          <a:xfrm>
            <a:off x="563661" y="2255264"/>
            <a:ext cx="479947" cy="479947"/>
            <a:chOff x="419645" y="1691516"/>
            <a:chExt cx="479947" cy="479947"/>
          </a:xfrm>
        </p:grpSpPr>
        <p:sp>
          <p:nvSpPr>
            <p:cNvPr id="6" name="Elipse 5"/>
            <p:cNvSpPr/>
            <p:nvPr/>
          </p:nvSpPr>
          <p:spPr>
            <a:xfrm>
              <a:off x="419645" y="1691516"/>
              <a:ext cx="479947" cy="479947"/>
            </a:xfrm>
            <a:prstGeom prst="ellipse">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2" name="Imagem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8777" y="1779302"/>
              <a:ext cx="369415" cy="277062"/>
            </a:xfrm>
            <a:prstGeom prst="rect">
              <a:avLst/>
            </a:prstGeom>
          </p:spPr>
        </p:pic>
      </p:grpSp>
      <p:grpSp>
        <p:nvGrpSpPr>
          <p:cNvPr id="24" name="Grupo 23"/>
          <p:cNvGrpSpPr/>
          <p:nvPr/>
        </p:nvGrpSpPr>
        <p:grpSpPr>
          <a:xfrm>
            <a:off x="560873" y="5182924"/>
            <a:ext cx="466008" cy="478324"/>
            <a:chOff x="416857" y="4619176"/>
            <a:chExt cx="466008" cy="478324"/>
          </a:xfrm>
        </p:grpSpPr>
        <p:sp>
          <p:nvSpPr>
            <p:cNvPr id="14" name="Elipse 13"/>
            <p:cNvSpPr/>
            <p:nvPr/>
          </p:nvSpPr>
          <p:spPr>
            <a:xfrm>
              <a:off x="416857" y="4619176"/>
              <a:ext cx="466008" cy="466008"/>
            </a:xfrm>
            <a:prstGeom prst="ellipse">
              <a:avLst/>
            </a:prstGeom>
            <a:solidFill>
              <a:srgbClr val="24A9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Imagem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0062" y="4713642"/>
              <a:ext cx="312935" cy="383858"/>
            </a:xfrm>
            <a:prstGeom prst="rect">
              <a:avLst/>
            </a:prstGeom>
          </p:spPr>
        </p:pic>
      </p:grpSp>
    </p:spTree>
    <p:extLst>
      <p:ext uri="{BB962C8B-B14F-4D97-AF65-F5344CB8AC3E}">
        <p14:creationId xmlns:p14="http://schemas.microsoft.com/office/powerpoint/2010/main" val="230406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1+#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anim calcmode="lin" valueType="num">
                                      <p:cBhvr>
                                        <p:cTn id="20" dur="500" fill="hold"/>
                                        <p:tgtEl>
                                          <p:spTgt spid="28"/>
                                        </p:tgtEl>
                                        <p:attrNameLst>
                                          <p:attrName>ppt_x</p:attrName>
                                        </p:attrNameLst>
                                      </p:cBhvr>
                                      <p:tavLst>
                                        <p:tav tm="0">
                                          <p:val>
                                            <p:strVal val="#ppt_x"/>
                                          </p:val>
                                        </p:tav>
                                        <p:tav tm="100000">
                                          <p:val>
                                            <p:strVal val="#ppt_x"/>
                                          </p:val>
                                        </p:tav>
                                      </p:tavLst>
                                    </p:anim>
                                    <p:anim calcmode="lin" valueType="num">
                                      <p:cBhvr>
                                        <p:cTn id="21" dur="5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anim calcmode="lin" valueType="num">
                                      <p:cBhvr>
                                        <p:cTn id="31" dur="500" fill="hold"/>
                                        <p:tgtEl>
                                          <p:spTgt spid="27"/>
                                        </p:tgtEl>
                                        <p:attrNameLst>
                                          <p:attrName>ppt_x</p:attrName>
                                        </p:attrNameLst>
                                      </p:cBhvr>
                                      <p:tavLst>
                                        <p:tav tm="0">
                                          <p:val>
                                            <p:strVal val="#ppt_x"/>
                                          </p:val>
                                        </p:tav>
                                        <p:tav tm="100000">
                                          <p:val>
                                            <p:strVal val="#ppt_x"/>
                                          </p:val>
                                        </p:tav>
                                      </p:tavLst>
                                    </p:anim>
                                    <p:anim calcmode="lin" valueType="num">
                                      <p:cBhvr>
                                        <p:cTn id="32" dur="500" fill="hold"/>
                                        <p:tgtEl>
                                          <p:spTgt spid="27"/>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anim calcmode="lin" valueType="num">
                                      <p:cBhvr>
                                        <p:cTn id="42" dur="500" fill="hold"/>
                                        <p:tgtEl>
                                          <p:spTgt spid="26"/>
                                        </p:tgtEl>
                                        <p:attrNameLst>
                                          <p:attrName>ppt_x</p:attrName>
                                        </p:attrNameLst>
                                      </p:cBhvr>
                                      <p:tavLst>
                                        <p:tav tm="0">
                                          <p:val>
                                            <p:strVal val="#ppt_x"/>
                                          </p:val>
                                        </p:tav>
                                        <p:tav tm="100000">
                                          <p:val>
                                            <p:strVal val="#ppt_x"/>
                                          </p:val>
                                        </p:tav>
                                      </p:tavLst>
                                    </p:anim>
                                    <p:anim calcmode="lin" valueType="num">
                                      <p:cBhvr>
                                        <p:cTn id="43" dur="5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anim calcmode="lin" valueType="num">
                                      <p:cBhvr>
                                        <p:cTn id="53" dur="500" fill="hold"/>
                                        <p:tgtEl>
                                          <p:spTgt spid="25"/>
                                        </p:tgtEl>
                                        <p:attrNameLst>
                                          <p:attrName>ppt_x</p:attrName>
                                        </p:attrNameLst>
                                      </p:cBhvr>
                                      <p:tavLst>
                                        <p:tav tm="0">
                                          <p:val>
                                            <p:strVal val="#ppt_x"/>
                                          </p:val>
                                        </p:tav>
                                        <p:tav tm="100000">
                                          <p:val>
                                            <p:strVal val="#ppt_x"/>
                                          </p:val>
                                        </p:tav>
                                      </p:tavLst>
                                    </p:anim>
                                    <p:anim calcmode="lin" valueType="num">
                                      <p:cBhvr>
                                        <p:cTn id="54" dur="500" fill="hold"/>
                                        <p:tgtEl>
                                          <p:spTgt spid="25"/>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anim calcmode="lin" valueType="num">
                                      <p:cBhvr>
                                        <p:cTn id="64" dur="500" fill="hold"/>
                                        <p:tgtEl>
                                          <p:spTgt spid="24"/>
                                        </p:tgtEl>
                                        <p:attrNameLst>
                                          <p:attrName>ppt_x</p:attrName>
                                        </p:attrNameLst>
                                      </p:cBhvr>
                                      <p:tavLst>
                                        <p:tav tm="0">
                                          <p:val>
                                            <p:strVal val="#ppt_x"/>
                                          </p:val>
                                        </p:tav>
                                        <p:tav tm="100000">
                                          <p:val>
                                            <p:strVal val="#ppt_x"/>
                                          </p:val>
                                        </p:tav>
                                      </p:tavLst>
                                    </p:anim>
                                    <p:anim calcmode="lin" valueType="num">
                                      <p:cBhvr>
                                        <p:cTn id="65" dur="500" fill="hold"/>
                                        <p:tgtEl>
                                          <p:spTgt spid="24"/>
                                        </p:tgtEl>
                                        <p:attrNameLst>
                                          <p:attrName>ppt_y</p:attrName>
                                        </p:attrNameLst>
                                      </p:cBhvr>
                                      <p:tavLst>
                                        <p:tav tm="0">
                                          <p:val>
                                            <p:strVal val="#ppt_y+.1"/>
                                          </p:val>
                                        </p:tav>
                                        <p:tav tm="100000">
                                          <p:val>
                                            <p:strVal val="#ppt_y"/>
                                          </p:val>
                                        </p:tav>
                                      </p:tavLst>
                                    </p:anim>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3" cstate="print">
            <a:extLst>
              <a:ext uri="{28A0092B-C50C-407E-A947-70E740481C1C}">
                <a14:useLocalDpi xmlns:a14="http://schemas.microsoft.com/office/drawing/2010/main" val="0"/>
              </a:ext>
            </a:extLst>
          </a:blip>
          <a:srcRect r="62375"/>
          <a:stretch/>
        </p:blipFill>
        <p:spPr>
          <a:xfrm>
            <a:off x="-11289" y="-1"/>
            <a:ext cx="3466092" cy="6858001"/>
          </a:xfrm>
          <a:prstGeom prst="rect">
            <a:avLst/>
          </a:prstGeom>
        </p:spPr>
      </p:pic>
      <p:sp>
        <p:nvSpPr>
          <p:cNvPr id="29" name="CaixaDeTexto 28"/>
          <p:cNvSpPr txBox="1"/>
          <p:nvPr/>
        </p:nvSpPr>
        <p:spPr>
          <a:xfrm>
            <a:off x="3635896" y="476672"/>
            <a:ext cx="4680520" cy="973856"/>
          </a:xfrm>
          <a:prstGeom prst="rect">
            <a:avLst/>
          </a:prstGeom>
          <a:noFill/>
        </p:spPr>
        <p:txBody>
          <a:bodyPr wrap="square" rtlCol="0">
            <a:spAutoFit/>
          </a:bodyPr>
          <a:lstStyle/>
          <a:p>
            <a:pPr>
              <a:lnSpc>
                <a:spcPts val="3300"/>
              </a:lnSpc>
            </a:pPr>
            <a:r>
              <a:rPr lang="pt-BR" sz="2500" b="1" dirty="0" smtClean="0">
                <a:solidFill>
                  <a:srgbClr val="24A99D"/>
                </a:solidFill>
              </a:rPr>
              <a:t>OPORTUNIDADES DO</a:t>
            </a:r>
          </a:p>
          <a:p>
            <a:pPr>
              <a:lnSpc>
                <a:spcPts val="3300"/>
              </a:lnSpc>
            </a:pPr>
            <a:r>
              <a:rPr lang="pt-BR" sz="3500" b="1" dirty="0" smtClean="0">
                <a:solidFill>
                  <a:schemeClr val="tx1">
                    <a:lumMod val="65000"/>
                    <a:lumOff val="35000"/>
                  </a:schemeClr>
                </a:solidFill>
              </a:rPr>
              <a:t>ENSINO A DISTÂNCIA</a:t>
            </a:r>
            <a:endParaRPr lang="pt-BR" sz="3500" b="1" dirty="0">
              <a:solidFill>
                <a:schemeClr val="tx1">
                  <a:lumMod val="65000"/>
                  <a:lumOff val="35000"/>
                </a:schemeClr>
              </a:solidFill>
            </a:endParaRPr>
          </a:p>
        </p:txBody>
      </p:sp>
      <p:sp>
        <p:nvSpPr>
          <p:cNvPr id="30" name="CaixaDeTexto 29"/>
          <p:cNvSpPr txBox="1"/>
          <p:nvPr/>
        </p:nvSpPr>
        <p:spPr>
          <a:xfrm>
            <a:off x="4194956" y="1861885"/>
            <a:ext cx="4121460" cy="338554"/>
          </a:xfrm>
          <a:prstGeom prst="rect">
            <a:avLst/>
          </a:prstGeom>
          <a:noFill/>
        </p:spPr>
        <p:txBody>
          <a:bodyPr wrap="square" rtlCol="0">
            <a:spAutoFit/>
          </a:bodyPr>
          <a:lstStyle/>
          <a:p>
            <a:r>
              <a:rPr lang="pt-BR" sz="1600" dirty="0" smtClean="0">
                <a:solidFill>
                  <a:schemeClr val="tx1">
                    <a:lumMod val="65000"/>
                    <a:lumOff val="35000"/>
                  </a:schemeClr>
                </a:solidFill>
              </a:rPr>
              <a:t>Conteúdo em diversas mídias</a:t>
            </a:r>
            <a:endParaRPr lang="pt-BR" sz="1600" dirty="0">
              <a:solidFill>
                <a:schemeClr val="tx1">
                  <a:lumMod val="65000"/>
                  <a:lumOff val="35000"/>
                </a:schemeClr>
              </a:solidFill>
            </a:endParaRPr>
          </a:p>
        </p:txBody>
      </p:sp>
      <p:sp>
        <p:nvSpPr>
          <p:cNvPr id="31" name="CaixaDeTexto 30"/>
          <p:cNvSpPr txBox="1"/>
          <p:nvPr/>
        </p:nvSpPr>
        <p:spPr>
          <a:xfrm>
            <a:off x="4218411" y="2591730"/>
            <a:ext cx="3024337" cy="338554"/>
          </a:xfrm>
          <a:prstGeom prst="rect">
            <a:avLst/>
          </a:prstGeom>
          <a:noFill/>
        </p:spPr>
        <p:txBody>
          <a:bodyPr wrap="square" rtlCol="0">
            <a:spAutoFit/>
          </a:bodyPr>
          <a:lstStyle/>
          <a:p>
            <a:pPr lvl="0"/>
            <a:r>
              <a:rPr lang="pt-BR" sz="1600" dirty="0" smtClean="0">
                <a:solidFill>
                  <a:schemeClr val="tx1">
                    <a:lumMod val="65000"/>
                    <a:lumOff val="35000"/>
                  </a:schemeClr>
                </a:solidFill>
                <a:sym typeface="Proxima Nova"/>
              </a:rPr>
              <a:t>Contato individualizado contínuo</a:t>
            </a:r>
            <a:endParaRPr lang="pt-BR" sz="1600" dirty="0">
              <a:solidFill>
                <a:schemeClr val="tx1">
                  <a:lumMod val="65000"/>
                  <a:lumOff val="35000"/>
                </a:schemeClr>
              </a:solidFill>
              <a:sym typeface="Proxima Nova"/>
            </a:endParaRPr>
          </a:p>
        </p:txBody>
      </p:sp>
      <p:sp>
        <p:nvSpPr>
          <p:cNvPr id="32" name="CaixaDeTexto 31"/>
          <p:cNvSpPr txBox="1"/>
          <p:nvPr/>
        </p:nvSpPr>
        <p:spPr>
          <a:xfrm>
            <a:off x="4202228" y="3321575"/>
            <a:ext cx="3024336" cy="338554"/>
          </a:xfrm>
          <a:prstGeom prst="rect">
            <a:avLst/>
          </a:prstGeom>
          <a:noFill/>
        </p:spPr>
        <p:txBody>
          <a:bodyPr wrap="square" rtlCol="0">
            <a:spAutoFit/>
          </a:bodyPr>
          <a:lstStyle/>
          <a:p>
            <a:r>
              <a:rPr lang="pt-BR" sz="1600" dirty="0" smtClean="0">
                <a:solidFill>
                  <a:schemeClr val="tx1">
                    <a:lumMod val="65000"/>
                    <a:lumOff val="35000"/>
                  </a:schemeClr>
                </a:solidFill>
                <a:sym typeface="Proxima Nova"/>
              </a:rPr>
              <a:t>Estudo flexível e autônomo</a:t>
            </a:r>
            <a:endParaRPr lang="pt-BR" sz="1600" dirty="0">
              <a:solidFill>
                <a:schemeClr val="tx1">
                  <a:lumMod val="65000"/>
                  <a:lumOff val="35000"/>
                </a:schemeClr>
              </a:solidFill>
              <a:sym typeface="Proxima Nova"/>
            </a:endParaRPr>
          </a:p>
        </p:txBody>
      </p:sp>
      <p:sp>
        <p:nvSpPr>
          <p:cNvPr id="33" name="CaixaDeTexto 32"/>
          <p:cNvSpPr txBox="1"/>
          <p:nvPr/>
        </p:nvSpPr>
        <p:spPr>
          <a:xfrm>
            <a:off x="4194956" y="4051420"/>
            <a:ext cx="2520280" cy="338554"/>
          </a:xfrm>
          <a:prstGeom prst="rect">
            <a:avLst/>
          </a:prstGeom>
          <a:noFill/>
        </p:spPr>
        <p:txBody>
          <a:bodyPr wrap="square" rtlCol="0">
            <a:spAutoFit/>
          </a:bodyPr>
          <a:lstStyle/>
          <a:p>
            <a:pPr lvl="0"/>
            <a:r>
              <a:rPr lang="pt-BR" sz="1600" dirty="0" smtClean="0">
                <a:solidFill>
                  <a:schemeClr val="tx1">
                    <a:lumMod val="65000"/>
                    <a:lumOff val="35000"/>
                  </a:schemeClr>
                </a:solidFill>
                <a:sym typeface="Proxima Nova"/>
              </a:rPr>
              <a:t>Turmas mais heterogêneas</a:t>
            </a:r>
            <a:endParaRPr lang="pt-BR" sz="1600" dirty="0">
              <a:solidFill>
                <a:schemeClr val="tx1">
                  <a:lumMod val="65000"/>
                  <a:lumOff val="35000"/>
                </a:schemeClr>
              </a:solidFill>
              <a:sym typeface="Proxima Nova"/>
            </a:endParaRPr>
          </a:p>
        </p:txBody>
      </p:sp>
      <p:sp>
        <p:nvSpPr>
          <p:cNvPr id="34" name="CaixaDeTexto 33"/>
          <p:cNvSpPr txBox="1"/>
          <p:nvPr/>
        </p:nvSpPr>
        <p:spPr>
          <a:xfrm>
            <a:off x="4198570" y="4781264"/>
            <a:ext cx="3147733" cy="338554"/>
          </a:xfrm>
          <a:prstGeom prst="rect">
            <a:avLst/>
          </a:prstGeom>
          <a:noFill/>
        </p:spPr>
        <p:txBody>
          <a:bodyPr wrap="square" rtlCol="0">
            <a:spAutoFit/>
          </a:bodyPr>
          <a:lstStyle/>
          <a:p>
            <a:r>
              <a:rPr lang="pt-BR" sz="1600" dirty="0" smtClean="0">
                <a:solidFill>
                  <a:schemeClr val="tx1">
                    <a:lumMod val="65000"/>
                    <a:lumOff val="35000"/>
                  </a:schemeClr>
                </a:solidFill>
                <a:sym typeface="Proxima Nova"/>
              </a:rPr>
              <a:t>Comunicação com outros alunos</a:t>
            </a:r>
            <a:endParaRPr lang="pt-BR" sz="1600" dirty="0">
              <a:solidFill>
                <a:schemeClr val="tx1">
                  <a:lumMod val="65000"/>
                  <a:lumOff val="35000"/>
                </a:schemeClr>
              </a:solidFill>
              <a:sym typeface="Proxima Nova"/>
            </a:endParaRPr>
          </a:p>
        </p:txBody>
      </p:sp>
      <p:sp>
        <p:nvSpPr>
          <p:cNvPr id="50" name="CaixaDeTexto 49"/>
          <p:cNvSpPr txBox="1"/>
          <p:nvPr/>
        </p:nvSpPr>
        <p:spPr>
          <a:xfrm>
            <a:off x="4206244" y="5478323"/>
            <a:ext cx="2670012" cy="964367"/>
          </a:xfrm>
          <a:prstGeom prst="rect">
            <a:avLst/>
          </a:prstGeom>
          <a:noFill/>
        </p:spPr>
        <p:txBody>
          <a:bodyPr wrap="square" rtlCol="0">
            <a:spAutoFit/>
          </a:bodyPr>
          <a:lstStyle/>
          <a:p>
            <a:pPr>
              <a:lnSpc>
                <a:spcPts val="1700"/>
              </a:lnSpc>
            </a:pPr>
            <a:r>
              <a:rPr lang="pt-BR" sz="1600" dirty="0" smtClean="0">
                <a:solidFill>
                  <a:schemeClr val="tx1">
                    <a:lumMod val="65000"/>
                    <a:lumOff val="35000"/>
                  </a:schemeClr>
                </a:solidFill>
                <a:sym typeface="Proxima Nova"/>
              </a:rPr>
              <a:t>Crescente </a:t>
            </a:r>
            <a:r>
              <a:rPr lang="pt-BR" sz="1600" dirty="0">
                <a:solidFill>
                  <a:schemeClr val="tx1">
                    <a:lumMod val="65000"/>
                    <a:lumOff val="35000"/>
                  </a:schemeClr>
                </a:solidFill>
                <a:sym typeface="Proxima Nova"/>
              </a:rPr>
              <a:t>familiaridade dos alunos com os ambientes virtuais</a:t>
            </a:r>
          </a:p>
          <a:p>
            <a:pPr lvl="0">
              <a:lnSpc>
                <a:spcPts val="1700"/>
              </a:lnSpc>
            </a:pPr>
            <a:endParaRPr lang="pt-BR" sz="1600" dirty="0">
              <a:solidFill>
                <a:schemeClr val="tx1">
                  <a:lumMod val="65000"/>
                  <a:lumOff val="35000"/>
                </a:schemeClr>
              </a:solidFill>
              <a:sym typeface="Proxima Nova"/>
            </a:endParaRPr>
          </a:p>
        </p:txBody>
      </p:sp>
      <p:pic>
        <p:nvPicPr>
          <p:cNvPr id="52" name="Imagem 51"/>
          <p:cNvPicPr>
            <a:picLocks noChangeAspect="1"/>
          </p:cNvPicPr>
          <p:nvPr/>
        </p:nvPicPr>
        <p:blipFill>
          <a:blip r:embed="rId4"/>
          <a:stretch>
            <a:fillRect/>
          </a:stretch>
        </p:blipFill>
        <p:spPr>
          <a:xfrm>
            <a:off x="7215896" y="5395794"/>
            <a:ext cx="983356" cy="167210"/>
          </a:xfrm>
          <a:prstGeom prst="rect">
            <a:avLst/>
          </a:prstGeom>
        </p:spPr>
      </p:pic>
      <p:pic>
        <p:nvPicPr>
          <p:cNvPr id="5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9117" y="5640588"/>
            <a:ext cx="911645" cy="499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Imagem 53"/>
          <p:cNvPicPr>
            <a:picLocks noChangeAspect="1"/>
          </p:cNvPicPr>
          <p:nvPr/>
        </p:nvPicPr>
        <p:blipFill>
          <a:blip r:embed="rId6"/>
          <a:stretch>
            <a:fillRect/>
          </a:stretch>
        </p:blipFill>
        <p:spPr>
          <a:xfrm>
            <a:off x="7231115" y="6217533"/>
            <a:ext cx="893388" cy="252569"/>
          </a:xfrm>
          <a:prstGeom prst="rect">
            <a:avLst/>
          </a:prstGeom>
        </p:spPr>
      </p:pic>
      <p:sp>
        <p:nvSpPr>
          <p:cNvPr id="3" name="Divisa 2"/>
          <p:cNvSpPr/>
          <p:nvPr/>
        </p:nvSpPr>
        <p:spPr>
          <a:xfrm>
            <a:off x="6795581" y="5605518"/>
            <a:ext cx="161020" cy="565649"/>
          </a:xfrm>
          <a:prstGeom prst="chevron">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nvGrpSpPr>
          <p:cNvPr id="5" name="Grupo 4"/>
          <p:cNvGrpSpPr/>
          <p:nvPr/>
        </p:nvGrpSpPr>
        <p:grpSpPr>
          <a:xfrm>
            <a:off x="3709661" y="1789877"/>
            <a:ext cx="479947" cy="479947"/>
            <a:chOff x="3709661" y="1789877"/>
            <a:chExt cx="479947" cy="479947"/>
          </a:xfrm>
        </p:grpSpPr>
        <p:sp>
          <p:nvSpPr>
            <p:cNvPr id="45" name="Elipse 44"/>
            <p:cNvSpPr/>
            <p:nvPr/>
          </p:nvSpPr>
          <p:spPr>
            <a:xfrm>
              <a:off x="3709661" y="1789877"/>
              <a:ext cx="479947" cy="479947"/>
            </a:xfrm>
            <a:prstGeom prst="ellipse">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8651" y="1897585"/>
              <a:ext cx="330588" cy="270524"/>
            </a:xfrm>
            <a:prstGeom prst="rect">
              <a:avLst/>
            </a:prstGeom>
          </p:spPr>
        </p:pic>
      </p:grpSp>
      <p:grpSp>
        <p:nvGrpSpPr>
          <p:cNvPr id="7" name="Grupo 6"/>
          <p:cNvGrpSpPr/>
          <p:nvPr/>
        </p:nvGrpSpPr>
        <p:grpSpPr>
          <a:xfrm>
            <a:off x="3715877" y="2509565"/>
            <a:ext cx="466008" cy="466008"/>
            <a:chOff x="3715877" y="2509565"/>
            <a:chExt cx="466008" cy="466008"/>
          </a:xfrm>
        </p:grpSpPr>
        <p:sp>
          <p:nvSpPr>
            <p:cNvPr id="42" name="Elipse 41"/>
            <p:cNvSpPr/>
            <p:nvPr/>
          </p:nvSpPr>
          <p:spPr>
            <a:xfrm>
              <a:off x="3715877" y="2509565"/>
              <a:ext cx="466008" cy="466008"/>
            </a:xfrm>
            <a:prstGeom prst="ellipse">
              <a:avLst/>
            </a:prstGeom>
            <a:solidFill>
              <a:srgbClr val="24A9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06069" y="2579915"/>
              <a:ext cx="279293" cy="315984"/>
            </a:xfrm>
            <a:prstGeom prst="rect">
              <a:avLst/>
            </a:prstGeom>
          </p:spPr>
        </p:pic>
      </p:grpSp>
      <p:grpSp>
        <p:nvGrpSpPr>
          <p:cNvPr id="11" name="Grupo 10"/>
          <p:cNvGrpSpPr/>
          <p:nvPr/>
        </p:nvGrpSpPr>
        <p:grpSpPr>
          <a:xfrm>
            <a:off x="3715008" y="3238558"/>
            <a:ext cx="466008" cy="466007"/>
            <a:chOff x="3715008" y="3238558"/>
            <a:chExt cx="466008" cy="466007"/>
          </a:xfrm>
        </p:grpSpPr>
        <p:sp>
          <p:nvSpPr>
            <p:cNvPr id="39" name="Elipse 38"/>
            <p:cNvSpPr/>
            <p:nvPr/>
          </p:nvSpPr>
          <p:spPr>
            <a:xfrm>
              <a:off x="3715008" y="3238558"/>
              <a:ext cx="466008" cy="466007"/>
            </a:xfrm>
            <a:prstGeom prst="ellipse">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3262" y="3328529"/>
              <a:ext cx="206719" cy="292045"/>
            </a:xfrm>
            <a:prstGeom prst="rect">
              <a:avLst/>
            </a:prstGeom>
          </p:spPr>
        </p:pic>
      </p:grpSp>
      <p:grpSp>
        <p:nvGrpSpPr>
          <p:cNvPr id="10" name="Grupo 9"/>
          <p:cNvGrpSpPr/>
          <p:nvPr/>
        </p:nvGrpSpPr>
        <p:grpSpPr>
          <a:xfrm>
            <a:off x="3715008" y="3960882"/>
            <a:ext cx="479947" cy="479947"/>
            <a:chOff x="3715008" y="3960882"/>
            <a:chExt cx="479947" cy="479947"/>
          </a:xfrm>
        </p:grpSpPr>
        <p:sp>
          <p:nvSpPr>
            <p:cNvPr id="36" name="Elipse 35"/>
            <p:cNvSpPr/>
            <p:nvPr/>
          </p:nvSpPr>
          <p:spPr>
            <a:xfrm>
              <a:off x="3715008" y="3960882"/>
              <a:ext cx="479947" cy="479947"/>
            </a:xfrm>
            <a:prstGeom prst="ellipse">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00889" y="4088264"/>
              <a:ext cx="318463" cy="253616"/>
            </a:xfrm>
            <a:prstGeom prst="rect">
              <a:avLst/>
            </a:prstGeom>
          </p:spPr>
        </p:pic>
      </p:grpSp>
      <p:grpSp>
        <p:nvGrpSpPr>
          <p:cNvPr id="15" name="Grupo 14"/>
          <p:cNvGrpSpPr/>
          <p:nvPr/>
        </p:nvGrpSpPr>
        <p:grpSpPr>
          <a:xfrm>
            <a:off x="3717567" y="4717537"/>
            <a:ext cx="466008" cy="466008"/>
            <a:chOff x="3717567" y="4717537"/>
            <a:chExt cx="466008" cy="466008"/>
          </a:xfrm>
        </p:grpSpPr>
        <p:sp>
          <p:nvSpPr>
            <p:cNvPr id="48" name="Elipse 47"/>
            <p:cNvSpPr/>
            <p:nvPr/>
          </p:nvSpPr>
          <p:spPr>
            <a:xfrm>
              <a:off x="3717567" y="4717537"/>
              <a:ext cx="466008" cy="466008"/>
            </a:xfrm>
            <a:prstGeom prst="ellipse">
              <a:avLst/>
            </a:prstGeom>
            <a:solidFill>
              <a:srgbClr val="24A9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0991" y="4790176"/>
              <a:ext cx="255662" cy="319275"/>
            </a:xfrm>
            <a:prstGeom prst="rect">
              <a:avLst/>
            </a:prstGeom>
          </p:spPr>
        </p:pic>
      </p:grpSp>
      <p:grpSp>
        <p:nvGrpSpPr>
          <p:cNvPr id="14" name="Grupo 13"/>
          <p:cNvGrpSpPr/>
          <p:nvPr/>
        </p:nvGrpSpPr>
        <p:grpSpPr>
          <a:xfrm>
            <a:off x="3710255" y="5498702"/>
            <a:ext cx="479947" cy="479947"/>
            <a:chOff x="3710255" y="5498702"/>
            <a:chExt cx="479947" cy="479947"/>
          </a:xfrm>
        </p:grpSpPr>
        <p:sp>
          <p:nvSpPr>
            <p:cNvPr id="51" name="Elipse 50"/>
            <p:cNvSpPr/>
            <p:nvPr/>
          </p:nvSpPr>
          <p:spPr>
            <a:xfrm>
              <a:off x="3710255" y="5498702"/>
              <a:ext cx="479947" cy="479947"/>
            </a:xfrm>
            <a:prstGeom prst="ellipse">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00411" y="5596374"/>
              <a:ext cx="303239" cy="303239"/>
            </a:xfrm>
            <a:prstGeom prst="rect">
              <a:avLst/>
            </a:prstGeom>
          </p:spPr>
        </p:pic>
      </p:grpSp>
    </p:spTree>
    <p:extLst>
      <p:ext uri="{BB962C8B-B14F-4D97-AF65-F5344CB8AC3E}">
        <p14:creationId xmlns:p14="http://schemas.microsoft.com/office/powerpoint/2010/main" val="294832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750"/>
                                        <p:tgtEl>
                                          <p:spTgt spid="29"/>
                                        </p:tgtEl>
                                      </p:cBhvr>
                                    </p:animEffect>
                                    <p:anim calcmode="lin" valueType="num">
                                      <p:cBhvr>
                                        <p:cTn id="13" dur="750" fill="hold"/>
                                        <p:tgtEl>
                                          <p:spTgt spid="29"/>
                                        </p:tgtEl>
                                        <p:attrNameLst>
                                          <p:attrName>ppt_x</p:attrName>
                                        </p:attrNameLst>
                                      </p:cBhvr>
                                      <p:tavLst>
                                        <p:tav tm="0">
                                          <p:val>
                                            <p:strVal val="#ppt_x"/>
                                          </p:val>
                                        </p:tav>
                                        <p:tav tm="100000">
                                          <p:val>
                                            <p:strVal val="#ppt_x"/>
                                          </p:val>
                                        </p:tav>
                                      </p:tavLst>
                                    </p:anim>
                                    <p:anim calcmode="lin" valueType="num">
                                      <p:cBhvr>
                                        <p:cTn id="14" dur="7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750"/>
                                        <p:tgtEl>
                                          <p:spTgt spid="5"/>
                                        </p:tgtEl>
                                      </p:cBhvr>
                                    </p:animEffect>
                                    <p:anim calcmode="lin" valueType="num">
                                      <p:cBhvr>
                                        <p:cTn id="20" dur="750" fill="hold"/>
                                        <p:tgtEl>
                                          <p:spTgt spid="5"/>
                                        </p:tgtEl>
                                        <p:attrNameLst>
                                          <p:attrName>ppt_x</p:attrName>
                                        </p:attrNameLst>
                                      </p:cBhvr>
                                      <p:tavLst>
                                        <p:tav tm="0">
                                          <p:val>
                                            <p:strVal val="#ppt_x"/>
                                          </p:val>
                                        </p:tav>
                                        <p:tav tm="100000">
                                          <p:val>
                                            <p:strVal val="#ppt_x"/>
                                          </p:val>
                                        </p:tav>
                                      </p:tavLst>
                                    </p:anim>
                                    <p:anim calcmode="lin" valueType="num">
                                      <p:cBhvr>
                                        <p:cTn id="21" dur="75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anim calcmode="lin" valueType="num">
                                      <p:cBhvr>
                                        <p:cTn id="31" dur="500" fill="hold"/>
                                        <p:tgtEl>
                                          <p:spTgt spid="7"/>
                                        </p:tgtEl>
                                        <p:attrNameLst>
                                          <p:attrName>ppt_x</p:attrName>
                                        </p:attrNameLst>
                                      </p:cBhvr>
                                      <p:tavLst>
                                        <p:tav tm="0">
                                          <p:val>
                                            <p:strVal val="#ppt_x"/>
                                          </p:val>
                                        </p:tav>
                                        <p:tav tm="100000">
                                          <p:val>
                                            <p:strVal val="#ppt_x"/>
                                          </p:val>
                                        </p:tav>
                                      </p:tavLst>
                                    </p:anim>
                                    <p:anim calcmode="lin" valueType="num">
                                      <p:cBhvr>
                                        <p:cTn id="32" dur="500" fill="hold"/>
                                        <p:tgtEl>
                                          <p:spTgt spid="7"/>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anim calcmode="lin" valueType="num">
                                      <p:cBhvr>
                                        <p:cTn id="42" dur="500" fill="hold"/>
                                        <p:tgtEl>
                                          <p:spTgt spid="11"/>
                                        </p:tgtEl>
                                        <p:attrNameLst>
                                          <p:attrName>ppt_x</p:attrName>
                                        </p:attrNameLst>
                                      </p:cBhvr>
                                      <p:tavLst>
                                        <p:tav tm="0">
                                          <p:val>
                                            <p:strVal val="#ppt_x"/>
                                          </p:val>
                                        </p:tav>
                                        <p:tav tm="100000">
                                          <p:val>
                                            <p:strVal val="#ppt_x"/>
                                          </p:val>
                                        </p:tav>
                                      </p:tavLst>
                                    </p:anim>
                                    <p:anim calcmode="lin" valueType="num">
                                      <p:cBhvr>
                                        <p:cTn id="43" dur="500" fill="hold"/>
                                        <p:tgtEl>
                                          <p:spTgt spid="11"/>
                                        </p:tgtEl>
                                        <p:attrNameLst>
                                          <p:attrName>ppt_y</p:attrName>
                                        </p:attrNameLst>
                                      </p:cBhvr>
                                      <p:tavLst>
                                        <p:tav tm="0">
                                          <p:val>
                                            <p:strVal val="#ppt_y+.1"/>
                                          </p:val>
                                        </p:tav>
                                        <p:tav tm="100000">
                                          <p:val>
                                            <p:strVal val="#ppt_y"/>
                                          </p:val>
                                        </p:tav>
                                      </p:tavLst>
                                    </p:anim>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anim calcmode="lin" valueType="num">
                                      <p:cBhvr>
                                        <p:cTn id="53" dur="500" fill="hold"/>
                                        <p:tgtEl>
                                          <p:spTgt spid="10"/>
                                        </p:tgtEl>
                                        <p:attrNameLst>
                                          <p:attrName>ppt_x</p:attrName>
                                        </p:attrNameLst>
                                      </p:cBhvr>
                                      <p:tavLst>
                                        <p:tav tm="0">
                                          <p:val>
                                            <p:strVal val="#ppt_x"/>
                                          </p:val>
                                        </p:tav>
                                        <p:tav tm="100000">
                                          <p:val>
                                            <p:strVal val="#ppt_x"/>
                                          </p:val>
                                        </p:tav>
                                      </p:tavLst>
                                    </p:anim>
                                    <p:anim calcmode="lin" valueType="num">
                                      <p:cBhvr>
                                        <p:cTn id="54" dur="500" fill="hold"/>
                                        <p:tgtEl>
                                          <p:spTgt spid="10"/>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anim calcmode="lin" valueType="num">
                                      <p:cBhvr>
                                        <p:cTn id="64" dur="500" fill="hold"/>
                                        <p:tgtEl>
                                          <p:spTgt spid="15"/>
                                        </p:tgtEl>
                                        <p:attrNameLst>
                                          <p:attrName>ppt_x</p:attrName>
                                        </p:attrNameLst>
                                      </p:cBhvr>
                                      <p:tavLst>
                                        <p:tav tm="0">
                                          <p:val>
                                            <p:strVal val="#ppt_x"/>
                                          </p:val>
                                        </p:tav>
                                        <p:tav tm="100000">
                                          <p:val>
                                            <p:strVal val="#ppt_x"/>
                                          </p:val>
                                        </p:tav>
                                      </p:tavLst>
                                    </p:anim>
                                    <p:anim calcmode="lin" valueType="num">
                                      <p:cBhvr>
                                        <p:cTn id="65" dur="500" fill="hold"/>
                                        <p:tgtEl>
                                          <p:spTgt spid="15"/>
                                        </p:tgtEl>
                                        <p:attrNameLst>
                                          <p:attrName>ppt_y</p:attrName>
                                        </p:attrNameLst>
                                      </p:cBhvr>
                                      <p:tavLst>
                                        <p:tav tm="0">
                                          <p:val>
                                            <p:strVal val="#ppt_y+.1"/>
                                          </p:val>
                                        </p:tav>
                                        <p:tav tm="100000">
                                          <p:val>
                                            <p:strVal val="#ppt_y"/>
                                          </p:val>
                                        </p:tav>
                                      </p:tavLst>
                                    </p:anim>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anim calcmode="lin" valueType="num">
                                      <p:cBhvr>
                                        <p:cTn id="75" dur="500" fill="hold"/>
                                        <p:tgtEl>
                                          <p:spTgt spid="14"/>
                                        </p:tgtEl>
                                        <p:attrNameLst>
                                          <p:attrName>ppt_x</p:attrName>
                                        </p:attrNameLst>
                                      </p:cBhvr>
                                      <p:tavLst>
                                        <p:tav tm="0">
                                          <p:val>
                                            <p:strVal val="#ppt_x"/>
                                          </p:val>
                                        </p:tav>
                                        <p:tav tm="100000">
                                          <p:val>
                                            <p:strVal val="#ppt_x"/>
                                          </p:val>
                                        </p:tav>
                                      </p:tavLst>
                                    </p:anim>
                                    <p:anim calcmode="lin" valueType="num">
                                      <p:cBhvr>
                                        <p:cTn id="76" dur="500" fill="hold"/>
                                        <p:tgtEl>
                                          <p:spTgt spid="14"/>
                                        </p:tgtEl>
                                        <p:attrNameLst>
                                          <p:attrName>ppt_y</p:attrName>
                                        </p:attrNameLst>
                                      </p:cBhvr>
                                      <p:tavLst>
                                        <p:tav tm="0">
                                          <p:val>
                                            <p:strVal val="#ppt_y+.1"/>
                                          </p:val>
                                        </p:tav>
                                        <p:tav tm="100000">
                                          <p:val>
                                            <p:strVal val="#ppt_y"/>
                                          </p:val>
                                        </p:tav>
                                      </p:tavLst>
                                    </p:anim>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fade">
                                      <p:cBhvr>
                                        <p:cTn id="85" dur="250"/>
                                        <p:tgtEl>
                                          <p:spTgt spid="3"/>
                                        </p:tgtEl>
                                      </p:cBhvr>
                                    </p:animEffect>
                                  </p:childTnLst>
                                </p:cTn>
                              </p:par>
                            </p:childTnLst>
                          </p:cTn>
                        </p:par>
                        <p:par>
                          <p:cTn id="86" fill="hold">
                            <p:stCondLst>
                              <p:cond delay="250"/>
                            </p:stCondLst>
                            <p:childTnLst>
                              <p:par>
                                <p:cTn id="87" presetID="10" presetClass="entr" presetSubtype="0" fill="hold" nodeType="after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fade">
                                      <p:cBhvr>
                                        <p:cTn id="89" dur="500"/>
                                        <p:tgtEl>
                                          <p:spTgt spid="52"/>
                                        </p:tgtEl>
                                      </p:cBhvr>
                                    </p:animEffect>
                                  </p:childTnLst>
                                </p:cTn>
                              </p:par>
                            </p:childTnLst>
                          </p:cTn>
                        </p:par>
                        <p:par>
                          <p:cTn id="90" fill="hold">
                            <p:stCondLst>
                              <p:cond delay="750"/>
                            </p:stCondLst>
                            <p:childTnLst>
                              <p:par>
                                <p:cTn id="91" presetID="10" presetClass="entr" presetSubtype="0" fill="hold" nodeType="after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childTnLst>
                          </p:cTn>
                        </p:par>
                        <p:par>
                          <p:cTn id="94" fill="hold">
                            <p:stCondLst>
                              <p:cond delay="1250"/>
                            </p:stCondLst>
                            <p:childTnLst>
                              <p:par>
                                <p:cTn id="95" presetID="10" presetClass="entr" presetSubtype="0" fill="hold" nodeType="after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50"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3" cstate="print">
            <a:extLst>
              <a:ext uri="{28A0092B-C50C-407E-A947-70E740481C1C}">
                <a14:useLocalDpi xmlns:a14="http://schemas.microsoft.com/office/drawing/2010/main" val="0"/>
              </a:ext>
            </a:extLst>
          </a:blip>
          <a:srcRect l="3316" b="2437"/>
          <a:stretch/>
        </p:blipFill>
        <p:spPr>
          <a:xfrm>
            <a:off x="-1" y="-2603"/>
            <a:ext cx="9143999" cy="6860603"/>
          </a:xfrm>
          <a:prstGeom prst="rect">
            <a:avLst/>
          </a:prstGeom>
        </p:spPr>
      </p:pic>
      <p:pic>
        <p:nvPicPr>
          <p:cNvPr id="66" name="Imagem 65"/>
          <p:cNvPicPr>
            <a:picLocks noChangeAspect="1"/>
          </p:cNvPicPr>
          <p:nvPr/>
        </p:nvPicPr>
        <p:blipFill rotWithShape="1">
          <a:blip r:embed="rId4" cstate="print">
            <a:extLst>
              <a:ext uri="{28A0092B-C50C-407E-A947-70E740481C1C}">
                <a14:useLocalDpi xmlns:a14="http://schemas.microsoft.com/office/drawing/2010/main" val="0"/>
              </a:ext>
            </a:extLst>
          </a:blip>
          <a:srcRect b="77245"/>
          <a:stretch/>
        </p:blipFill>
        <p:spPr>
          <a:xfrm>
            <a:off x="639903" y="-2603"/>
            <a:ext cx="7680976" cy="1301118"/>
          </a:xfrm>
          <a:prstGeom prst="rect">
            <a:avLst/>
          </a:prstGeom>
        </p:spPr>
      </p:pic>
      <p:sp>
        <p:nvSpPr>
          <p:cNvPr id="65" name="CaixaDeTexto 64"/>
          <p:cNvSpPr txBox="1"/>
          <p:nvPr/>
        </p:nvSpPr>
        <p:spPr>
          <a:xfrm>
            <a:off x="0" y="476672"/>
            <a:ext cx="9144000" cy="528222"/>
          </a:xfrm>
          <a:prstGeom prst="rect">
            <a:avLst/>
          </a:prstGeom>
          <a:noFill/>
        </p:spPr>
        <p:txBody>
          <a:bodyPr wrap="square" rtlCol="0">
            <a:spAutoFit/>
          </a:bodyPr>
          <a:lstStyle/>
          <a:p>
            <a:pPr algn="ctr">
              <a:lnSpc>
                <a:spcPts val="3300"/>
              </a:lnSpc>
            </a:pPr>
            <a:r>
              <a:rPr lang="pt-BR" sz="3500" b="1" dirty="0" smtClean="0">
                <a:solidFill>
                  <a:schemeClr val="bg1"/>
                </a:solidFill>
              </a:rPr>
              <a:t>ENSINO </a:t>
            </a:r>
            <a:r>
              <a:rPr lang="pt-BR" sz="3500" b="1" dirty="0" err="1" smtClean="0">
                <a:solidFill>
                  <a:schemeClr val="bg1"/>
                </a:solidFill>
              </a:rPr>
              <a:t>SEMI-PRESENCIAL</a:t>
            </a:r>
            <a:endParaRPr lang="pt-BR" sz="3500" b="1" dirty="0">
              <a:solidFill>
                <a:schemeClr val="bg1"/>
              </a:solidFill>
            </a:endParaRPr>
          </a:p>
        </p:txBody>
      </p:sp>
      <p:grpSp>
        <p:nvGrpSpPr>
          <p:cNvPr id="121" name="Grupo 120"/>
          <p:cNvGrpSpPr/>
          <p:nvPr/>
        </p:nvGrpSpPr>
        <p:grpSpPr>
          <a:xfrm>
            <a:off x="1250707" y="2833218"/>
            <a:ext cx="6536643" cy="738958"/>
            <a:chOff x="1250707" y="2833218"/>
            <a:chExt cx="6536643" cy="738958"/>
          </a:xfrm>
        </p:grpSpPr>
        <p:sp>
          <p:nvSpPr>
            <p:cNvPr id="68" name="Retângulo de cantos arredondados 67"/>
            <p:cNvSpPr/>
            <p:nvPr/>
          </p:nvSpPr>
          <p:spPr>
            <a:xfrm>
              <a:off x="3334016" y="2857137"/>
              <a:ext cx="2464675" cy="715039"/>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lumMod val="75000"/>
                      <a:lumOff val="25000"/>
                    </a:schemeClr>
                  </a:solidFill>
                </a:rPr>
                <a:t>TRABALHO EM GRUPO</a:t>
              </a:r>
              <a:endParaRPr lang="pt-BR" b="1" dirty="0">
                <a:solidFill>
                  <a:schemeClr val="tx1">
                    <a:lumMod val="75000"/>
                    <a:lumOff val="25000"/>
                  </a:schemeClr>
                </a:solidFill>
              </a:endParaRPr>
            </a:p>
          </p:txBody>
        </p:sp>
        <p:cxnSp>
          <p:nvCxnSpPr>
            <p:cNvPr id="78" name="Conector reto 77"/>
            <p:cNvCxnSpPr/>
            <p:nvPr/>
          </p:nvCxnSpPr>
          <p:spPr>
            <a:xfrm>
              <a:off x="1250707" y="2833218"/>
              <a:ext cx="2083308" cy="38143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to 79"/>
            <p:cNvCxnSpPr/>
            <p:nvPr/>
          </p:nvCxnSpPr>
          <p:spPr>
            <a:xfrm flipV="1">
              <a:off x="5779638" y="2836921"/>
              <a:ext cx="2007712" cy="40005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upo 121"/>
          <p:cNvGrpSpPr/>
          <p:nvPr/>
        </p:nvGrpSpPr>
        <p:grpSpPr>
          <a:xfrm>
            <a:off x="1198369" y="2857137"/>
            <a:ext cx="6588981" cy="2206718"/>
            <a:chOff x="1198369" y="2857137"/>
            <a:chExt cx="6588981" cy="2206718"/>
          </a:xfrm>
        </p:grpSpPr>
        <p:sp>
          <p:nvSpPr>
            <p:cNvPr id="69" name="Retângulo de cantos arredondados 68"/>
            <p:cNvSpPr/>
            <p:nvPr/>
          </p:nvSpPr>
          <p:spPr>
            <a:xfrm>
              <a:off x="3334015" y="4348815"/>
              <a:ext cx="2464675" cy="715039"/>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lumMod val="75000"/>
                      <a:lumOff val="25000"/>
                    </a:schemeClr>
                  </a:solidFill>
                </a:rPr>
                <a:t>HABILIDADES</a:t>
              </a:r>
              <a:endParaRPr lang="pt-BR" b="1" dirty="0">
                <a:solidFill>
                  <a:schemeClr val="tx1">
                    <a:lumMod val="75000"/>
                    <a:lumOff val="25000"/>
                  </a:schemeClr>
                </a:solidFill>
              </a:endParaRPr>
            </a:p>
          </p:txBody>
        </p:sp>
        <p:cxnSp>
          <p:nvCxnSpPr>
            <p:cNvPr id="83" name="Conector reto 82"/>
            <p:cNvCxnSpPr>
              <a:endCxn id="69" idx="1"/>
            </p:cNvCxnSpPr>
            <p:nvPr/>
          </p:nvCxnSpPr>
          <p:spPr>
            <a:xfrm>
              <a:off x="1198369" y="4042063"/>
              <a:ext cx="2135646" cy="664272"/>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a:stCxn id="69" idx="3"/>
            </p:cNvCxnSpPr>
            <p:nvPr/>
          </p:nvCxnSpPr>
          <p:spPr>
            <a:xfrm flipV="1">
              <a:off x="5798690" y="2857137"/>
              <a:ext cx="1988660" cy="184919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Conector reto 87"/>
            <p:cNvCxnSpPr>
              <a:stCxn id="69" idx="3"/>
            </p:cNvCxnSpPr>
            <p:nvPr/>
          </p:nvCxnSpPr>
          <p:spPr>
            <a:xfrm flipV="1">
              <a:off x="5798690" y="3945400"/>
              <a:ext cx="1988660" cy="76093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5798691" y="4706335"/>
              <a:ext cx="1988659" cy="3575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19" name="Grupo 118"/>
          <p:cNvGrpSpPr/>
          <p:nvPr/>
        </p:nvGrpSpPr>
        <p:grpSpPr>
          <a:xfrm>
            <a:off x="539552" y="1365459"/>
            <a:ext cx="7958953" cy="5163039"/>
            <a:chOff x="539552" y="1365459"/>
            <a:chExt cx="7958953" cy="5163039"/>
          </a:xfrm>
        </p:grpSpPr>
        <p:grpSp>
          <p:nvGrpSpPr>
            <p:cNvPr id="59" name="Grupo 58"/>
            <p:cNvGrpSpPr/>
            <p:nvPr/>
          </p:nvGrpSpPr>
          <p:grpSpPr>
            <a:xfrm>
              <a:off x="539552" y="1365459"/>
              <a:ext cx="711155" cy="711155"/>
              <a:chOff x="365082" y="2050219"/>
              <a:chExt cx="982254" cy="982254"/>
            </a:xfrm>
          </p:grpSpPr>
          <p:sp>
            <p:nvSpPr>
              <p:cNvPr id="6" name="Elipse 5"/>
              <p:cNvSpPr/>
              <p:nvPr/>
            </p:nvSpPr>
            <p:spPr>
              <a:xfrm>
                <a:off x="365082" y="2050219"/>
                <a:ext cx="982254" cy="9822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 name="Grupo 2"/>
              <p:cNvGrpSpPr/>
              <p:nvPr/>
            </p:nvGrpSpPr>
            <p:grpSpPr>
              <a:xfrm>
                <a:off x="457929" y="2143066"/>
                <a:ext cx="796560" cy="796560"/>
                <a:chOff x="419645" y="1691516"/>
                <a:chExt cx="479947" cy="479947"/>
              </a:xfrm>
            </p:grpSpPr>
            <p:sp>
              <p:nvSpPr>
                <p:cNvPr id="4" name="Elipse 3"/>
                <p:cNvSpPr/>
                <p:nvPr/>
              </p:nvSpPr>
              <p:spPr>
                <a:xfrm>
                  <a:off x="419645" y="1691516"/>
                  <a:ext cx="479947" cy="479947"/>
                </a:xfrm>
                <a:prstGeom prst="ellipse">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777" y="1779302"/>
                  <a:ext cx="369415" cy="277062"/>
                </a:xfrm>
                <a:prstGeom prst="rect">
                  <a:avLst/>
                </a:prstGeom>
              </p:spPr>
            </p:pic>
          </p:grpSp>
        </p:grpSp>
        <p:grpSp>
          <p:nvGrpSpPr>
            <p:cNvPr id="60" name="Grupo 59"/>
            <p:cNvGrpSpPr/>
            <p:nvPr/>
          </p:nvGrpSpPr>
          <p:grpSpPr>
            <a:xfrm>
              <a:off x="7787350" y="1369343"/>
              <a:ext cx="711155" cy="711155"/>
              <a:chOff x="2385971" y="2202636"/>
              <a:chExt cx="982254" cy="982254"/>
            </a:xfrm>
          </p:grpSpPr>
          <p:sp>
            <p:nvSpPr>
              <p:cNvPr id="13" name="Elipse 12"/>
              <p:cNvSpPr/>
              <p:nvPr/>
            </p:nvSpPr>
            <p:spPr>
              <a:xfrm>
                <a:off x="2385971" y="2202636"/>
                <a:ext cx="982254" cy="9822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Grupo 6"/>
              <p:cNvGrpSpPr/>
              <p:nvPr/>
            </p:nvGrpSpPr>
            <p:grpSpPr>
              <a:xfrm>
                <a:off x="2478818" y="2295483"/>
                <a:ext cx="796560" cy="796560"/>
                <a:chOff x="3709661" y="1789877"/>
                <a:chExt cx="479947" cy="479947"/>
              </a:xfrm>
            </p:grpSpPr>
            <p:sp>
              <p:nvSpPr>
                <p:cNvPr id="8" name="Elipse 7"/>
                <p:cNvSpPr/>
                <p:nvPr/>
              </p:nvSpPr>
              <p:spPr>
                <a:xfrm>
                  <a:off x="3709661" y="1789877"/>
                  <a:ext cx="479947" cy="479947"/>
                </a:xfrm>
                <a:prstGeom prst="ellipse">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8651" y="1897585"/>
                  <a:ext cx="330588" cy="270524"/>
                </a:xfrm>
                <a:prstGeom prst="rect">
                  <a:avLst/>
                </a:prstGeom>
              </p:spPr>
            </p:pic>
          </p:grpSp>
        </p:grpSp>
        <p:grpSp>
          <p:nvGrpSpPr>
            <p:cNvPr id="37" name="Grupo 36"/>
            <p:cNvGrpSpPr/>
            <p:nvPr/>
          </p:nvGrpSpPr>
          <p:grpSpPr>
            <a:xfrm>
              <a:off x="539552" y="2477641"/>
              <a:ext cx="711155" cy="711155"/>
              <a:chOff x="1877541" y="3176054"/>
              <a:chExt cx="591832" cy="591832"/>
            </a:xfrm>
          </p:grpSpPr>
          <p:sp>
            <p:nvSpPr>
              <p:cNvPr id="17" name="Elipse 16"/>
              <p:cNvSpPr/>
              <p:nvPr/>
            </p:nvSpPr>
            <p:spPr>
              <a:xfrm>
                <a:off x="1877541" y="3176054"/>
                <a:ext cx="591832" cy="5918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4" name="Grupo 13"/>
              <p:cNvGrpSpPr/>
              <p:nvPr/>
            </p:nvGrpSpPr>
            <p:grpSpPr>
              <a:xfrm>
                <a:off x="1940453" y="3238966"/>
                <a:ext cx="466008" cy="466008"/>
                <a:chOff x="420514" y="2411204"/>
                <a:chExt cx="466008" cy="466008"/>
              </a:xfrm>
            </p:grpSpPr>
            <p:sp>
              <p:nvSpPr>
                <p:cNvPr id="15" name="Elipse 14"/>
                <p:cNvSpPr/>
                <p:nvPr/>
              </p:nvSpPr>
              <p:spPr>
                <a:xfrm>
                  <a:off x="420514" y="2411204"/>
                  <a:ext cx="466008" cy="466008"/>
                </a:xfrm>
                <a:prstGeom prst="ellipse">
                  <a:avLst/>
                </a:prstGeom>
                <a:solidFill>
                  <a:srgbClr val="24A9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9281" y="2502632"/>
                  <a:ext cx="285250" cy="279031"/>
                </a:xfrm>
                <a:prstGeom prst="rect">
                  <a:avLst/>
                </a:prstGeom>
              </p:spPr>
            </p:pic>
          </p:grpSp>
        </p:grpSp>
        <p:grpSp>
          <p:nvGrpSpPr>
            <p:cNvPr id="38" name="Grupo 37"/>
            <p:cNvGrpSpPr/>
            <p:nvPr/>
          </p:nvGrpSpPr>
          <p:grpSpPr>
            <a:xfrm>
              <a:off x="7787350" y="2481343"/>
              <a:ext cx="711155" cy="711155"/>
              <a:chOff x="3002244" y="3261806"/>
              <a:chExt cx="591832" cy="591832"/>
            </a:xfrm>
          </p:grpSpPr>
          <p:sp>
            <p:nvSpPr>
              <p:cNvPr id="18" name="Elipse 17"/>
              <p:cNvSpPr/>
              <p:nvPr/>
            </p:nvSpPr>
            <p:spPr>
              <a:xfrm>
                <a:off x="3002244" y="3261806"/>
                <a:ext cx="591832" cy="5918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5" name="Grupo 24"/>
              <p:cNvGrpSpPr/>
              <p:nvPr/>
            </p:nvGrpSpPr>
            <p:grpSpPr>
              <a:xfrm>
                <a:off x="3058187" y="3317749"/>
                <a:ext cx="479947" cy="479947"/>
                <a:chOff x="3715008" y="3960882"/>
                <a:chExt cx="479947" cy="479947"/>
              </a:xfrm>
            </p:grpSpPr>
            <p:sp>
              <p:nvSpPr>
                <p:cNvPr id="26" name="Elipse 25"/>
                <p:cNvSpPr/>
                <p:nvPr/>
              </p:nvSpPr>
              <p:spPr>
                <a:xfrm>
                  <a:off x="3715008" y="3960882"/>
                  <a:ext cx="479947" cy="479947"/>
                </a:xfrm>
                <a:prstGeom prst="ellipse">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7" name="Imagem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00889" y="4088264"/>
                  <a:ext cx="318463" cy="253616"/>
                </a:xfrm>
                <a:prstGeom prst="rect">
                  <a:avLst/>
                </a:prstGeom>
              </p:spPr>
            </p:pic>
          </p:grpSp>
        </p:grpSp>
        <p:grpSp>
          <p:nvGrpSpPr>
            <p:cNvPr id="40" name="Grupo 39"/>
            <p:cNvGrpSpPr/>
            <p:nvPr/>
          </p:nvGrpSpPr>
          <p:grpSpPr>
            <a:xfrm>
              <a:off x="539552" y="4702005"/>
              <a:ext cx="711155" cy="711155"/>
              <a:chOff x="5348339" y="3816822"/>
              <a:chExt cx="591832" cy="591832"/>
            </a:xfrm>
          </p:grpSpPr>
          <p:sp>
            <p:nvSpPr>
              <p:cNvPr id="20" name="Elipse 19"/>
              <p:cNvSpPr/>
              <p:nvPr/>
            </p:nvSpPr>
            <p:spPr>
              <a:xfrm>
                <a:off x="5348339" y="3816822"/>
                <a:ext cx="591832" cy="5918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8" name="Grupo 27"/>
              <p:cNvGrpSpPr/>
              <p:nvPr/>
            </p:nvGrpSpPr>
            <p:grpSpPr>
              <a:xfrm>
                <a:off x="5404282" y="3872765"/>
                <a:ext cx="479947" cy="479947"/>
                <a:chOff x="419645" y="3862521"/>
                <a:chExt cx="479947" cy="479947"/>
              </a:xfrm>
            </p:grpSpPr>
            <p:sp>
              <p:nvSpPr>
                <p:cNvPr id="29" name="Elipse 28"/>
                <p:cNvSpPr/>
                <p:nvPr/>
              </p:nvSpPr>
              <p:spPr>
                <a:xfrm>
                  <a:off x="419645" y="3862521"/>
                  <a:ext cx="479947" cy="479947"/>
                </a:xfrm>
                <a:prstGeom prst="ellipse">
                  <a:avLst/>
                </a:prstGeom>
                <a:solidFill>
                  <a:srgbClr val="525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 name="Imagem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9399" y="3936272"/>
                  <a:ext cx="320437" cy="332443"/>
                </a:xfrm>
                <a:prstGeom prst="rect">
                  <a:avLst/>
                </a:prstGeom>
              </p:spPr>
            </p:pic>
          </p:grpSp>
        </p:grpSp>
        <p:grpSp>
          <p:nvGrpSpPr>
            <p:cNvPr id="39" name="Grupo 38"/>
            <p:cNvGrpSpPr/>
            <p:nvPr/>
          </p:nvGrpSpPr>
          <p:grpSpPr>
            <a:xfrm>
              <a:off x="539552" y="5814189"/>
              <a:ext cx="711155" cy="711155"/>
              <a:chOff x="5289201" y="3012834"/>
              <a:chExt cx="591832" cy="591832"/>
            </a:xfrm>
          </p:grpSpPr>
          <p:sp>
            <p:nvSpPr>
              <p:cNvPr id="19" name="Elipse 18"/>
              <p:cNvSpPr/>
              <p:nvPr/>
            </p:nvSpPr>
            <p:spPr>
              <a:xfrm>
                <a:off x="5289201" y="3012834"/>
                <a:ext cx="591832" cy="5918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1" name="Grupo 30"/>
              <p:cNvGrpSpPr/>
              <p:nvPr/>
            </p:nvGrpSpPr>
            <p:grpSpPr>
              <a:xfrm>
                <a:off x="5352113" y="3075747"/>
                <a:ext cx="466008" cy="466007"/>
                <a:chOff x="419645" y="3140197"/>
                <a:chExt cx="466008" cy="466007"/>
              </a:xfrm>
            </p:grpSpPr>
            <p:sp>
              <p:nvSpPr>
                <p:cNvPr id="32" name="Elipse 31"/>
                <p:cNvSpPr/>
                <p:nvPr/>
              </p:nvSpPr>
              <p:spPr>
                <a:xfrm>
                  <a:off x="419645" y="3140197"/>
                  <a:ext cx="466008" cy="466007"/>
                </a:xfrm>
                <a:prstGeom prst="ellipse">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3" name="Imagem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2346" y="3195840"/>
                  <a:ext cx="280284" cy="359970"/>
                </a:xfrm>
                <a:prstGeom prst="rect">
                  <a:avLst/>
                </a:prstGeom>
              </p:spPr>
            </p:pic>
          </p:grpSp>
        </p:grpSp>
        <p:grpSp>
          <p:nvGrpSpPr>
            <p:cNvPr id="41" name="Grupo 40"/>
            <p:cNvGrpSpPr/>
            <p:nvPr/>
          </p:nvGrpSpPr>
          <p:grpSpPr>
            <a:xfrm>
              <a:off x="539552" y="3589823"/>
              <a:ext cx="711155" cy="711155"/>
              <a:chOff x="6385020" y="3883329"/>
              <a:chExt cx="591832" cy="591832"/>
            </a:xfrm>
          </p:grpSpPr>
          <p:sp>
            <p:nvSpPr>
              <p:cNvPr id="21" name="Elipse 20"/>
              <p:cNvSpPr/>
              <p:nvPr/>
            </p:nvSpPr>
            <p:spPr>
              <a:xfrm>
                <a:off x="6385020" y="3883329"/>
                <a:ext cx="591832" cy="5918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4" name="Grupo 33"/>
              <p:cNvGrpSpPr/>
              <p:nvPr/>
            </p:nvGrpSpPr>
            <p:grpSpPr>
              <a:xfrm>
                <a:off x="6447932" y="3940083"/>
                <a:ext cx="466008" cy="478324"/>
                <a:chOff x="416857" y="4619176"/>
                <a:chExt cx="466008" cy="478324"/>
              </a:xfrm>
            </p:grpSpPr>
            <p:sp>
              <p:nvSpPr>
                <p:cNvPr id="35" name="Elipse 34"/>
                <p:cNvSpPr/>
                <p:nvPr/>
              </p:nvSpPr>
              <p:spPr>
                <a:xfrm>
                  <a:off x="416857" y="4619176"/>
                  <a:ext cx="466008" cy="466008"/>
                </a:xfrm>
                <a:prstGeom prst="ellipse">
                  <a:avLst/>
                </a:prstGeom>
                <a:solidFill>
                  <a:srgbClr val="24A9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6" name="Imagem 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0062" y="4713642"/>
                  <a:ext cx="312935" cy="383858"/>
                </a:xfrm>
                <a:prstGeom prst="rect">
                  <a:avLst/>
                </a:prstGeom>
              </p:spPr>
            </p:pic>
          </p:grpSp>
        </p:grpSp>
        <p:grpSp>
          <p:nvGrpSpPr>
            <p:cNvPr id="56" name="Grupo 55"/>
            <p:cNvGrpSpPr/>
            <p:nvPr/>
          </p:nvGrpSpPr>
          <p:grpSpPr>
            <a:xfrm>
              <a:off x="7787350" y="5817343"/>
              <a:ext cx="711155" cy="711155"/>
              <a:chOff x="2497339" y="4053421"/>
              <a:chExt cx="591832" cy="591832"/>
            </a:xfrm>
          </p:grpSpPr>
          <p:sp>
            <p:nvSpPr>
              <p:cNvPr id="22" name="Elipse 21"/>
              <p:cNvSpPr/>
              <p:nvPr/>
            </p:nvSpPr>
            <p:spPr>
              <a:xfrm>
                <a:off x="2497339" y="4053421"/>
                <a:ext cx="591832" cy="5918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2" name="Grupo 41"/>
              <p:cNvGrpSpPr/>
              <p:nvPr/>
            </p:nvGrpSpPr>
            <p:grpSpPr>
              <a:xfrm>
                <a:off x="2560251" y="4116333"/>
                <a:ext cx="466008" cy="466008"/>
                <a:chOff x="3715877" y="2509565"/>
                <a:chExt cx="466008" cy="466008"/>
              </a:xfrm>
            </p:grpSpPr>
            <p:sp>
              <p:nvSpPr>
                <p:cNvPr id="43" name="Elipse 42"/>
                <p:cNvSpPr/>
                <p:nvPr/>
              </p:nvSpPr>
              <p:spPr>
                <a:xfrm>
                  <a:off x="3715877" y="2509565"/>
                  <a:ext cx="466008" cy="466008"/>
                </a:xfrm>
                <a:prstGeom prst="ellipse">
                  <a:avLst/>
                </a:prstGeom>
                <a:solidFill>
                  <a:srgbClr val="24A9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4" name="Imagem 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06069" y="2579915"/>
                  <a:ext cx="279293" cy="315984"/>
                </a:xfrm>
                <a:prstGeom prst="rect">
                  <a:avLst/>
                </a:prstGeom>
              </p:spPr>
            </p:pic>
          </p:grpSp>
        </p:grpSp>
        <p:grpSp>
          <p:nvGrpSpPr>
            <p:cNvPr id="62" name="Grupo 61"/>
            <p:cNvGrpSpPr/>
            <p:nvPr/>
          </p:nvGrpSpPr>
          <p:grpSpPr>
            <a:xfrm>
              <a:off x="7787350" y="3593343"/>
              <a:ext cx="711155" cy="711155"/>
              <a:chOff x="5178375" y="5050929"/>
              <a:chExt cx="982254" cy="982254"/>
            </a:xfrm>
          </p:grpSpPr>
          <p:sp>
            <p:nvSpPr>
              <p:cNvPr id="23" name="Elipse 22"/>
              <p:cNvSpPr/>
              <p:nvPr/>
            </p:nvSpPr>
            <p:spPr>
              <a:xfrm>
                <a:off x="5178375" y="5050929"/>
                <a:ext cx="982254" cy="9822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1" name="Imagem 6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06594" y="5178074"/>
                <a:ext cx="725817" cy="727965"/>
              </a:xfrm>
              <a:prstGeom prst="rect">
                <a:avLst/>
              </a:prstGeom>
            </p:spPr>
          </p:pic>
        </p:grpSp>
        <p:grpSp>
          <p:nvGrpSpPr>
            <p:cNvPr id="111" name="Grupo 110"/>
            <p:cNvGrpSpPr/>
            <p:nvPr/>
          </p:nvGrpSpPr>
          <p:grpSpPr>
            <a:xfrm>
              <a:off x="7787350" y="4705343"/>
              <a:ext cx="711155" cy="711155"/>
              <a:chOff x="7787350" y="4705343"/>
              <a:chExt cx="711155" cy="711155"/>
            </a:xfrm>
          </p:grpSpPr>
          <p:sp>
            <p:nvSpPr>
              <p:cNvPr id="55" name="Elipse 54"/>
              <p:cNvSpPr/>
              <p:nvPr/>
            </p:nvSpPr>
            <p:spPr>
              <a:xfrm>
                <a:off x="7787350" y="4705343"/>
                <a:ext cx="711155" cy="7111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08" name="Grupo 107"/>
              <p:cNvGrpSpPr/>
              <p:nvPr/>
            </p:nvGrpSpPr>
            <p:grpSpPr>
              <a:xfrm>
                <a:off x="7854253" y="4772246"/>
                <a:ext cx="577349" cy="577348"/>
                <a:chOff x="3715008" y="3238558"/>
                <a:chExt cx="466008" cy="466007"/>
              </a:xfrm>
            </p:grpSpPr>
            <p:sp>
              <p:nvSpPr>
                <p:cNvPr id="109" name="Elipse 108"/>
                <p:cNvSpPr/>
                <p:nvPr/>
              </p:nvSpPr>
              <p:spPr>
                <a:xfrm>
                  <a:off x="3715008" y="3238558"/>
                  <a:ext cx="466008" cy="466007"/>
                </a:xfrm>
                <a:prstGeom prst="ellipse">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0" name="Imagem 10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43262" y="3328529"/>
                  <a:ext cx="206719" cy="292045"/>
                </a:xfrm>
                <a:prstGeom prst="rect">
                  <a:avLst/>
                </a:prstGeom>
              </p:spPr>
            </p:pic>
          </p:grpSp>
        </p:grpSp>
      </p:grpSp>
      <p:grpSp>
        <p:nvGrpSpPr>
          <p:cNvPr id="120" name="Grupo 119"/>
          <p:cNvGrpSpPr/>
          <p:nvPr/>
        </p:nvGrpSpPr>
        <p:grpSpPr>
          <a:xfrm>
            <a:off x="1250707" y="1365459"/>
            <a:ext cx="6536643" cy="3692122"/>
            <a:chOff x="1250707" y="1365459"/>
            <a:chExt cx="6536643" cy="3692122"/>
          </a:xfrm>
        </p:grpSpPr>
        <p:cxnSp>
          <p:nvCxnSpPr>
            <p:cNvPr id="72" name="Conector reto 71"/>
            <p:cNvCxnSpPr>
              <a:stCxn id="6" idx="6"/>
              <a:endCxn id="67" idx="1"/>
            </p:cNvCxnSpPr>
            <p:nvPr/>
          </p:nvCxnSpPr>
          <p:spPr>
            <a:xfrm>
              <a:off x="1250707" y="1721037"/>
              <a:ext cx="2083309" cy="1942"/>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a:off x="5764804" y="1721037"/>
              <a:ext cx="2022546" cy="748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p:nvPr/>
          </p:nvCxnSpPr>
          <p:spPr>
            <a:xfrm>
              <a:off x="5798691" y="1728522"/>
              <a:ext cx="1988659" cy="11022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Conector reto 112"/>
            <p:cNvCxnSpPr>
              <a:stCxn id="67" idx="3"/>
            </p:cNvCxnSpPr>
            <p:nvPr/>
          </p:nvCxnSpPr>
          <p:spPr>
            <a:xfrm>
              <a:off x="5798691" y="1722979"/>
              <a:ext cx="1988659" cy="3334602"/>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7" name="Retângulo de cantos arredondados 66"/>
            <p:cNvSpPr/>
            <p:nvPr/>
          </p:nvSpPr>
          <p:spPr>
            <a:xfrm>
              <a:off x="3334016" y="1365459"/>
              <a:ext cx="2464675" cy="715039"/>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lumMod val="75000"/>
                      <a:lumOff val="25000"/>
                    </a:schemeClr>
                  </a:solidFill>
                </a:rPr>
                <a:t>AUTONOMIA</a:t>
              </a:r>
              <a:endParaRPr lang="pt-BR" b="1" dirty="0">
                <a:solidFill>
                  <a:schemeClr val="tx1">
                    <a:lumMod val="75000"/>
                    <a:lumOff val="25000"/>
                  </a:schemeClr>
                </a:solidFill>
              </a:endParaRPr>
            </a:p>
          </p:txBody>
        </p:sp>
      </p:grpSp>
      <p:grpSp>
        <p:nvGrpSpPr>
          <p:cNvPr id="123" name="Grupo 122"/>
          <p:cNvGrpSpPr/>
          <p:nvPr/>
        </p:nvGrpSpPr>
        <p:grpSpPr>
          <a:xfrm>
            <a:off x="1224538" y="3948921"/>
            <a:ext cx="6562812" cy="2606610"/>
            <a:chOff x="1224538" y="3948921"/>
            <a:chExt cx="6562812" cy="2606610"/>
          </a:xfrm>
        </p:grpSpPr>
        <p:sp>
          <p:nvSpPr>
            <p:cNvPr id="70" name="Retângulo de cantos arredondados 69"/>
            <p:cNvSpPr/>
            <p:nvPr/>
          </p:nvSpPr>
          <p:spPr>
            <a:xfrm>
              <a:off x="3248053" y="5840492"/>
              <a:ext cx="2464675" cy="715039"/>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lumMod val="75000"/>
                      <a:lumOff val="25000"/>
                    </a:schemeClr>
                  </a:solidFill>
                </a:rPr>
                <a:t>SOLUÇÃO DE PROBLEMAS REAIS</a:t>
              </a:r>
              <a:endParaRPr lang="pt-BR" b="1" dirty="0">
                <a:solidFill>
                  <a:schemeClr val="tx1">
                    <a:lumMod val="75000"/>
                    <a:lumOff val="25000"/>
                  </a:schemeClr>
                </a:solidFill>
              </a:endParaRPr>
            </a:p>
          </p:txBody>
        </p:sp>
        <p:cxnSp>
          <p:nvCxnSpPr>
            <p:cNvPr id="91" name="Conector reto 90"/>
            <p:cNvCxnSpPr>
              <a:endCxn id="70" idx="1"/>
            </p:cNvCxnSpPr>
            <p:nvPr/>
          </p:nvCxnSpPr>
          <p:spPr>
            <a:xfrm>
              <a:off x="1224538" y="5187418"/>
              <a:ext cx="2023515" cy="10105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a:stCxn id="19" idx="6"/>
            </p:cNvCxnSpPr>
            <p:nvPr/>
          </p:nvCxnSpPr>
          <p:spPr>
            <a:xfrm>
              <a:off x="1250707" y="6169767"/>
              <a:ext cx="1997346" cy="282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Conector reto 95"/>
            <p:cNvCxnSpPr>
              <a:endCxn id="22" idx="2"/>
            </p:cNvCxnSpPr>
            <p:nvPr/>
          </p:nvCxnSpPr>
          <p:spPr>
            <a:xfrm>
              <a:off x="5712728" y="6167319"/>
              <a:ext cx="2074622" cy="5602"/>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Conector reto 115"/>
            <p:cNvCxnSpPr>
              <a:stCxn id="70" idx="3"/>
              <a:endCxn id="23" idx="2"/>
            </p:cNvCxnSpPr>
            <p:nvPr/>
          </p:nvCxnSpPr>
          <p:spPr>
            <a:xfrm flipV="1">
              <a:off x="5712728" y="3948921"/>
              <a:ext cx="2074622" cy="224909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63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 presetClass="entr" presetSubtype="1"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 calcmode="lin" valueType="num">
                                      <p:cBhvr additive="base">
                                        <p:cTn id="10" dur="250" fill="hold"/>
                                        <p:tgtEl>
                                          <p:spTgt spid="66"/>
                                        </p:tgtEl>
                                        <p:attrNameLst>
                                          <p:attrName>ppt_x</p:attrName>
                                        </p:attrNameLst>
                                      </p:cBhvr>
                                      <p:tavLst>
                                        <p:tav tm="0">
                                          <p:val>
                                            <p:strVal val="#ppt_x"/>
                                          </p:val>
                                        </p:tav>
                                        <p:tav tm="100000">
                                          <p:val>
                                            <p:strVal val="#ppt_x"/>
                                          </p:val>
                                        </p:tav>
                                      </p:tavLst>
                                    </p:anim>
                                    <p:anim calcmode="lin" valueType="num">
                                      <p:cBhvr additive="base">
                                        <p:cTn id="11" dur="250" fill="hold"/>
                                        <p:tgtEl>
                                          <p:spTgt spid="66"/>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fade">
                                      <p:cBhvr>
                                        <p:cTn id="19" dur="500"/>
                                        <p:tgtEl>
                                          <p:spTgt spid="11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fade">
                                      <p:cBhvr>
                                        <p:cTn id="27" dur="500"/>
                                        <p:tgtEl>
                                          <p:spTgt spid="12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fade">
                                      <p:cBhvr>
                                        <p:cTn id="31" dur="500"/>
                                        <p:tgtEl>
                                          <p:spTgt spid="12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fade">
                                      <p:cBhvr>
                                        <p:cTn id="35"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539552" y="476672"/>
            <a:ext cx="7272808" cy="938719"/>
          </a:xfrm>
          <a:prstGeom prst="rect">
            <a:avLst/>
          </a:prstGeom>
          <a:noFill/>
        </p:spPr>
        <p:txBody>
          <a:bodyPr wrap="square" rtlCol="0">
            <a:spAutoFit/>
          </a:bodyPr>
          <a:lstStyle/>
          <a:p>
            <a:pPr>
              <a:lnSpc>
                <a:spcPts val="3300"/>
              </a:lnSpc>
            </a:pPr>
            <a:r>
              <a:rPr lang="pt-BR" sz="2500" b="1" dirty="0" smtClean="0">
                <a:solidFill>
                  <a:srgbClr val="24A99D"/>
                </a:solidFill>
              </a:rPr>
              <a:t>O QUE É UMA</a:t>
            </a:r>
          </a:p>
          <a:p>
            <a:pPr>
              <a:lnSpc>
                <a:spcPts val="3300"/>
              </a:lnSpc>
            </a:pPr>
            <a:r>
              <a:rPr lang="pt-BR" sz="3500" b="1" dirty="0" smtClean="0">
                <a:solidFill>
                  <a:schemeClr val="tx1">
                    <a:lumMod val="65000"/>
                    <a:lumOff val="35000"/>
                  </a:schemeClr>
                </a:solidFill>
              </a:rPr>
              <a:t>DISCIPLINA SEMIPRESENCIAL?</a:t>
            </a:r>
            <a:endParaRPr lang="pt-BR" sz="3500" b="1" dirty="0">
              <a:solidFill>
                <a:schemeClr val="tx1">
                  <a:lumMod val="65000"/>
                  <a:lumOff val="35000"/>
                </a:schemeClr>
              </a:solidFill>
            </a:endParaRPr>
          </a:p>
        </p:txBody>
      </p:sp>
      <p:sp>
        <p:nvSpPr>
          <p:cNvPr id="4" name="CaixaDeTexto 3"/>
          <p:cNvSpPr txBox="1"/>
          <p:nvPr/>
        </p:nvSpPr>
        <p:spPr>
          <a:xfrm>
            <a:off x="683568" y="1509167"/>
            <a:ext cx="7776864" cy="1066959"/>
          </a:xfrm>
          <a:prstGeom prst="rect">
            <a:avLst/>
          </a:prstGeom>
          <a:noFill/>
        </p:spPr>
        <p:txBody>
          <a:bodyPr wrap="square" rtlCol="0">
            <a:spAutoFit/>
          </a:bodyPr>
          <a:lstStyle/>
          <a:p>
            <a:pPr>
              <a:lnSpc>
                <a:spcPts val="2000"/>
              </a:lnSpc>
              <a:spcAft>
                <a:spcPts val="800"/>
              </a:spcAft>
            </a:pPr>
            <a:r>
              <a:rPr lang="pt-BR" sz="1700" dirty="0" smtClean="0">
                <a:solidFill>
                  <a:schemeClr val="bg1">
                    <a:lumMod val="50000"/>
                  </a:schemeClr>
                </a:solidFill>
              </a:rPr>
              <a:t>Disciplina </a:t>
            </a:r>
            <a:r>
              <a:rPr lang="pt-BR" sz="1700" dirty="0">
                <a:solidFill>
                  <a:schemeClr val="bg1">
                    <a:lumMod val="50000"/>
                  </a:schemeClr>
                </a:solidFill>
              </a:rPr>
              <a:t>que acontece em dois </a:t>
            </a:r>
            <a:r>
              <a:rPr lang="pt-BR" sz="1700" dirty="0" smtClean="0">
                <a:solidFill>
                  <a:schemeClr val="bg1">
                    <a:lumMod val="50000"/>
                  </a:schemeClr>
                </a:solidFill>
              </a:rPr>
              <a:t>espaços</a:t>
            </a:r>
            <a:endParaRPr lang="pt-BR" sz="1700" dirty="0">
              <a:solidFill>
                <a:schemeClr val="bg1">
                  <a:lumMod val="50000"/>
                </a:schemeClr>
              </a:solidFill>
            </a:endParaRPr>
          </a:p>
          <a:p>
            <a:pPr marL="285750" indent="-285750">
              <a:lnSpc>
                <a:spcPts val="2000"/>
              </a:lnSpc>
              <a:spcAft>
                <a:spcPts val="800"/>
              </a:spcAft>
              <a:buFont typeface="Wingdings" panose="05000000000000000000" pitchFamily="2" charset="2"/>
              <a:buChar char="§"/>
            </a:pPr>
            <a:r>
              <a:rPr lang="pt-BR" sz="1700" dirty="0" smtClean="0">
                <a:solidFill>
                  <a:schemeClr val="bg1">
                    <a:lumMod val="50000"/>
                  </a:schemeClr>
                </a:solidFill>
              </a:rPr>
              <a:t>Ambiente </a:t>
            </a:r>
            <a:r>
              <a:rPr lang="pt-BR" sz="1700" dirty="0">
                <a:solidFill>
                  <a:schemeClr val="bg1">
                    <a:lumMod val="50000"/>
                  </a:schemeClr>
                </a:solidFill>
              </a:rPr>
              <a:t>Virtual de Aprendizagem (AVA</a:t>
            </a:r>
            <a:r>
              <a:rPr lang="pt-BR" sz="1700" dirty="0" smtClean="0">
                <a:solidFill>
                  <a:schemeClr val="bg1">
                    <a:lumMod val="50000"/>
                  </a:schemeClr>
                </a:solidFill>
              </a:rPr>
              <a:t>)</a:t>
            </a:r>
          </a:p>
          <a:p>
            <a:pPr marL="285750" indent="-285750">
              <a:lnSpc>
                <a:spcPts val="2000"/>
              </a:lnSpc>
              <a:spcAft>
                <a:spcPts val="800"/>
              </a:spcAft>
              <a:buFont typeface="Wingdings" panose="05000000000000000000" pitchFamily="2" charset="2"/>
              <a:buChar char="§"/>
            </a:pPr>
            <a:r>
              <a:rPr lang="pt-BR" sz="1700" dirty="0" smtClean="0">
                <a:solidFill>
                  <a:schemeClr val="bg1">
                    <a:lumMod val="50000"/>
                  </a:schemeClr>
                </a:solidFill>
              </a:rPr>
              <a:t>Sala </a:t>
            </a:r>
            <a:r>
              <a:rPr lang="pt-BR" sz="1700" dirty="0">
                <a:solidFill>
                  <a:schemeClr val="bg1">
                    <a:lumMod val="50000"/>
                  </a:schemeClr>
                </a:solidFill>
              </a:rPr>
              <a:t>de aula </a:t>
            </a:r>
            <a:r>
              <a:rPr lang="pt-BR" sz="1700" dirty="0" smtClean="0">
                <a:solidFill>
                  <a:schemeClr val="bg1">
                    <a:lumMod val="50000"/>
                  </a:schemeClr>
                </a:solidFill>
              </a:rPr>
              <a:t>presencial</a:t>
            </a:r>
            <a:endParaRPr lang="pt-BR" sz="1700" dirty="0">
              <a:solidFill>
                <a:schemeClr val="bg1">
                  <a:lumMod val="50000"/>
                </a:schemeClr>
              </a:solidFill>
            </a:endParaRPr>
          </a:p>
        </p:txBody>
      </p:sp>
      <p:pic>
        <p:nvPicPr>
          <p:cNvPr id="5" name="Imagem 4"/>
          <p:cNvPicPr>
            <a:picLocks noChangeAspect="1"/>
          </p:cNvPicPr>
          <p:nvPr/>
        </p:nvPicPr>
        <p:blipFill rotWithShape="1">
          <a:blip r:embed="rId3" cstate="print">
            <a:extLst>
              <a:ext uri="{28A0092B-C50C-407E-A947-70E740481C1C}">
                <a14:useLocalDpi xmlns:a14="http://schemas.microsoft.com/office/drawing/2010/main" val="0"/>
              </a:ext>
            </a:extLst>
          </a:blip>
          <a:srcRect l="42684" t="42004" r="36606" b="35342"/>
          <a:stretch/>
        </p:blipFill>
        <p:spPr>
          <a:xfrm>
            <a:off x="971600" y="2922273"/>
            <a:ext cx="3271602" cy="2664296"/>
          </a:xfrm>
          <a:prstGeom prst="rect">
            <a:avLst/>
          </a:prstGeom>
        </p:spPr>
      </p:pic>
      <p:pic>
        <p:nvPicPr>
          <p:cNvPr id="6" name="Imagem 5"/>
          <p:cNvPicPr>
            <a:picLocks noChangeAspect="1"/>
          </p:cNvPicPr>
          <p:nvPr/>
        </p:nvPicPr>
        <p:blipFill rotWithShape="1">
          <a:blip r:embed="rId4" cstate="print">
            <a:extLst>
              <a:ext uri="{28A0092B-C50C-407E-A947-70E740481C1C}">
                <a14:useLocalDpi xmlns:a14="http://schemas.microsoft.com/office/drawing/2010/main" val="0"/>
              </a:ext>
            </a:extLst>
          </a:blip>
          <a:srcRect l="42684" t="42171" r="33259" b="31177"/>
          <a:stretch/>
        </p:blipFill>
        <p:spPr>
          <a:xfrm>
            <a:off x="4716016" y="2922273"/>
            <a:ext cx="3233696" cy="2666967"/>
          </a:xfrm>
          <a:prstGeom prst="rect">
            <a:avLst/>
          </a:prstGeom>
        </p:spPr>
      </p:pic>
      <p:sp>
        <p:nvSpPr>
          <p:cNvPr id="7" name="CaixaDeTexto 6"/>
          <p:cNvSpPr txBox="1"/>
          <p:nvPr/>
        </p:nvSpPr>
        <p:spPr>
          <a:xfrm>
            <a:off x="2339752" y="2966510"/>
            <a:ext cx="864096" cy="553998"/>
          </a:xfrm>
          <a:prstGeom prst="rect">
            <a:avLst/>
          </a:prstGeom>
          <a:noFill/>
        </p:spPr>
        <p:txBody>
          <a:bodyPr wrap="square" rtlCol="0">
            <a:spAutoFit/>
          </a:bodyPr>
          <a:lstStyle/>
          <a:p>
            <a:pPr algn="ctr"/>
            <a:r>
              <a:rPr lang="pt-BR" sz="3000" b="1" dirty="0" smtClean="0">
                <a:solidFill>
                  <a:schemeClr val="bg1"/>
                </a:solidFill>
              </a:rPr>
              <a:t>AVA</a:t>
            </a:r>
            <a:endParaRPr lang="pt-BR" sz="3000" b="1" dirty="0">
              <a:solidFill>
                <a:schemeClr val="bg1"/>
              </a:solidFill>
            </a:endParaRPr>
          </a:p>
        </p:txBody>
      </p:sp>
      <p:sp>
        <p:nvSpPr>
          <p:cNvPr id="8" name="CaixaDeTexto 7"/>
          <p:cNvSpPr txBox="1"/>
          <p:nvPr/>
        </p:nvSpPr>
        <p:spPr>
          <a:xfrm>
            <a:off x="4572000" y="2969631"/>
            <a:ext cx="3096344" cy="553998"/>
          </a:xfrm>
          <a:prstGeom prst="rect">
            <a:avLst/>
          </a:prstGeom>
          <a:noFill/>
        </p:spPr>
        <p:txBody>
          <a:bodyPr wrap="square" rtlCol="0">
            <a:spAutoFit/>
          </a:bodyPr>
          <a:lstStyle/>
          <a:p>
            <a:pPr algn="ctr"/>
            <a:r>
              <a:rPr lang="pt-BR" sz="3000" b="1" dirty="0" smtClean="0">
                <a:solidFill>
                  <a:schemeClr val="bg1"/>
                </a:solidFill>
              </a:rPr>
              <a:t>SALA DE AULA</a:t>
            </a:r>
            <a:endParaRPr lang="pt-BR" sz="3000" b="1" dirty="0">
              <a:solidFill>
                <a:schemeClr val="bg1"/>
              </a:solidFill>
            </a:endParaRPr>
          </a:p>
        </p:txBody>
      </p:sp>
      <p:sp>
        <p:nvSpPr>
          <p:cNvPr id="9" name="CaixaDeTexto 8"/>
          <p:cNvSpPr txBox="1"/>
          <p:nvPr/>
        </p:nvSpPr>
        <p:spPr>
          <a:xfrm>
            <a:off x="1527281" y="3570345"/>
            <a:ext cx="2160240" cy="1823576"/>
          </a:xfrm>
          <a:prstGeom prst="rect">
            <a:avLst/>
          </a:prstGeom>
          <a:noFill/>
        </p:spPr>
        <p:txBody>
          <a:bodyPr wrap="square" rtlCol="0">
            <a:spAutoFit/>
          </a:bodyPr>
          <a:lstStyle/>
          <a:p>
            <a:pPr algn="ctr">
              <a:spcAft>
                <a:spcPts val="1500"/>
              </a:spcAft>
            </a:pPr>
            <a:r>
              <a:rPr lang="pt-BR" sz="2000" b="1" dirty="0" smtClean="0">
                <a:solidFill>
                  <a:schemeClr val="bg1"/>
                </a:solidFill>
              </a:rPr>
              <a:t>CONTEÚDO</a:t>
            </a:r>
          </a:p>
          <a:p>
            <a:pPr marL="342900" indent="-342900">
              <a:buFont typeface="Wingdings" panose="05000000000000000000" pitchFamily="2" charset="2"/>
              <a:buChar char="§"/>
            </a:pPr>
            <a:r>
              <a:rPr lang="pt-BR" sz="2000" dirty="0" err="1" smtClean="0">
                <a:solidFill>
                  <a:schemeClr val="bg1"/>
                </a:solidFill>
              </a:rPr>
              <a:t>Videoaulas</a:t>
            </a:r>
            <a:endParaRPr lang="pt-BR" sz="2000" dirty="0" smtClean="0">
              <a:solidFill>
                <a:schemeClr val="bg1"/>
              </a:solidFill>
            </a:endParaRPr>
          </a:p>
          <a:p>
            <a:pPr marL="342900" indent="-342900">
              <a:buFont typeface="Wingdings" panose="05000000000000000000" pitchFamily="2" charset="2"/>
              <a:buChar char="§"/>
            </a:pPr>
            <a:r>
              <a:rPr lang="pt-BR" sz="2000" dirty="0" smtClean="0">
                <a:solidFill>
                  <a:schemeClr val="bg1"/>
                </a:solidFill>
              </a:rPr>
              <a:t>Áudios</a:t>
            </a:r>
          </a:p>
          <a:p>
            <a:pPr marL="342900" indent="-342900">
              <a:buFont typeface="Wingdings" panose="05000000000000000000" pitchFamily="2" charset="2"/>
              <a:buChar char="§"/>
            </a:pPr>
            <a:r>
              <a:rPr lang="pt-BR" sz="2000" dirty="0" smtClean="0">
                <a:solidFill>
                  <a:schemeClr val="bg1"/>
                </a:solidFill>
              </a:rPr>
              <a:t>Textos</a:t>
            </a:r>
          </a:p>
          <a:p>
            <a:pPr marL="342900" indent="-342900">
              <a:buFont typeface="Wingdings" panose="05000000000000000000" pitchFamily="2" charset="2"/>
              <a:buChar char="§"/>
            </a:pPr>
            <a:r>
              <a:rPr lang="pt-BR" sz="2000" dirty="0" smtClean="0">
                <a:solidFill>
                  <a:schemeClr val="bg1"/>
                </a:solidFill>
              </a:rPr>
              <a:t>Atividades</a:t>
            </a:r>
            <a:endParaRPr lang="pt-BR" sz="2000" dirty="0">
              <a:solidFill>
                <a:schemeClr val="bg1"/>
              </a:solidFill>
            </a:endParaRPr>
          </a:p>
        </p:txBody>
      </p:sp>
      <p:sp>
        <p:nvSpPr>
          <p:cNvPr id="10" name="CaixaDeTexto 9"/>
          <p:cNvSpPr txBox="1"/>
          <p:nvPr/>
        </p:nvSpPr>
        <p:spPr>
          <a:xfrm>
            <a:off x="5252744" y="3642353"/>
            <a:ext cx="2160240" cy="1515800"/>
          </a:xfrm>
          <a:prstGeom prst="rect">
            <a:avLst/>
          </a:prstGeom>
          <a:noFill/>
        </p:spPr>
        <p:txBody>
          <a:bodyPr wrap="square" rtlCol="0">
            <a:spAutoFit/>
          </a:bodyPr>
          <a:lstStyle/>
          <a:p>
            <a:pPr algn="ctr">
              <a:spcAft>
                <a:spcPts val="1500"/>
              </a:spcAft>
            </a:pPr>
            <a:r>
              <a:rPr lang="pt-BR" sz="2000" b="1" dirty="0" smtClean="0">
                <a:solidFill>
                  <a:schemeClr val="bg1"/>
                </a:solidFill>
              </a:rPr>
              <a:t>PRÁTICAS</a:t>
            </a:r>
          </a:p>
          <a:p>
            <a:pPr marL="342900" indent="-342900">
              <a:buFont typeface="Wingdings" panose="05000000000000000000" pitchFamily="2" charset="2"/>
              <a:buChar char="§"/>
            </a:pPr>
            <a:r>
              <a:rPr lang="pt-BR" sz="2000" dirty="0" smtClean="0">
                <a:solidFill>
                  <a:schemeClr val="bg1"/>
                </a:solidFill>
              </a:rPr>
              <a:t>Discussões</a:t>
            </a:r>
          </a:p>
          <a:p>
            <a:pPr marL="342900" indent="-342900">
              <a:buFont typeface="Wingdings" panose="05000000000000000000" pitchFamily="2" charset="2"/>
              <a:buChar char="§"/>
            </a:pPr>
            <a:r>
              <a:rPr lang="pt-BR" sz="2000" dirty="0" smtClean="0">
                <a:solidFill>
                  <a:schemeClr val="bg1"/>
                </a:solidFill>
              </a:rPr>
              <a:t>Atividades</a:t>
            </a:r>
          </a:p>
          <a:p>
            <a:pPr marL="342900" indent="-342900">
              <a:buFont typeface="Wingdings" panose="05000000000000000000" pitchFamily="2" charset="2"/>
              <a:buChar char="§"/>
            </a:pPr>
            <a:r>
              <a:rPr lang="pt-BR" sz="2000" dirty="0" smtClean="0">
                <a:solidFill>
                  <a:schemeClr val="bg1"/>
                </a:solidFill>
              </a:rPr>
              <a:t>Reflexões</a:t>
            </a:r>
            <a:endParaRPr lang="pt-BR" sz="2000" dirty="0">
              <a:solidFill>
                <a:schemeClr val="bg1"/>
              </a:solidFill>
            </a:endParaRPr>
          </a:p>
        </p:txBody>
      </p:sp>
    </p:spTree>
    <p:extLst>
      <p:ext uri="{BB962C8B-B14F-4D97-AF65-F5344CB8AC3E}">
        <p14:creationId xmlns:p14="http://schemas.microsoft.com/office/powerpoint/2010/main" val="8397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3" cstate="print">
            <a:extLst>
              <a:ext uri="{28A0092B-C50C-407E-A947-70E740481C1C}">
                <a14:useLocalDpi xmlns:a14="http://schemas.microsoft.com/office/drawing/2010/main" val="0"/>
              </a:ext>
            </a:extLst>
          </a:blip>
          <a:srcRect l="3316" b="2437"/>
          <a:stretch/>
        </p:blipFill>
        <p:spPr>
          <a:xfrm>
            <a:off x="1" y="0"/>
            <a:ext cx="9143999" cy="6860603"/>
          </a:xfrm>
          <a:prstGeom prst="rect">
            <a:avLst/>
          </a:prstGeom>
        </p:spPr>
      </p:pic>
      <p:pic>
        <p:nvPicPr>
          <p:cNvPr id="66" name="Imagem 65"/>
          <p:cNvPicPr>
            <a:picLocks noChangeAspect="1"/>
          </p:cNvPicPr>
          <p:nvPr/>
        </p:nvPicPr>
        <p:blipFill rotWithShape="1">
          <a:blip r:embed="rId4" cstate="print">
            <a:extLst>
              <a:ext uri="{28A0092B-C50C-407E-A947-70E740481C1C}">
                <a14:useLocalDpi xmlns:a14="http://schemas.microsoft.com/office/drawing/2010/main" val="0"/>
              </a:ext>
            </a:extLst>
          </a:blip>
          <a:srcRect b="77245"/>
          <a:stretch/>
        </p:blipFill>
        <p:spPr>
          <a:xfrm>
            <a:off x="639903" y="-2603"/>
            <a:ext cx="7680976" cy="1301118"/>
          </a:xfrm>
          <a:prstGeom prst="rect">
            <a:avLst/>
          </a:prstGeom>
        </p:spPr>
      </p:pic>
      <p:sp>
        <p:nvSpPr>
          <p:cNvPr id="65" name="CaixaDeTexto 64"/>
          <p:cNvSpPr txBox="1"/>
          <p:nvPr/>
        </p:nvSpPr>
        <p:spPr>
          <a:xfrm>
            <a:off x="0" y="476672"/>
            <a:ext cx="9144000" cy="528222"/>
          </a:xfrm>
          <a:prstGeom prst="rect">
            <a:avLst/>
          </a:prstGeom>
          <a:noFill/>
        </p:spPr>
        <p:txBody>
          <a:bodyPr wrap="square" rtlCol="0">
            <a:spAutoFit/>
          </a:bodyPr>
          <a:lstStyle/>
          <a:p>
            <a:pPr algn="ctr">
              <a:lnSpc>
                <a:spcPts val="3300"/>
              </a:lnSpc>
            </a:pPr>
            <a:r>
              <a:rPr lang="pt-BR" sz="3500" b="1" dirty="0" smtClean="0">
                <a:solidFill>
                  <a:schemeClr val="bg1"/>
                </a:solidFill>
              </a:rPr>
              <a:t>SALA DE AULA INVERTIDA</a:t>
            </a:r>
            <a:endParaRPr lang="pt-BR" sz="3500" b="1" dirty="0">
              <a:solidFill>
                <a:schemeClr val="bg1"/>
              </a:solidFill>
            </a:endParaRPr>
          </a:p>
        </p:txBody>
      </p:sp>
      <p:grpSp>
        <p:nvGrpSpPr>
          <p:cNvPr id="45" name="Grupo 44"/>
          <p:cNvGrpSpPr/>
          <p:nvPr/>
        </p:nvGrpSpPr>
        <p:grpSpPr>
          <a:xfrm>
            <a:off x="371153" y="1379508"/>
            <a:ext cx="8424936" cy="5305233"/>
            <a:chOff x="323528" y="1398558"/>
            <a:chExt cx="8424936" cy="5305233"/>
          </a:xfrm>
        </p:grpSpPr>
        <p:pic>
          <p:nvPicPr>
            <p:cNvPr id="24" name="Imagem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8243" y="2636912"/>
              <a:ext cx="2584296" cy="2915827"/>
            </a:xfrm>
            <a:prstGeom prst="rect">
              <a:avLst/>
            </a:prstGeom>
          </p:spPr>
        </p:pic>
        <p:grpSp>
          <p:nvGrpSpPr>
            <p:cNvPr id="11" name="Grupo 10"/>
            <p:cNvGrpSpPr/>
            <p:nvPr/>
          </p:nvGrpSpPr>
          <p:grpSpPr>
            <a:xfrm>
              <a:off x="323528" y="1398558"/>
              <a:ext cx="3888432" cy="3888432"/>
              <a:chOff x="1691680" y="3427698"/>
              <a:chExt cx="3024336" cy="3024336"/>
            </a:xfrm>
          </p:grpSpPr>
          <p:sp>
            <p:nvSpPr>
              <p:cNvPr id="10" name="Elipse 9"/>
              <p:cNvSpPr/>
              <p:nvPr/>
            </p:nvSpPr>
            <p:spPr>
              <a:xfrm>
                <a:off x="1691680" y="3427698"/>
                <a:ext cx="3024336" cy="3024336"/>
              </a:xfrm>
              <a:prstGeom prst="ellipse">
                <a:avLst/>
              </a:prstGeom>
              <a:solidFill>
                <a:schemeClr val="bg1"/>
              </a:solid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7" name="Imagem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478" y="3875951"/>
                <a:ext cx="2572741" cy="2127831"/>
              </a:xfrm>
              <a:prstGeom prst="rect">
                <a:avLst/>
              </a:prstGeom>
            </p:spPr>
          </p:pic>
        </p:grpSp>
        <p:grpSp>
          <p:nvGrpSpPr>
            <p:cNvPr id="12" name="Grupo 11"/>
            <p:cNvGrpSpPr/>
            <p:nvPr/>
          </p:nvGrpSpPr>
          <p:grpSpPr>
            <a:xfrm>
              <a:off x="4860032" y="2815359"/>
              <a:ext cx="3888432" cy="3888432"/>
              <a:chOff x="5580112" y="3717032"/>
              <a:chExt cx="3024336" cy="3024336"/>
            </a:xfrm>
          </p:grpSpPr>
          <p:sp>
            <p:nvSpPr>
              <p:cNvPr id="82" name="Elipse 81"/>
              <p:cNvSpPr/>
              <p:nvPr/>
            </p:nvSpPr>
            <p:spPr>
              <a:xfrm>
                <a:off x="5580112" y="3717032"/>
                <a:ext cx="3024336" cy="3024336"/>
              </a:xfrm>
              <a:prstGeom prst="ellipse">
                <a:avLst/>
              </a:prstGeom>
              <a:solidFill>
                <a:schemeClr val="bg1"/>
              </a:solid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6" name="Imagem 7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5703" y="4127244"/>
                <a:ext cx="2373155" cy="2203913"/>
              </a:xfrm>
              <a:prstGeom prst="rect">
                <a:avLst/>
              </a:prstGeom>
            </p:spPr>
          </p:pic>
        </p:grpSp>
      </p:grpSp>
    </p:spTree>
    <p:extLst>
      <p:ext uri="{BB962C8B-B14F-4D97-AF65-F5344CB8AC3E}">
        <p14:creationId xmlns:p14="http://schemas.microsoft.com/office/powerpoint/2010/main" val="23186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 presetClass="entr" presetSubtype="1"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 calcmode="lin" valueType="num">
                                      <p:cBhvr additive="base">
                                        <p:cTn id="10" dur="250" fill="hold"/>
                                        <p:tgtEl>
                                          <p:spTgt spid="66"/>
                                        </p:tgtEl>
                                        <p:attrNameLst>
                                          <p:attrName>ppt_x</p:attrName>
                                        </p:attrNameLst>
                                      </p:cBhvr>
                                      <p:tavLst>
                                        <p:tav tm="0">
                                          <p:val>
                                            <p:strVal val="#ppt_x"/>
                                          </p:val>
                                        </p:tav>
                                        <p:tav tm="100000">
                                          <p:val>
                                            <p:strVal val="#ppt_x"/>
                                          </p:val>
                                        </p:tav>
                                      </p:tavLst>
                                    </p:anim>
                                    <p:anim calcmode="lin" valueType="num">
                                      <p:cBhvr additive="base">
                                        <p:cTn id="11" dur="250" fill="hold"/>
                                        <p:tgtEl>
                                          <p:spTgt spid="66"/>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39552" y="476672"/>
            <a:ext cx="7272808" cy="938719"/>
          </a:xfrm>
          <a:prstGeom prst="rect">
            <a:avLst/>
          </a:prstGeom>
          <a:noFill/>
        </p:spPr>
        <p:txBody>
          <a:bodyPr wrap="square" rtlCol="0">
            <a:spAutoFit/>
          </a:bodyPr>
          <a:lstStyle/>
          <a:p>
            <a:pPr>
              <a:lnSpc>
                <a:spcPts val="3300"/>
              </a:lnSpc>
            </a:pPr>
            <a:r>
              <a:rPr lang="pt-BR" sz="2500" b="1" dirty="0" smtClean="0">
                <a:solidFill>
                  <a:srgbClr val="24A99D"/>
                </a:solidFill>
              </a:rPr>
              <a:t>QUAIS OS BENEFÍCIOS</a:t>
            </a:r>
          </a:p>
          <a:p>
            <a:pPr>
              <a:lnSpc>
                <a:spcPts val="3300"/>
              </a:lnSpc>
            </a:pPr>
            <a:r>
              <a:rPr lang="pt-BR" sz="3500" b="1" dirty="0" smtClean="0">
                <a:solidFill>
                  <a:schemeClr val="tx1">
                    <a:lumMod val="65000"/>
                    <a:lumOff val="35000"/>
                  </a:schemeClr>
                </a:solidFill>
              </a:rPr>
              <a:t>DESTE MODELO?</a:t>
            </a:r>
            <a:endParaRPr lang="pt-BR" sz="3500" b="1" dirty="0">
              <a:solidFill>
                <a:schemeClr val="tx1">
                  <a:lumMod val="65000"/>
                  <a:lumOff val="35000"/>
                </a:schemeClr>
              </a:solidFill>
            </a:endParaRPr>
          </a:p>
        </p:txBody>
      </p:sp>
      <p:sp>
        <p:nvSpPr>
          <p:cNvPr id="3" name="CaixaDeTexto 2"/>
          <p:cNvSpPr txBox="1"/>
          <p:nvPr/>
        </p:nvSpPr>
        <p:spPr>
          <a:xfrm>
            <a:off x="683568" y="1831657"/>
            <a:ext cx="7776864" cy="605294"/>
          </a:xfrm>
          <a:prstGeom prst="rect">
            <a:avLst/>
          </a:prstGeom>
          <a:noFill/>
        </p:spPr>
        <p:txBody>
          <a:bodyPr wrap="square" rtlCol="0">
            <a:spAutoFit/>
          </a:bodyPr>
          <a:lstStyle/>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Oportunidade </a:t>
            </a:r>
            <a:r>
              <a:rPr lang="pt-BR" sz="1700" dirty="0">
                <a:solidFill>
                  <a:schemeClr val="bg1">
                    <a:lumMod val="50000"/>
                  </a:schemeClr>
                </a:solidFill>
              </a:rPr>
              <a:t>de praticar e resolver problemas do mundo real (similares aos que você encontra no mercado de trabalho</a:t>
            </a:r>
            <a:r>
              <a:rPr lang="pt-BR" sz="1700" dirty="0" smtClean="0">
                <a:solidFill>
                  <a:schemeClr val="bg1">
                    <a:lumMod val="50000"/>
                  </a:schemeClr>
                </a:solidFill>
              </a:rPr>
              <a:t>);</a:t>
            </a:r>
          </a:p>
        </p:txBody>
      </p:sp>
      <p:sp>
        <p:nvSpPr>
          <p:cNvPr id="6" name="CaixaDeTexto 5"/>
          <p:cNvSpPr txBox="1"/>
          <p:nvPr/>
        </p:nvSpPr>
        <p:spPr>
          <a:xfrm>
            <a:off x="683568" y="4057347"/>
            <a:ext cx="7776864" cy="348813"/>
          </a:xfrm>
          <a:prstGeom prst="rect">
            <a:avLst/>
          </a:prstGeom>
          <a:noFill/>
        </p:spPr>
        <p:txBody>
          <a:bodyPr wrap="square" rtlCol="0">
            <a:spAutoFit/>
          </a:bodyPr>
          <a:lstStyle/>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Feedback </a:t>
            </a:r>
            <a:r>
              <a:rPr lang="pt-BR" sz="1700" dirty="0">
                <a:solidFill>
                  <a:schemeClr val="bg1">
                    <a:lumMod val="50000"/>
                  </a:schemeClr>
                </a:solidFill>
              </a:rPr>
              <a:t>contínuo</a:t>
            </a:r>
            <a:r>
              <a:rPr lang="pt-BR" sz="1700" dirty="0" smtClean="0">
                <a:solidFill>
                  <a:schemeClr val="bg1">
                    <a:lumMod val="50000"/>
                  </a:schemeClr>
                </a:solidFill>
              </a:rPr>
              <a:t>;</a:t>
            </a:r>
            <a:endParaRPr lang="pt-BR" sz="1700" dirty="0">
              <a:solidFill>
                <a:schemeClr val="bg1">
                  <a:lumMod val="50000"/>
                </a:schemeClr>
              </a:solidFill>
            </a:endParaRPr>
          </a:p>
        </p:txBody>
      </p:sp>
      <p:sp>
        <p:nvSpPr>
          <p:cNvPr id="7" name="CaixaDeTexto 6"/>
          <p:cNvSpPr txBox="1"/>
          <p:nvPr/>
        </p:nvSpPr>
        <p:spPr>
          <a:xfrm>
            <a:off x="677119" y="2651770"/>
            <a:ext cx="7776864" cy="348813"/>
          </a:xfrm>
          <a:prstGeom prst="rect">
            <a:avLst/>
          </a:prstGeom>
          <a:noFill/>
        </p:spPr>
        <p:txBody>
          <a:bodyPr wrap="square" rtlCol="0">
            <a:spAutoFit/>
          </a:bodyPr>
          <a:lstStyle/>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Troca </a:t>
            </a:r>
            <a:r>
              <a:rPr lang="pt-BR" sz="1700" dirty="0">
                <a:solidFill>
                  <a:schemeClr val="bg1">
                    <a:lumMod val="50000"/>
                  </a:schemeClr>
                </a:solidFill>
              </a:rPr>
              <a:t>de experiências entre os colegas e </a:t>
            </a:r>
            <a:r>
              <a:rPr lang="pt-BR" sz="1700" dirty="0" smtClean="0">
                <a:solidFill>
                  <a:schemeClr val="bg1">
                    <a:lumMod val="50000"/>
                  </a:schemeClr>
                </a:solidFill>
              </a:rPr>
              <a:t>professor;</a:t>
            </a:r>
          </a:p>
        </p:txBody>
      </p:sp>
      <p:sp>
        <p:nvSpPr>
          <p:cNvPr id="8" name="CaixaDeTexto 7"/>
          <p:cNvSpPr txBox="1"/>
          <p:nvPr/>
        </p:nvSpPr>
        <p:spPr>
          <a:xfrm>
            <a:off x="683568" y="3242692"/>
            <a:ext cx="7776864" cy="605294"/>
          </a:xfrm>
          <a:prstGeom prst="rect">
            <a:avLst/>
          </a:prstGeom>
          <a:noFill/>
        </p:spPr>
        <p:txBody>
          <a:bodyPr wrap="square" rtlCol="0">
            <a:spAutoFit/>
          </a:bodyPr>
          <a:lstStyle/>
          <a:p>
            <a:pPr marL="285750" indent="-285750">
              <a:lnSpc>
                <a:spcPts val="2000"/>
              </a:lnSpc>
              <a:spcAft>
                <a:spcPts val="1500"/>
              </a:spcAft>
              <a:buFont typeface="Wingdings" panose="05000000000000000000" pitchFamily="2" charset="2"/>
              <a:buChar char="§"/>
            </a:pPr>
            <a:r>
              <a:rPr lang="pt-BR" sz="1700" dirty="0" smtClean="0">
                <a:solidFill>
                  <a:schemeClr val="bg1">
                    <a:lumMod val="50000"/>
                  </a:schemeClr>
                </a:solidFill>
              </a:rPr>
              <a:t>Desenvolvimento </a:t>
            </a:r>
            <a:r>
              <a:rPr lang="pt-BR" sz="1700" dirty="0">
                <a:solidFill>
                  <a:schemeClr val="bg1">
                    <a:lumMod val="50000"/>
                  </a:schemeClr>
                </a:solidFill>
              </a:rPr>
              <a:t>de outras competências além das técnicas (negociação, comunicação, liderança, </a:t>
            </a:r>
            <a:r>
              <a:rPr lang="pt-BR" sz="1700" dirty="0" err="1">
                <a:solidFill>
                  <a:schemeClr val="bg1">
                    <a:lumMod val="50000"/>
                  </a:schemeClr>
                </a:solidFill>
              </a:rPr>
              <a:t>etc</a:t>
            </a:r>
            <a:r>
              <a:rPr lang="pt-BR" sz="1700" dirty="0" smtClean="0">
                <a:solidFill>
                  <a:schemeClr val="bg1">
                    <a:lumMod val="50000"/>
                  </a:schemeClr>
                </a:solidFill>
              </a:rPr>
              <a:t>);</a:t>
            </a:r>
          </a:p>
        </p:txBody>
      </p:sp>
    </p:spTree>
    <p:extLst>
      <p:ext uri="{BB962C8B-B14F-4D97-AF65-F5344CB8AC3E}">
        <p14:creationId xmlns:p14="http://schemas.microsoft.com/office/powerpoint/2010/main" val="157258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Lst>
  </p:timing>
</p:sld>
</file>

<file path=ppt/theme/theme1.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1868</Words>
  <Application>Microsoft Office PowerPoint</Application>
  <PresentationFormat>Apresentação na tela (4:3)</PresentationFormat>
  <Paragraphs>183</Paragraphs>
  <Slides>20</Slides>
  <Notes>13</Notes>
  <HiddenSlides>0</HiddenSlides>
  <MMClips>0</MMClips>
  <ScaleCrop>false</ScaleCrop>
  <HeadingPairs>
    <vt:vector size="4" baseType="variant">
      <vt:variant>
        <vt:lpstr>Tema</vt:lpstr>
      </vt:variant>
      <vt:variant>
        <vt:i4>3</vt:i4>
      </vt:variant>
      <vt:variant>
        <vt:lpstr>Títulos de slides</vt:lpstr>
      </vt:variant>
      <vt:variant>
        <vt:i4>20</vt:i4>
      </vt:variant>
    </vt:vector>
  </HeadingPairs>
  <TitlesOfParts>
    <vt:vector size="23" baseType="lpstr">
      <vt:lpstr>1_Personalizar design</vt:lpstr>
      <vt:lpstr>2_Personalizar design</vt:lpstr>
      <vt:lpstr>Personalizar design</vt:lpstr>
      <vt:lpstr>Apresentação do PowerPoint</vt:lpstr>
      <vt:lpstr>Bem-vindo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 que iremos estudar na disciplina como um todo   (Virtual + Presencial) </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da Disciplina</dc:title>
  <dc:creator>Marcelo Werneck</dc:creator>
  <cp:lastModifiedBy>SMC</cp:lastModifiedBy>
  <cp:revision>68</cp:revision>
  <dcterms:created xsi:type="dcterms:W3CDTF">2018-01-04T19:27:31Z</dcterms:created>
  <dcterms:modified xsi:type="dcterms:W3CDTF">2019-02-25T18:43:26Z</dcterms:modified>
</cp:coreProperties>
</file>