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343" r:id="rId3"/>
    <p:sldId id="353" r:id="rId4"/>
    <p:sldId id="356" r:id="rId5"/>
    <p:sldId id="357" r:id="rId6"/>
    <p:sldId id="354" r:id="rId7"/>
    <p:sldId id="355" r:id="rId8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7D3"/>
    <a:srgbClr val="DA1F28"/>
    <a:srgbClr val="92278F"/>
    <a:srgbClr val="AD75DB"/>
    <a:srgbClr val="721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 snapToGrid="0" snapToObjects="1">
      <p:cViewPr varScale="1">
        <p:scale>
          <a:sx n="84" d="100"/>
          <a:sy n="84" d="100"/>
        </p:scale>
        <p:origin x="888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DCDF46D4-BEC1-447D-AAB1-AC6F48E0170B}" type="datetimeFigureOut">
              <a:rPr lang="pt-BR"/>
              <a:pPr>
                <a:defRPr/>
              </a:pPr>
              <a:t>04/11/2017</a:t>
            </a:fld>
            <a:endParaRPr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FDBE69-F9A0-402E-9543-8053B4E1DB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/>
          </a:p>
        </p:txBody>
      </p:sp>
      <p:sp>
        <p:nvSpPr>
          <p:cNvPr id="18436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8429F1-483D-4A93-BBCA-2065550FD511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/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>
            <a:extLst/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40250"/>
            <a:ext cx="6515100" cy="514350"/>
          </a:xfr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pt-BR" dirty="0"/>
              <a:t>Clique para editar o estilo do subtítulo mestre</a:t>
            </a:r>
            <a:endParaRPr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lang="pt-BR" cap="all" baseline="0"/>
            </a:lvl1pPr>
            <a:extLst/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6" name="Date Placeholder 27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/>
          </p:cNvPr>
          <p:cNvSpPr/>
          <p:nvPr userDrawn="1"/>
        </p:nvSpPr>
        <p:spPr>
          <a:xfrm>
            <a:off x="581025" y="1123950"/>
            <a:ext cx="8570913" cy="182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>
            <a:extLst/>
          </p:cNvPr>
          <p:cNvSpPr/>
          <p:nvPr userDrawn="1"/>
        </p:nvSpPr>
        <p:spPr>
          <a:xfrm>
            <a:off x="0" y="1123950"/>
            <a:ext cx="539750" cy="182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100647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896" cy="3276600"/>
          </a:xfrm>
        </p:spPr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4">
            <a:extLst/>
          </p:cNvPr>
          <p:cNvSpPr>
            <a:spLocks noGrp="1"/>
          </p:cNvSpPr>
          <p:nvPr>
            <p:ph type="sldNum" sz="quarter" idx="14"/>
          </p:nvPr>
        </p:nvSpPr>
        <p:spPr>
          <a:xfrm>
            <a:off x="17463" y="1131888"/>
            <a:ext cx="533400" cy="18256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56052E-AEA1-4EAA-B743-12448F4435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Footer Placeholder 13">
            <a:extLst/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4686300"/>
            <a:ext cx="8426450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/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/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>
            <a:extLst/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lide Number Placeholder 12">
            <a:extLst/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A925EB13-CE5E-4490-A33B-6B9D3756C8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Footer Placeholder 13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Slide Number Placeholder 22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00AC2-072B-4E03-8D0B-10B11C812D4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Footer Placeholder 13">
            <a:extLst/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 lang="pt-BR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Slide Number Placeholder 11">
            <a:extLst/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CED0A-39B3-4582-B1AF-B060D41943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Footer Placeholder 13">
            <a:extLst/>
          </p:cNvPr>
          <p:cNvSpPr>
            <a:spLocks noGrp="1"/>
          </p:cNvSpPr>
          <p:nvPr>
            <p:ph type="ftr" sz="quarter" idx="2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Date Placeholder 1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5" name="Slide Number Placeholder 22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FE054-57D3-4C10-B982-E2CF5CAEBF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CB30CA-D887-435C-AC47-A73720CF6A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Date Placeholder 13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2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Slide Number Placeholder 22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856E5-F6D2-461F-8537-3D8528AC13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/>
          </p:cNvPr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>
            <a:extLst/>
          </p:cNvPr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ctangle 9">
            <a:extLst/>
          </p:cNvPr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10">
            <a:extLst/>
          </p:cNvPr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Date Placeholder 11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0" name="Slide Number Placeholder 12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3E6CFC-E744-4F2C-906B-C56FFB8D5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1" name="Footer Placeholder 13">
            <a:extLst/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Date Placeholder 1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6350" y="1131888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293713-16FA-4D36-82AE-D986A79268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25" r:id="rId6"/>
    <p:sldLayoutId id="2147483932" r:id="rId7"/>
    <p:sldLayoutId id="2147483926" r:id="rId8"/>
    <p:sldLayoutId id="2147483933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36575"/>
          </a:xfrm>
        </p:spPr>
        <p:txBody>
          <a:bodyPr/>
          <a:lstStyle/>
          <a:p>
            <a:pPr>
              <a:defRPr/>
            </a:pPr>
            <a:r>
              <a:rPr altLang="pt-BR" dirty="0"/>
              <a:t>CIÊNCIA DA COMPUTAÇÃO</a:t>
            </a:r>
          </a:p>
        </p:txBody>
      </p:sp>
      <p:sp>
        <p:nvSpPr>
          <p:cNvPr id="4" name="Rectangle 3">
            <a:extLst/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5300" cap="small" dirty="0"/>
              <a:t>Algoritmos Em  </a:t>
            </a:r>
            <a:br>
              <a:rPr sz="5300" cap="small" dirty="0"/>
            </a:br>
            <a:r>
              <a:rPr sz="5300" cap="small" dirty="0"/>
              <a:t>Grafos</a:t>
            </a:r>
            <a:br>
              <a:rPr sz="5300" cap="small" dirty="0"/>
            </a:br>
            <a:br>
              <a:rPr sz="5300" u="sng" cap="small" dirty="0"/>
            </a:br>
            <a:r>
              <a:rPr sz="5300" u="sng" cap="small" dirty="0"/>
              <a:t>Trabalho </a:t>
            </a:r>
            <a:r>
              <a:rPr sz="5300" u="sng" cap="small"/>
              <a:t>Prático </a:t>
            </a:r>
            <a:r>
              <a:rPr lang="pt-BR" sz="5300" u="sng" cap="small"/>
              <a:t>4</a:t>
            </a:r>
            <a:br>
              <a:rPr sz="5300" cap="none" dirty="0"/>
            </a:br>
            <a:r>
              <a:rPr cap="none" dirty="0"/>
              <a:t>Prof. </a:t>
            </a:r>
            <a:r>
              <a:rPr lang="pt-BR" cap="none" dirty="0"/>
              <a:t>Orlando Silva Junior</a:t>
            </a:r>
            <a:endParaRPr cap="small" dirty="0"/>
          </a:p>
        </p:txBody>
      </p:sp>
      <p:sp>
        <p:nvSpPr>
          <p:cNvPr id="9220" name="Rectangle 4"/>
          <p:cNvSpPr txBox="1">
            <a:spLocks/>
          </p:cNvSpPr>
          <p:nvPr/>
        </p:nvSpPr>
        <p:spPr bwMode="auto">
          <a:xfrm>
            <a:off x="26988" y="4537075"/>
            <a:ext cx="2298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800">
                <a:solidFill>
                  <a:srgbClr val="FFFFFF"/>
                </a:solidFill>
              </a:rPr>
              <a:t>PUC MINAS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/>
              <a:t>Trabalho </a:t>
            </a:r>
            <a:r>
              <a:rPr lang="pt-BR" altLang="pt-BR" dirty="0"/>
              <a:t>4</a:t>
            </a:r>
            <a:r>
              <a:rPr altLang="pt-BR" dirty="0"/>
              <a:t>:</a:t>
            </a:r>
            <a:endParaRPr altLang="pt-BR" i="1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lvl="1"/>
            <a:r>
              <a:rPr dirty="0"/>
              <a:t>Individual</a:t>
            </a:r>
          </a:p>
          <a:p>
            <a:pPr lvl="1"/>
            <a:r>
              <a:rPr dirty="0"/>
              <a:t>Código deve ser postado no SGA.</a:t>
            </a:r>
          </a:p>
          <a:p>
            <a:pPr lvl="1"/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de </a:t>
            </a:r>
            <a:r>
              <a:rPr dirty="0" err="1"/>
              <a:t>cópias</a:t>
            </a:r>
            <a:r>
              <a:rPr dirty="0"/>
              <a:t> TODOS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envolvidos</a:t>
            </a:r>
            <a:r>
              <a:rPr dirty="0"/>
              <a:t> </a:t>
            </a:r>
            <a:r>
              <a:rPr dirty="0" err="1"/>
              <a:t>recebem</a:t>
            </a:r>
            <a:r>
              <a:rPr dirty="0"/>
              <a:t> nota zero e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encaminhados</a:t>
            </a:r>
            <a:r>
              <a:rPr dirty="0"/>
              <a:t> à </a:t>
            </a:r>
            <a:r>
              <a:rPr dirty="0" err="1"/>
              <a:t>Coordenação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advertência</a:t>
            </a:r>
            <a:r>
              <a:rPr dirty="0"/>
              <a:t> formal</a:t>
            </a: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B02C4D-1F9B-4879-A8D5-F78D635F0FBC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lang="pt-BR" altLang="pt-BR" dirty="0"/>
              <a:t>Cenário</a:t>
            </a:r>
            <a:endParaRPr alt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8426450" cy="3276600"/>
          </a:xfrm>
        </p:spPr>
        <p:txBody>
          <a:bodyPr/>
          <a:lstStyle/>
          <a:p>
            <a:r>
              <a:rPr lang="pt-BR" sz="2600" dirty="0"/>
              <a:t>Uma empresa possui N tarefas a serem executadas e K funcionários contratados. Muitas das tarefas são complexas e exigem trabalho especializado, de modo que a partir das características de cada funcionário e de cada tarefa, a empresa já designou quais funcionários estarão responsáveis por quais tarefas.</a:t>
            </a:r>
            <a:endParaRPr sz="2600" dirty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9FCDFA-46FC-46A8-BA53-9D4020AAAA5F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lang="pt-BR" altLang="pt-BR" dirty="0"/>
              <a:t>Cenário</a:t>
            </a:r>
            <a:endParaRPr alt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8426450" cy="3276600"/>
          </a:xfrm>
        </p:spPr>
        <p:txBody>
          <a:bodyPr/>
          <a:lstStyle/>
          <a:p>
            <a:r>
              <a:rPr lang="pt-BR" sz="2600" dirty="0"/>
              <a:t>Se todos os funcionários designados para uma determinada tarefa estiverem disponíveis, esta tarefa poderá ser executada em uma hora. A empresa deseja saber o número mínimo de horas que serão necessárias para que todas as tarefas sejam executadas.</a:t>
            </a:r>
            <a:endParaRPr sz="2600" dirty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9FCDFA-46FC-46A8-BA53-9D4020AAAA5F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1741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lang="pt-BR" altLang="pt-BR" dirty="0"/>
              <a:t>O que deve ser feito</a:t>
            </a:r>
            <a:endParaRPr alt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8426450" cy="3276600"/>
          </a:xfrm>
        </p:spPr>
        <p:txBody>
          <a:bodyPr/>
          <a:lstStyle/>
          <a:p>
            <a:r>
              <a:rPr lang="pt-BR" sz="2600" dirty="0"/>
              <a:t>Crie em programa que leia dados, a partir de um arquivo-texto, o grafo cujas arestas ligam tarefas que possuem empregados em comum para sua realização. </a:t>
            </a:r>
          </a:p>
          <a:p>
            <a:endParaRPr sz="2600" dirty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9FCDFA-46FC-46A8-BA53-9D4020AAAA5F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1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 err="1"/>
              <a:t>Arquivo</a:t>
            </a:r>
            <a:r>
              <a:rPr altLang="pt-BR" dirty="0"/>
              <a:t> de </a:t>
            </a:r>
            <a:r>
              <a:rPr altLang="pt-BR" dirty="0" err="1"/>
              <a:t>entrada</a:t>
            </a:r>
            <a:endParaRPr alt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466850"/>
            <a:ext cx="842645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5 		#número total de vértices			0,1		#arestas: origem, destino</a:t>
            </a:r>
          </a:p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0,4		#número arbitrário de arestas</a:t>
            </a:r>
          </a:p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1,4		#arestas terminam em FIM </a:t>
            </a:r>
          </a:p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2,3</a:t>
            </a:r>
          </a:p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2,4</a:t>
            </a:r>
          </a:p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3,4		</a:t>
            </a:r>
          </a:p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Clr>
                <a:srgbClr val="9B57D3"/>
              </a:buClr>
              <a:buNone/>
              <a:defRPr/>
            </a:pP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FIM</a:t>
            </a:r>
          </a:p>
          <a:p>
            <a:pPr lvl="1">
              <a:buNone/>
            </a:pPr>
            <a:endParaRPr altLang="pt-BR" dirty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0459D7-DBE8-4008-91F8-F6F0469106B0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dirty="0" err="1"/>
              <a:t>Arquivo</a:t>
            </a:r>
            <a:r>
              <a:rPr altLang="pt-BR" dirty="0"/>
              <a:t> de </a:t>
            </a:r>
            <a:r>
              <a:rPr altLang="pt-BR" dirty="0" err="1"/>
              <a:t>saída</a:t>
            </a:r>
            <a:endParaRPr alt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50863" y="1546860"/>
            <a:ext cx="8426450" cy="3276600"/>
          </a:xfrm>
        </p:spPr>
        <p:txBody>
          <a:bodyPr/>
          <a:lstStyle/>
          <a:p>
            <a:r>
              <a:rPr lang="pt-BR" altLang="pt-BR" dirty="0"/>
              <a:t>A lista de saída só contém o número mínimo de horas para executar todas as tarefas.</a:t>
            </a:r>
          </a:p>
          <a:p>
            <a:r>
              <a:rPr lang="pt-BR" altLang="pt-BR" dirty="0"/>
              <a:t>Para o arquivo de exemplo, a saída é: 3</a:t>
            </a:r>
          </a:p>
          <a:p>
            <a:pPr>
              <a:buNone/>
            </a:pPr>
            <a:r>
              <a:rPr lang="pt-BR" dirty="0"/>
              <a:t>	</a:t>
            </a:r>
          </a:p>
          <a:p>
            <a:pPr>
              <a:buNone/>
            </a:pPr>
            <a:r>
              <a:rPr lang="pt-BR" sz="1800" dirty="0"/>
              <a:t>	</a:t>
            </a:r>
            <a:endParaRPr altLang="pt-BR" dirty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0459D7-DBE8-4008-91F8-F6F0469106B0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Apresentação na tela (16:9)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Consolas</vt:lpstr>
      <vt:lpstr>Tw Cen MT</vt:lpstr>
      <vt:lpstr>Wingdings</vt:lpstr>
      <vt:lpstr>Wingdings 2</vt:lpstr>
      <vt:lpstr>WidescreenPresentation</vt:lpstr>
      <vt:lpstr>Algoritmos Em   Grafos  Trabalho Prático 4 Prof. Orlando Silva Junior</vt:lpstr>
      <vt:lpstr>Trabalho 4:</vt:lpstr>
      <vt:lpstr>Cenário</vt:lpstr>
      <vt:lpstr>Cenário</vt:lpstr>
      <vt:lpstr>O que deve ser feito</vt:lpstr>
      <vt:lpstr>Arquivo de entrada</vt:lpstr>
      <vt:lpstr>Arquivo de saída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2017-11-04T13:59:56Z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