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91" r:id="rId4"/>
    <p:sldId id="292" r:id="rId5"/>
    <p:sldId id="293" r:id="rId6"/>
    <p:sldId id="295" r:id="rId7"/>
    <p:sldId id="297" r:id="rId8"/>
    <p:sldId id="294" r:id="rId9"/>
    <p:sldId id="296" r:id="rId10"/>
    <p:sldId id="298" r:id="rId11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8C0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6108DD-E362-1A4D-B579-6B50F4670DFD}" type="datetime1">
              <a:rPr lang="pt-BR"/>
              <a:pPr>
                <a:defRPr/>
              </a:pPr>
              <a:t>8/17/16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A18B8B-8E19-DB43-B40B-522417A35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ACB7C4-F6E8-1F46-A3B5-8C65992A0425}" type="datetime1">
              <a:rPr lang="pt-BR"/>
              <a:pPr>
                <a:defRPr/>
              </a:pPr>
              <a:t>8/17/16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1912DC-82E2-D743-A81A-A82ECFEC0A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471F-3DB9-054A-B3A0-67E9FE8DB20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20999-AA8B-A147-B202-1148B33C27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9CBAF-13D8-354A-824F-08FFBB2768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endParaRPr lang="en-US" sz="4400">
              <a:latin typeface="Calibri" pitchFamily="34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F4ED8-45FC-0645-90A8-CCC27C49E6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61355-7B12-9646-910D-18FB179F8E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729D-B581-1B40-A920-AF117012DDF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2A1BC-64CE-A346-80FB-DBCC029FA7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34610-E56C-B144-A582-0665F5605F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D03D-8AF2-314D-92EC-D7C22F2A4E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59BD-6A67-154B-897A-5C74B151434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C659-DC60-4C42-84C9-09C8372709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A4D9A3-0CF0-C049-B571-A7E4EF9C538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700" y="3581400"/>
            <a:ext cx="6337300" cy="2362200"/>
          </a:xfrm>
        </p:spPr>
        <p:txBody>
          <a:bodyPr/>
          <a:lstStyle/>
          <a:p>
            <a:pPr eaLnBrk="1" hangingPunct="1"/>
            <a:r>
              <a:rPr lang="pt-BR" sz="2400" b="1" dirty="0" smtClean="0">
                <a:latin typeface="Trebuchet MS" pitchFamily="-111" charset="0"/>
              </a:rPr>
              <a:t>Graduação em Ciência da Computação</a:t>
            </a:r>
            <a:br>
              <a:rPr lang="pt-BR" sz="2400" b="1" dirty="0" smtClean="0">
                <a:latin typeface="Trebuchet MS" pitchFamily="-111" charset="0"/>
              </a:rPr>
            </a:br>
            <a:r>
              <a:rPr lang="pt-BR" sz="2400" b="1" dirty="0" smtClean="0">
                <a:latin typeface="Trebuchet MS" pitchFamily="-111" charset="0"/>
              </a:rPr>
              <a:t/>
            </a:r>
            <a:br>
              <a:rPr lang="pt-BR" sz="2400" b="1" dirty="0" smtClean="0">
                <a:latin typeface="Trebuchet MS" pitchFamily="-111" charset="0"/>
              </a:rPr>
            </a:br>
            <a:r>
              <a:rPr lang="pt-BR" sz="2400" b="1" dirty="0" smtClean="0">
                <a:latin typeface="Trebuchet MS" pitchFamily="-111" charset="0"/>
              </a:rPr>
              <a:t>Disciplina: Arquitetura de Computadores</a:t>
            </a:r>
            <a:br>
              <a:rPr lang="pt-BR" sz="2400" b="1" dirty="0" smtClean="0">
                <a:latin typeface="Trebuchet MS" pitchFamily="-111" charset="0"/>
              </a:rPr>
            </a:br>
            <a:r>
              <a:rPr lang="pt-BR" sz="2400" b="1" dirty="0" smtClean="0">
                <a:latin typeface="Trebuchet MS" pitchFamily="-111" charset="0"/>
              </a:rPr>
              <a:t/>
            </a:r>
            <a:br>
              <a:rPr lang="pt-BR" sz="2400" b="1" dirty="0" smtClean="0">
                <a:latin typeface="Trebuchet MS" pitchFamily="-111" charset="0"/>
              </a:rPr>
            </a:br>
            <a:r>
              <a:rPr lang="pt-BR" sz="2400" b="1" dirty="0" smtClean="0">
                <a:latin typeface="Trebuchet MS" pitchFamily="-111" charset="0"/>
              </a:rPr>
              <a:t>Professor:  José Wilson da Costa</a:t>
            </a:r>
            <a:br>
              <a:rPr lang="pt-BR" sz="2400" b="1" dirty="0" smtClean="0">
                <a:latin typeface="Trebuchet MS" pitchFamily="-111" charset="0"/>
              </a:rPr>
            </a:br>
            <a:r>
              <a:rPr lang="pt-BR" sz="2400" b="1" dirty="0" smtClean="0">
                <a:latin typeface="Trebuchet MS" pitchFamily="-111" charset="0"/>
              </a:rPr>
              <a:t>                jwcostaprof@gmail.com</a:t>
            </a:r>
            <a:br>
              <a:rPr lang="pt-BR" sz="2400" b="1" dirty="0" smtClean="0">
                <a:latin typeface="Trebuchet MS" pitchFamily="-111" charset="0"/>
              </a:rPr>
            </a:br>
            <a:endParaRPr lang="pt-BR" sz="2400" b="1" dirty="0" smtClean="0">
              <a:latin typeface="Trebuchet MS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152400" y="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 no Computador 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3810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	</a:t>
            </a:r>
            <a:r>
              <a:rPr lang="pt-BR" sz="2400" dirty="0" smtClean="0"/>
              <a:t>N = 0.11*2</a:t>
            </a:r>
            <a:r>
              <a:rPr lang="pt-BR" sz="2400" baseline="30000" dirty="0" smtClean="0"/>
              <a:t>(1010 – 1000)</a:t>
            </a:r>
            <a:r>
              <a:rPr lang="pt-BR" sz="2400" dirty="0" smtClean="0"/>
              <a:t> = 0,75*2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= 3.0	  	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	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274320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16764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Seja a representa</a:t>
            </a:r>
            <a:r>
              <a:rPr lang="pt-BR" sz="2400" dirty="0" smtClean="0"/>
              <a:t>ção abaixo: com e= 4 bits e d = 7 bits </a:t>
            </a:r>
            <a:endParaRPr lang="pt-BR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47625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</a:t>
            </a:r>
            <a:r>
              <a:rPr lang="pt-BR" sz="4000" b="1" dirty="0" smtClean="0"/>
              <a:t> de Ponto Flutuante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685800" y="2274838"/>
            <a:ext cx="7696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Exemplos :</a:t>
            </a:r>
          </a:p>
          <a:p>
            <a:r>
              <a:rPr lang="pt-BR" dirty="0" smtClean="0"/>
              <a:t>		0.21237235 × 10</a:t>
            </a:r>
            <a:r>
              <a:rPr lang="pt-BR" baseline="30000" dirty="0" smtClean="0"/>
              <a:t>3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	1.6232 X 10</a:t>
            </a:r>
            <a:r>
              <a:rPr lang="pt-BR" baseline="30000" dirty="0" smtClean="0"/>
              <a:t>-5</a:t>
            </a:r>
          </a:p>
          <a:p>
            <a:endParaRPr lang="pt-BR" baseline="30000" dirty="0" smtClean="0"/>
          </a:p>
          <a:p>
            <a:r>
              <a:rPr lang="pt-BR" dirty="0" smtClean="0"/>
              <a:t>		2.3434 X 10</a:t>
            </a:r>
            <a:r>
              <a:rPr lang="pt-BR" baseline="30000" dirty="0" smtClean="0"/>
              <a:t>0</a:t>
            </a:r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47625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</a:t>
            </a:r>
            <a:r>
              <a:rPr lang="pt-BR" sz="4000" b="1" dirty="0" smtClean="0"/>
              <a:t> de Ponto Flutuante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19200" y="19050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Representação de ponto </a:t>
            </a:r>
            <a:r>
              <a:rPr lang="pt-BR" dirty="0" smtClean="0"/>
              <a:t>flutuante :</a:t>
            </a:r>
          </a:p>
          <a:p>
            <a:endParaRPr lang="pt-BR" dirty="0" smtClean="0"/>
          </a:p>
          <a:p>
            <a:r>
              <a:rPr lang="pt-BR" dirty="0" smtClean="0"/>
              <a:t>				N = d * β</a:t>
            </a:r>
            <a:r>
              <a:rPr lang="pt-BR" baseline="30000" dirty="0" smtClean="0"/>
              <a:t>e</a:t>
            </a:r>
          </a:p>
          <a:p>
            <a:endParaRPr lang="pt-BR" dirty="0" smtClean="0"/>
          </a:p>
          <a:p>
            <a:r>
              <a:rPr lang="pt-BR" dirty="0" smtClean="0"/>
              <a:t> 	β </a:t>
            </a:r>
            <a:r>
              <a:rPr lang="pt-BR" dirty="0" smtClean="0"/>
              <a:t>é a base do sistema de numeração</a:t>
            </a:r>
          </a:p>
          <a:p>
            <a:endParaRPr lang="pt-BR" dirty="0" smtClean="0"/>
          </a:p>
          <a:p>
            <a:r>
              <a:rPr lang="pt-BR" dirty="0" smtClean="0"/>
              <a:t>	e </a:t>
            </a:r>
            <a:r>
              <a:rPr lang="pt-BR" dirty="0" smtClean="0"/>
              <a:t>é o expoente</a:t>
            </a:r>
          </a:p>
          <a:p>
            <a:endParaRPr lang="pt-BR" dirty="0" smtClean="0"/>
          </a:p>
          <a:p>
            <a:r>
              <a:rPr lang="pt-BR" dirty="0" smtClean="0"/>
              <a:t>	d </a:t>
            </a:r>
            <a:r>
              <a:rPr lang="pt-BR" dirty="0" smtClean="0"/>
              <a:t>é a </a:t>
            </a:r>
            <a:r>
              <a:rPr lang="pt-BR" dirty="0" smtClean="0"/>
              <a:t>mantissa</a:t>
            </a:r>
            <a:r>
              <a:rPr lang="pt-BR" dirty="0" smtClean="0"/>
              <a:t>,</a:t>
            </a:r>
            <a:r>
              <a:rPr lang="pt-BR" dirty="0" smtClean="0"/>
              <a:t>  </a:t>
            </a:r>
            <a:r>
              <a:rPr lang="pt-BR" dirty="0" smtClean="0"/>
              <a:t>um número em ponto fixo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615" y="4876800"/>
            <a:ext cx="4536831" cy="137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47625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</a:t>
            </a:r>
            <a:r>
              <a:rPr lang="pt-BR" sz="4000" b="1" dirty="0" smtClean="0"/>
              <a:t> de Ponto Flutuante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19200" y="19050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frequentemente</a:t>
            </a:r>
            <a:r>
              <a:rPr lang="pt-BR" dirty="0" smtClean="0"/>
              <a:t> :</a:t>
            </a:r>
          </a:p>
          <a:p>
            <a:endParaRPr lang="pt-BR" dirty="0" smtClean="0"/>
          </a:p>
          <a:p>
            <a:r>
              <a:rPr lang="pt-BR" dirty="0" smtClean="0"/>
              <a:t>	K =1</a:t>
            </a:r>
            <a:endParaRPr lang="pt-BR" baseline="30000" dirty="0" smtClean="0"/>
          </a:p>
          <a:p>
            <a:endParaRPr lang="pt-BR" dirty="0" smtClean="0"/>
          </a:p>
          <a:p>
            <a:r>
              <a:rPr lang="pt-BR" dirty="0" smtClean="0"/>
              <a:t> 	0 &lt;= d</a:t>
            </a:r>
            <a:r>
              <a:rPr lang="pt-BR" baseline="-25000" dirty="0" smtClean="0"/>
              <a:t>i</a:t>
            </a:r>
            <a:r>
              <a:rPr lang="pt-BR" dirty="0" smtClean="0"/>
              <a:t> &lt;=  β  - i = 1, ... ,t n</a:t>
            </a:r>
            <a:r>
              <a:rPr lang="pt-BR" dirty="0" smtClean="0"/>
              <a:t>úmero de dígitos significativos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	β</a:t>
            </a:r>
            <a:r>
              <a:rPr lang="pt-BR" baseline="30000" dirty="0" smtClean="0"/>
              <a:t>-1</a:t>
            </a:r>
            <a:r>
              <a:rPr lang="pt-BR" dirty="0" smtClean="0"/>
              <a:t> &lt;= d &lt; 1</a:t>
            </a:r>
          </a:p>
          <a:p>
            <a:endParaRPr lang="pt-BR" dirty="0" smtClean="0"/>
          </a:p>
          <a:p>
            <a:r>
              <a:rPr lang="pt-BR" dirty="0" smtClean="0"/>
              <a:t>	-m &lt;= e &lt;= M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81600"/>
            <a:ext cx="2184400" cy="660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47625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</a:t>
            </a:r>
            <a:r>
              <a:rPr lang="pt-BR" sz="4000" b="1" dirty="0" smtClean="0"/>
              <a:t> de Ponto Flutuante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19200" y="1905000"/>
            <a:ext cx="7924800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Exemplos :	0,23</a:t>
            </a:r>
            <a:endParaRPr lang="pt-BR" baseline="30000" dirty="0" smtClean="0"/>
          </a:p>
          <a:p>
            <a:r>
              <a:rPr lang="pt-BR" dirty="0" smtClean="0"/>
              <a:t>               </a:t>
            </a:r>
          </a:p>
          <a:p>
            <a:r>
              <a:rPr lang="pt-BR" dirty="0" smtClean="0"/>
              <a:t>	d = 0,23 = 2*10</a:t>
            </a:r>
            <a:r>
              <a:rPr lang="pt-BR" baseline="30000" dirty="0" smtClean="0"/>
              <a:t>-1</a:t>
            </a:r>
            <a:r>
              <a:rPr lang="pt-BR" dirty="0" smtClean="0"/>
              <a:t> + 3*10</a:t>
            </a:r>
            <a:r>
              <a:rPr lang="pt-BR" baseline="30000" dirty="0" smtClean="0"/>
              <a:t>-2</a:t>
            </a:r>
          </a:p>
          <a:p>
            <a:r>
              <a:rPr lang="pt-BR" baseline="30000" dirty="0" smtClean="0"/>
              <a:t>	</a:t>
            </a:r>
            <a:r>
              <a:rPr lang="pt-BR" dirty="0" smtClean="0"/>
              <a:t>e = 0</a:t>
            </a:r>
          </a:p>
          <a:p>
            <a:r>
              <a:rPr lang="pt-BR" dirty="0" smtClean="0"/>
              <a:t>	N = 0,23*10</a:t>
            </a:r>
            <a:r>
              <a:rPr lang="pt-BR" baseline="30000" dirty="0" smtClean="0"/>
              <a:t>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	3,415</a:t>
            </a:r>
          </a:p>
          <a:p>
            <a:endParaRPr lang="pt-BR" dirty="0" smtClean="0"/>
          </a:p>
          <a:p>
            <a:r>
              <a:rPr lang="pt-BR" dirty="0" smtClean="0"/>
              <a:t>	d = 3*10</a:t>
            </a:r>
            <a:r>
              <a:rPr lang="pt-BR" baseline="30000" dirty="0" smtClean="0"/>
              <a:t>-1</a:t>
            </a:r>
            <a:r>
              <a:rPr lang="pt-BR" dirty="0" smtClean="0"/>
              <a:t> + 4*10</a:t>
            </a:r>
            <a:r>
              <a:rPr lang="pt-BR" baseline="30000" dirty="0" smtClean="0"/>
              <a:t>-2</a:t>
            </a:r>
            <a:r>
              <a:rPr lang="pt-BR" dirty="0" smtClean="0"/>
              <a:t> + 1*10</a:t>
            </a:r>
            <a:r>
              <a:rPr lang="pt-BR" baseline="30000" dirty="0" smtClean="0"/>
              <a:t>-3</a:t>
            </a:r>
            <a:r>
              <a:rPr lang="pt-BR" dirty="0" smtClean="0"/>
              <a:t> + 5*10</a:t>
            </a:r>
            <a:r>
              <a:rPr lang="pt-BR" baseline="30000" dirty="0" smtClean="0"/>
              <a:t>-4</a:t>
            </a:r>
            <a:endParaRPr lang="pt-BR" dirty="0" smtClean="0"/>
          </a:p>
          <a:p>
            <a:r>
              <a:rPr lang="pt-BR" dirty="0" smtClean="0"/>
              <a:t>	e = 1</a:t>
            </a:r>
          </a:p>
          <a:p>
            <a:r>
              <a:rPr lang="pt-BR" dirty="0" smtClean="0"/>
              <a:t>	N = 0,3415*10</a:t>
            </a:r>
            <a:r>
              <a:rPr lang="pt-BR" baseline="30000" dirty="0" smtClean="0"/>
              <a:t>1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	0,00023</a:t>
            </a:r>
          </a:p>
          <a:p>
            <a:endParaRPr lang="pt-BR" dirty="0" smtClean="0"/>
          </a:p>
          <a:p>
            <a:r>
              <a:rPr lang="pt-BR" dirty="0" smtClean="0"/>
              <a:t>	d = 2*</a:t>
            </a:r>
            <a:r>
              <a:rPr lang="pt-BR" dirty="0" smtClean="0"/>
              <a:t>10</a:t>
            </a:r>
            <a:r>
              <a:rPr lang="pt-BR" baseline="30000" dirty="0" smtClean="0"/>
              <a:t>-1</a:t>
            </a:r>
            <a:r>
              <a:rPr lang="pt-BR" dirty="0" smtClean="0"/>
              <a:t> + 3*10</a:t>
            </a:r>
            <a:r>
              <a:rPr lang="pt-BR" baseline="30000" dirty="0" smtClean="0"/>
              <a:t>-2</a:t>
            </a:r>
            <a:endParaRPr lang="pt-BR" dirty="0" smtClean="0"/>
          </a:p>
          <a:p>
            <a:r>
              <a:rPr lang="pt-BR" dirty="0" smtClean="0"/>
              <a:t>	e = -3</a:t>
            </a:r>
          </a:p>
          <a:p>
            <a:r>
              <a:rPr lang="pt-BR" dirty="0" smtClean="0"/>
              <a:t>	N = 0,23*10</a:t>
            </a:r>
            <a:r>
              <a:rPr lang="pt-BR" baseline="30000" dirty="0" smtClean="0"/>
              <a:t>-3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	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Notação de Ponto Flutuante</a:t>
            </a:r>
          </a:p>
          <a:p>
            <a:pPr algn="ctr">
              <a:defRPr/>
            </a:pPr>
            <a:r>
              <a:rPr lang="pt-BR" sz="4000" b="1" dirty="0" smtClean="0"/>
              <a:t>F(β,t,m,M)</a:t>
            </a:r>
            <a:r>
              <a:rPr lang="pt-BR" sz="4000" b="1" dirty="0" smtClean="0"/>
              <a:t>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676400" y="1371600"/>
            <a:ext cx="7467600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Seja F(10,3,-2,+2)</a:t>
            </a:r>
          </a:p>
          <a:p>
            <a:endParaRPr lang="pt-BR" dirty="0" smtClean="0"/>
          </a:p>
          <a:p>
            <a:r>
              <a:rPr lang="pt-BR" dirty="0" smtClean="0"/>
              <a:t>Exemplos :	0,23</a:t>
            </a:r>
            <a:endParaRPr lang="pt-BR" baseline="30000" dirty="0" smtClean="0"/>
          </a:p>
          <a:p>
            <a:r>
              <a:rPr lang="pt-BR" dirty="0" smtClean="0"/>
              <a:t>               </a:t>
            </a:r>
          </a:p>
          <a:p>
            <a:r>
              <a:rPr lang="pt-BR" dirty="0" smtClean="0"/>
              <a:t>	d = 0,23 = 2*10</a:t>
            </a:r>
            <a:r>
              <a:rPr lang="pt-BR" baseline="30000" dirty="0" smtClean="0"/>
              <a:t>-1</a:t>
            </a:r>
            <a:r>
              <a:rPr lang="pt-BR" dirty="0" smtClean="0"/>
              <a:t> + 3*10</a:t>
            </a:r>
            <a:r>
              <a:rPr lang="pt-BR" baseline="30000" dirty="0" smtClean="0"/>
              <a:t>-2 </a:t>
            </a:r>
            <a:r>
              <a:rPr lang="pt-BR" dirty="0" smtClean="0"/>
              <a:t>+ 0*10</a:t>
            </a:r>
            <a:r>
              <a:rPr lang="pt-BR" baseline="30000" dirty="0" smtClean="0"/>
              <a:t>-3</a:t>
            </a:r>
            <a:endParaRPr lang="pt-BR" dirty="0" smtClean="0"/>
          </a:p>
          <a:p>
            <a:r>
              <a:rPr lang="pt-BR" baseline="30000" dirty="0" smtClean="0"/>
              <a:t>	</a:t>
            </a:r>
            <a:r>
              <a:rPr lang="pt-BR" dirty="0" smtClean="0"/>
              <a:t>e = 0</a:t>
            </a:r>
          </a:p>
          <a:p>
            <a:r>
              <a:rPr lang="pt-BR" dirty="0" smtClean="0"/>
              <a:t>	N = 0,230*10</a:t>
            </a:r>
            <a:r>
              <a:rPr lang="pt-BR" baseline="30000" dirty="0" smtClean="0"/>
              <a:t>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	3415</a:t>
            </a:r>
          </a:p>
          <a:p>
            <a:endParaRPr lang="pt-BR" dirty="0" smtClean="0"/>
          </a:p>
          <a:p>
            <a:r>
              <a:rPr lang="pt-BR" dirty="0" smtClean="0"/>
              <a:t>	d = 3*10</a:t>
            </a:r>
            <a:r>
              <a:rPr lang="pt-BR" baseline="30000" dirty="0" smtClean="0"/>
              <a:t>-1</a:t>
            </a:r>
            <a:r>
              <a:rPr lang="pt-BR" dirty="0" smtClean="0"/>
              <a:t> + 4*10</a:t>
            </a:r>
            <a:r>
              <a:rPr lang="pt-BR" baseline="30000" dirty="0" smtClean="0"/>
              <a:t>-2</a:t>
            </a:r>
            <a:r>
              <a:rPr lang="pt-BR" dirty="0" smtClean="0"/>
              <a:t> + 1*10</a:t>
            </a:r>
            <a:r>
              <a:rPr lang="pt-BR" baseline="30000" dirty="0" smtClean="0"/>
              <a:t>-3</a:t>
            </a:r>
            <a:r>
              <a:rPr lang="pt-BR" dirty="0" smtClean="0"/>
              <a:t> </a:t>
            </a:r>
          </a:p>
          <a:p>
            <a:r>
              <a:rPr lang="pt-BR" dirty="0" smtClean="0"/>
              <a:t>	e = 4</a:t>
            </a:r>
          </a:p>
          <a:p>
            <a:r>
              <a:rPr lang="pt-BR" dirty="0" smtClean="0"/>
              <a:t>	N = 0,341*10</a:t>
            </a:r>
            <a:r>
              <a:rPr lang="pt-BR" baseline="30000" dirty="0" smtClean="0">
                <a:solidFill>
                  <a:srgbClr val="FF0000"/>
                </a:solidFill>
              </a:rPr>
              <a:t>4   </a:t>
            </a:r>
            <a:r>
              <a:rPr lang="pt-BR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r>
              <a:rPr lang="pt-BR" dirty="0" smtClean="0">
                <a:solidFill>
                  <a:srgbClr val="FF0000"/>
                </a:solidFill>
              </a:rPr>
              <a:t> overflow</a:t>
            </a:r>
          </a:p>
          <a:p>
            <a:endParaRPr lang="pt-BR" dirty="0" smtClean="0"/>
          </a:p>
          <a:p>
            <a:r>
              <a:rPr lang="pt-BR" dirty="0" smtClean="0"/>
              <a:t>		0,00023</a:t>
            </a:r>
          </a:p>
          <a:p>
            <a:endParaRPr lang="pt-BR" dirty="0" smtClean="0"/>
          </a:p>
          <a:p>
            <a:r>
              <a:rPr lang="pt-BR" dirty="0" smtClean="0"/>
              <a:t>	d = 2*</a:t>
            </a:r>
            <a:r>
              <a:rPr lang="pt-BR" dirty="0" smtClean="0"/>
              <a:t>10</a:t>
            </a:r>
            <a:r>
              <a:rPr lang="pt-BR" baseline="30000" dirty="0" smtClean="0"/>
              <a:t>--1</a:t>
            </a:r>
            <a:r>
              <a:rPr lang="pt-BR" dirty="0" smtClean="0"/>
              <a:t> + 3*10</a:t>
            </a:r>
            <a:r>
              <a:rPr lang="pt-BR" baseline="30000" dirty="0" smtClean="0"/>
              <a:t>-2</a:t>
            </a:r>
            <a:r>
              <a:rPr lang="pt-BR" dirty="0" smtClean="0"/>
              <a:t> + 0*10</a:t>
            </a:r>
            <a:r>
              <a:rPr lang="pt-BR" baseline="30000" dirty="0" smtClean="0"/>
              <a:t>-3</a:t>
            </a:r>
            <a:endParaRPr lang="pt-BR" dirty="0" smtClean="0"/>
          </a:p>
          <a:p>
            <a:r>
              <a:rPr lang="pt-BR" dirty="0" smtClean="0"/>
              <a:t>	e = -3</a:t>
            </a:r>
          </a:p>
          <a:p>
            <a:r>
              <a:rPr lang="pt-BR" dirty="0" smtClean="0"/>
              <a:t>	N = 0,23*10</a:t>
            </a:r>
            <a:r>
              <a:rPr lang="pt-BR" baseline="30000" dirty="0" smtClean="0">
                <a:solidFill>
                  <a:srgbClr val="FF0000"/>
                </a:solidFill>
              </a:rPr>
              <a:t>-3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 </a:t>
            </a:r>
            <a:r>
              <a:rPr lang="pt-BR" dirty="0" smtClean="0">
                <a:solidFill>
                  <a:srgbClr val="FF0000"/>
                </a:solidFill>
                <a:latin typeface="Arial"/>
                <a:ea typeface="Zapf Dingbats"/>
                <a:cs typeface="Arial"/>
              </a:rPr>
              <a:t>underflow</a:t>
            </a:r>
            <a:r>
              <a:rPr lang="pt-BR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	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838200" y="0"/>
            <a:ext cx="71088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Notação de Ponto Flutuante</a:t>
            </a:r>
          </a:p>
          <a:p>
            <a:pPr algn="ctr">
              <a:defRPr/>
            </a:pPr>
            <a:r>
              <a:rPr lang="pt-BR" sz="4000" b="1" dirty="0" smtClean="0"/>
              <a:t>F(β,t,m,M)</a:t>
            </a:r>
            <a:r>
              <a:rPr lang="pt-BR" sz="4000" b="1" dirty="0" smtClean="0"/>
              <a:t>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676400" y="1371600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Seja F(10,3,-3,+3) , arredondamento + 1/2β</a:t>
            </a:r>
            <a:r>
              <a:rPr lang="pt-BR" sz="2400" baseline="30000" dirty="0" smtClean="0"/>
              <a:t>-t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Exemplos :</a:t>
            </a:r>
          </a:p>
          <a:p>
            <a:r>
              <a:rPr lang="pt-BR" sz="2400" dirty="0" smtClean="0"/>
              <a:t>(a)	0,23456 + 0,5*10</a:t>
            </a:r>
            <a:r>
              <a:rPr lang="pt-BR" sz="2400" baseline="30000" dirty="0" smtClean="0"/>
              <a:t>-3 </a:t>
            </a:r>
            <a:r>
              <a:rPr lang="pt-BR" sz="2400" dirty="0" smtClean="0"/>
              <a:t>=</a:t>
            </a:r>
          </a:p>
          <a:p>
            <a:r>
              <a:rPr lang="pt-BR" sz="2400" dirty="0" smtClean="0"/>
              <a:t>	0,23456 + 0,0005  = 0,23506</a:t>
            </a:r>
          </a:p>
          <a:p>
            <a:r>
              <a:rPr lang="pt-BR" sz="2400" dirty="0" smtClean="0"/>
              <a:t>               </a:t>
            </a:r>
          </a:p>
          <a:p>
            <a:r>
              <a:rPr lang="pt-BR" sz="2400" dirty="0" smtClean="0"/>
              <a:t>	d = 0,23506 = 2*10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 + 3*10</a:t>
            </a:r>
            <a:r>
              <a:rPr lang="pt-BR" sz="2400" baseline="30000" dirty="0" smtClean="0"/>
              <a:t>-2 </a:t>
            </a:r>
            <a:r>
              <a:rPr lang="pt-BR" sz="2400" dirty="0" smtClean="0"/>
              <a:t>+ 5*10</a:t>
            </a:r>
            <a:r>
              <a:rPr lang="pt-BR" sz="2400" baseline="30000" dirty="0" smtClean="0"/>
              <a:t>-3</a:t>
            </a:r>
            <a:endParaRPr lang="pt-BR" sz="2400" dirty="0" smtClean="0"/>
          </a:p>
          <a:p>
            <a:r>
              <a:rPr lang="pt-BR" sz="2400" baseline="30000" dirty="0" smtClean="0"/>
              <a:t>	</a:t>
            </a:r>
            <a:r>
              <a:rPr lang="pt-BR" sz="2400" dirty="0" smtClean="0"/>
              <a:t>e = 0</a:t>
            </a:r>
          </a:p>
          <a:p>
            <a:r>
              <a:rPr lang="pt-BR" sz="2400" dirty="0" smtClean="0"/>
              <a:t>	N = 0,235*10</a:t>
            </a:r>
            <a:r>
              <a:rPr lang="pt-BR" sz="2400" baseline="30000" dirty="0" smtClean="0"/>
              <a:t>0</a:t>
            </a:r>
            <a:endParaRPr lang="pt-BR" sz="2400" dirty="0" smtClean="0"/>
          </a:p>
          <a:p>
            <a:endParaRPr lang="pt-BR" dirty="0" smtClean="0"/>
          </a:p>
          <a:p>
            <a:r>
              <a:rPr lang="pt-BR" sz="2400" dirty="0" smtClean="0"/>
              <a:t>F(10,3,-5,+5)</a:t>
            </a:r>
          </a:p>
          <a:p>
            <a:r>
              <a:rPr lang="pt-BR" sz="2400" dirty="0" smtClean="0"/>
              <a:t>(b)	3254,21 = 0,325421 + 0,0005 = 0,325921	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sz="2400" dirty="0" smtClean="0"/>
              <a:t>N = 0,325*10</a:t>
            </a:r>
            <a:r>
              <a:rPr lang="pt-BR" sz="2400" baseline="30000" dirty="0" smtClean="0"/>
              <a:t>4</a:t>
            </a:r>
            <a:endParaRPr lang="pt-BR" sz="2400" dirty="0" smtClean="0"/>
          </a:p>
          <a:p>
            <a:endParaRPr lang="pt-BR" dirty="0" smtClean="0"/>
          </a:p>
          <a:p>
            <a:r>
              <a:rPr lang="pt-BR" dirty="0" smtClean="0"/>
              <a:t> 	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152400" y="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Representação no Computador  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3810000"/>
            <a:ext cx="9144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                                      valor do expoente 		         valor da mantissa</a:t>
            </a:r>
          </a:p>
          <a:p>
            <a:r>
              <a:rPr lang="pt-BR" dirty="0" smtClean="0"/>
              <a:t>	         sinal da mantissa		  	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	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3505200" y="3505200"/>
            <a:ext cx="41148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258094" y="3694906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/>
          <p:cNvSpPr/>
          <p:nvPr/>
        </p:nvSpPr>
        <p:spPr>
          <a:xfrm>
            <a:off x="1981200" y="3505200"/>
            <a:ext cx="13716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3"/>
          <p:cNvSpPr txBox="1">
            <a:spLocks noChangeArrowheads="1"/>
          </p:cNvSpPr>
          <p:nvPr/>
        </p:nvSpPr>
        <p:spPr bwMode="auto">
          <a:xfrm>
            <a:off x="152400" y="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000" b="1" dirty="0" smtClean="0"/>
              <a:t>Notação de Excesso</a:t>
            </a:r>
            <a:endParaRPr lang="pt-BR" sz="4000" b="1" i="1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987675" y="49514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endParaRPr lang="pt-BR" sz="2000" dirty="0">
              <a:latin typeface="+mj-lt"/>
              <a:cs typeface="Times New Roman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914400"/>
          <a:ext cx="6096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noFill/>
                        </a:rPr>
                        <a:t>0</a:t>
                      </a:r>
                      <a:endParaRPr lang="pt-BR" sz="28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noFill/>
                        </a:rPr>
                        <a:t>0</a:t>
                      </a:r>
                      <a:endParaRPr lang="pt-BR" sz="28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noFill/>
                        </a:rPr>
                        <a:t>0</a:t>
                      </a:r>
                      <a:endParaRPr lang="pt-BR" sz="28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noFill/>
                        </a:rPr>
                        <a:t>-4</a:t>
                      </a:r>
                      <a:endParaRPr lang="pt-BR" sz="28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-3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-2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-1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19691</TotalTime>
  <Words>633</Words>
  <Application>Microsoft Office PowerPoint</Application>
  <PresentationFormat>On-screen Show (4:3)</PresentationFormat>
  <Paragraphs>170</Paragraphs>
  <Slides>10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Design padrão</vt:lpstr>
      <vt:lpstr>Graduação em Ciência da Computação  Disciplina: Arquitetura de Computadores  Professor:  José Wilson da Costa                 jwcostaprof@gmail.com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Jose Wilson  Costa</cp:lastModifiedBy>
  <cp:revision>271</cp:revision>
  <cp:lastPrinted>2013-04-23T10:54:10Z</cp:lastPrinted>
  <dcterms:created xsi:type="dcterms:W3CDTF">2016-08-17T13:32:30Z</dcterms:created>
  <dcterms:modified xsi:type="dcterms:W3CDTF">2016-08-17T21:14:22Z</dcterms:modified>
</cp:coreProperties>
</file>