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5" r:id="rId2"/>
    <p:sldId id="326" r:id="rId3"/>
    <p:sldId id="301" r:id="rId4"/>
    <p:sldId id="321" r:id="rId5"/>
    <p:sldId id="320" r:id="rId6"/>
    <p:sldId id="319" r:id="rId7"/>
    <p:sldId id="318" r:id="rId8"/>
    <p:sldId id="322" r:id="rId9"/>
    <p:sldId id="323" r:id="rId10"/>
    <p:sldId id="324" r:id="rId11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2" autoAdjust="0"/>
    <p:restoredTop sz="92063" autoAdjust="0"/>
  </p:normalViewPr>
  <p:slideViewPr>
    <p:cSldViewPr snapToGrid="0">
      <p:cViewPr>
        <p:scale>
          <a:sx n="50" d="100"/>
          <a:sy n="50" d="100"/>
        </p:scale>
        <p:origin x="-806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1212" y="-72"/>
      </p:cViewPr>
      <p:guideLst>
        <p:guide orient="horz" pos="3224"/>
        <p:guide pos="2236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FE227A-8DD3-4980-9BAF-A4A78C0305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17D753-A5CB-4AF5-8F16-AB967EF9BE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0B22-B82A-4630-BB23-3F4C645AB023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A unidade de controle é quem comanda as acoes: carrega as instrucoes da memoria principal para a CPU (registradores). A ALU executa as instrucoes e coloca os resultados nos registradores para que a unidade de controle os busque e execute as acoes necessarias (atualizacao da memoria principal, execucao de I/O, etc.</a:t>
            </a:r>
          </a:p>
          <a:p>
            <a:pPr>
              <a:buFontTx/>
              <a:buChar char="•"/>
            </a:pPr>
            <a:r>
              <a:rPr lang="en-US" smtClean="0"/>
              <a:t>O barramento é o gargalo da arquitetura de von Neumann.</a:t>
            </a:r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0B22-B82A-4630-BB23-3F4C645AB023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A unidade de controle é quem comanda as acoes: carrega as instrucoes da memoria principal para a CPU (registradores). A ALU executa as instrucoes e coloca os resultados nos registradores para que a unidade de controle os busque e execute as acoes necessarias (atualizacao da memoria principal, execucao de I/O, etc.</a:t>
            </a:r>
          </a:p>
          <a:p>
            <a:pPr>
              <a:buFontTx/>
              <a:buChar char="•"/>
            </a:pPr>
            <a:r>
              <a:rPr lang="en-US" smtClean="0"/>
              <a:t>O barramento é o gargalo da arquitetura de von Neumann.</a:t>
            </a:r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0B22-B82A-4630-BB23-3F4C645AB023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A unidade de controle é quem comanda as acoes: carrega as instrucoes da memoria principal para a CPU (registradores). A ALU executa as instrucoes e coloca os resultados nos registradores para que a unidade de controle os busque e execute as acoes necessarias (atualizacao da memoria principal, execucao de I/O, etc.</a:t>
            </a:r>
          </a:p>
          <a:p>
            <a:pPr>
              <a:buFontTx/>
              <a:buChar char="•"/>
            </a:pPr>
            <a:r>
              <a:rPr lang="en-US" smtClean="0"/>
              <a:t>O barramento é o gargalo da arquitetura de von Neumann.</a:t>
            </a:r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0B22-B82A-4630-BB23-3F4C645AB023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A unidade de controle é quem comanda as acoes: carrega as instrucoes da memoria principal para a CPU (registradores). A ALU executa as instrucoes e coloca os resultados nos registradores para que a unidade de controle os busque e execute as acoes necessarias (atualizacao da memoria principal, execucao de I/O, etc.</a:t>
            </a:r>
          </a:p>
          <a:p>
            <a:pPr>
              <a:buFontTx/>
              <a:buChar char="•"/>
            </a:pPr>
            <a:r>
              <a:rPr lang="en-US" smtClean="0"/>
              <a:t>O barramento é o gargalo da arquitetura de von Neumann.</a:t>
            </a:r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12DF9-22CC-411E-BA0A-EBE9045AC95A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B0683-D90D-4C34-81FB-FC7C36B83498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1625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1625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7C91C-04F7-4F81-8709-D03DE279D8EF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405A3-E52D-442E-A60F-8D3E8B763BC2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C6B86-946A-49FF-B571-C37CC86F8778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047750"/>
            <a:ext cx="4495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495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DE13-09B7-4809-B278-F8BC7899DF5E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E895F-53AA-459C-8C55-951A4AC5FA43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A4DA0-7C5A-454A-BC18-39B1D140AE95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428A3-7F51-4B9B-991A-27156721D151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4F2D-B85D-4AC7-8A8C-9631494ABDA8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97C03-EF6E-47C6-84E0-4837CD175C01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4775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25400" y="811213"/>
            <a:ext cx="9132888" cy="166687"/>
            <a:chOff x="-1" y="431"/>
            <a:chExt cx="4315" cy="14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-1" y="503"/>
              <a:ext cx="4315" cy="68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chemeClr val="tx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-1" y="431"/>
              <a:ext cx="4315" cy="35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chemeClr val="tx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874000" y="6183313"/>
            <a:ext cx="601663" cy="388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48675" y="6450013"/>
            <a:ext cx="6365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A569B4B-0565-4B00-914F-F7899A38F228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47750"/>
            <a:ext cx="9144000" cy="1299210"/>
          </a:xfrm>
        </p:spPr>
        <p:txBody>
          <a:bodyPr/>
          <a:lstStyle/>
          <a:p>
            <a:r>
              <a:rPr lang="pt-BR" dirty="0" smtClean="0"/>
              <a:t>O que significa “paralelo”?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Paralelo denota um arranjo ou estado que permite que várias operações ou tarefas sejam executadas simultaneamente em vez de consecutivamente.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que é computação paralela?</a:t>
            </a:r>
          </a:p>
          <a:p>
            <a:endParaRPr lang="pt-BR" dirty="0" smtClean="0"/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É uma técnica de programação que envolve a utilização de múltiplos processadores funcionando juntos para resolver um único problema.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O que é um computador paralelo?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É </a:t>
            </a:r>
            <a:r>
              <a:rPr lang="en-US" dirty="0" err="1" smtClean="0">
                <a:solidFill>
                  <a:schemeClr val="bg1"/>
                </a:solidFill>
              </a:rPr>
              <a:t>uma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coleção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processamento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podem</a:t>
            </a:r>
            <a:r>
              <a:rPr lang="en-US" dirty="0" smtClean="0">
                <a:solidFill>
                  <a:schemeClr val="bg1"/>
                </a:solidFill>
              </a:rPr>
              <a:t> se </a:t>
            </a:r>
            <a:r>
              <a:rPr lang="en-US" dirty="0" err="1" smtClean="0">
                <a:solidFill>
                  <a:schemeClr val="bg1"/>
                </a:solidFill>
              </a:rPr>
              <a:t>comunicar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cooperar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</a:t>
            </a:r>
            <a:r>
              <a:rPr lang="en-US" dirty="0" smtClean="0">
                <a:solidFill>
                  <a:schemeClr val="bg1"/>
                </a:solidFill>
              </a:rPr>
              <a:t> resolver </a:t>
            </a:r>
            <a:r>
              <a:rPr lang="en-US" dirty="0" err="1" smtClean="0">
                <a:solidFill>
                  <a:schemeClr val="bg1"/>
                </a:solidFill>
              </a:rPr>
              <a:t>grandes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problemas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rapidamente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Fonte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i="1" dirty="0" smtClean="0">
                <a:solidFill>
                  <a:schemeClr val="bg1"/>
                </a:solidFill>
              </a:rPr>
              <a:t>Think </a:t>
            </a:r>
            <a:r>
              <a:rPr lang="en-US" i="1" dirty="0" smtClean="0">
                <a:solidFill>
                  <a:schemeClr val="bg1"/>
                </a:solidFill>
              </a:rPr>
              <a:t>Parallel: Teaching Parallel Programming </a:t>
            </a:r>
            <a:r>
              <a:rPr lang="en-US" i="1" dirty="0" smtClean="0">
                <a:solidFill>
                  <a:schemeClr val="bg1"/>
                </a:solidFill>
              </a:rPr>
              <a:t>Today. </a:t>
            </a:r>
            <a:r>
              <a:rPr lang="en-US" dirty="0" smtClean="0">
                <a:solidFill>
                  <a:schemeClr val="bg1"/>
                </a:solidFill>
              </a:rPr>
              <a:t>Ami </a:t>
            </a:r>
            <a:r>
              <a:rPr lang="en-US" dirty="0" err="1" smtClean="0">
                <a:solidFill>
                  <a:schemeClr val="bg1"/>
                </a:solidFill>
              </a:rPr>
              <a:t>Marowka</a:t>
            </a:r>
            <a:r>
              <a:rPr lang="en-US" dirty="0" smtClean="0">
                <a:solidFill>
                  <a:schemeClr val="bg1"/>
                </a:solidFill>
              </a:rPr>
              <a:t>, 2008. IEEE Distributed Systems </a:t>
            </a:r>
            <a:r>
              <a:rPr lang="en-US" i="1" dirty="0" smtClean="0">
                <a:solidFill>
                  <a:schemeClr val="bg1"/>
                </a:solidFill>
              </a:rPr>
              <a:t>online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1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comandos podem ser paralelizados?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a = 3; b = 2;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a </a:t>
            </a:r>
            <a:r>
              <a:rPr lang="en-US" dirty="0" smtClean="0"/>
              <a:t>= 3; b = a; 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b </a:t>
            </a:r>
            <a:r>
              <a:rPr lang="en-US" dirty="0" smtClean="0"/>
              <a:t>= a; a = 4; 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a </a:t>
            </a:r>
            <a:r>
              <a:rPr lang="en-US" dirty="0" smtClean="0"/>
              <a:t>= 2; a = 3; 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arenR"/>
            </a:pPr>
            <a:endParaRPr lang="en-US" sz="600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&lt; 100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  b[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>
              <a:buFont typeface="+mj-lt"/>
              <a:buAutoNum type="arabicParenR" startAt="6"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	    b[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smtClean="0"/>
              <a:t>f(b[</a:t>
            </a:r>
            <a:r>
              <a:rPr lang="en-US" dirty="0" err="1" smtClean="0"/>
              <a:t>i</a:t>
            </a:r>
            <a:r>
              <a:rPr lang="en-US" dirty="0" smtClean="0"/>
              <a:t> – 1]); </a:t>
            </a:r>
          </a:p>
          <a:p>
            <a:pPr>
              <a:buNone/>
            </a:pPr>
            <a:endParaRPr lang="en-US" sz="1300" dirty="0" smtClean="0"/>
          </a:p>
          <a:p>
            <a:pPr>
              <a:buFont typeface="+mj-lt"/>
              <a:buAutoNum type="arabicParenR" startAt="7"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  for (j </a:t>
            </a:r>
            <a:r>
              <a:rPr lang="en-US" dirty="0" smtClean="0"/>
              <a:t>= 0; </a:t>
            </a:r>
            <a:r>
              <a:rPr lang="en-US" dirty="0" smtClean="0"/>
              <a:t>j </a:t>
            </a:r>
            <a:r>
              <a:rPr lang="en-US" dirty="0" smtClean="0"/>
              <a:t>&lt; 100; </a:t>
            </a:r>
            <a:r>
              <a:rPr lang="en-US" dirty="0" smtClean="0"/>
              <a:t>j++)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 b[</a:t>
            </a:r>
            <a:r>
              <a:rPr lang="en-US" dirty="0" err="1" smtClean="0"/>
              <a:t>i</a:t>
            </a:r>
            <a:r>
              <a:rPr lang="en-US" dirty="0" smtClean="0"/>
              <a:t>][j] = f(b[</a:t>
            </a:r>
            <a:r>
              <a:rPr lang="en-US" dirty="0" err="1" smtClean="0"/>
              <a:t>i</a:t>
            </a:r>
            <a:r>
              <a:rPr lang="en-US" dirty="0" smtClean="0"/>
              <a:t>][j-1]); </a:t>
            </a:r>
            <a:endParaRPr lang="en-US" dirty="0" smtClean="0"/>
          </a:p>
          <a:p>
            <a:pPr>
              <a:buFont typeface="+mj-lt"/>
              <a:buAutoNum type="arabicParenR" startAt="6"/>
            </a:pPr>
            <a:endParaRPr lang="en-US" sz="1300" dirty="0" smtClean="0"/>
          </a:p>
          <a:p>
            <a:pPr>
              <a:lnSpc>
                <a:spcPct val="150000"/>
              </a:lnSpc>
              <a:buFont typeface="+mj-lt"/>
              <a:buAutoNum type="arabicParenR" startAt="8"/>
            </a:pPr>
            <a:r>
              <a:rPr lang="en-US" dirty="0" smtClean="0"/>
              <a:t>a </a:t>
            </a:r>
            <a:r>
              <a:rPr lang="en-US" dirty="0" smtClean="0"/>
              <a:t>= f(x); b = g(x); 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10</a:t>
            </a:fld>
            <a:endParaRPr lang="pt-B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47750"/>
            <a:ext cx="9144000" cy="1299210"/>
          </a:xfrm>
        </p:spPr>
        <p:txBody>
          <a:bodyPr/>
          <a:lstStyle/>
          <a:p>
            <a:r>
              <a:rPr lang="pt-BR" dirty="0" smtClean="0"/>
              <a:t>O que significa “paralelo”?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Paralelo denota um arranjo ou estado que permite que várias operações ou tarefas sejam executadas simultaneamente em vez de consecutivamente.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que é computação paralela?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É uma técnica de programação que envolve a utilização de múltiplos processadores funcionando juntos para resolver um único problema.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que é um computador paralelo?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comunicar</a:t>
            </a:r>
            <a:r>
              <a:rPr lang="en-US" dirty="0" smtClean="0"/>
              <a:t> e </a:t>
            </a:r>
            <a:r>
              <a:rPr lang="en-US" dirty="0" err="1" smtClean="0"/>
              <a:t>cooperar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resolver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Fonte</a:t>
            </a:r>
            <a:r>
              <a:rPr lang="en-US" dirty="0" smtClean="0"/>
              <a:t>: </a:t>
            </a:r>
            <a:r>
              <a:rPr lang="en-US" i="1" dirty="0" smtClean="0"/>
              <a:t>Think </a:t>
            </a:r>
            <a:r>
              <a:rPr lang="en-US" i="1" dirty="0" smtClean="0"/>
              <a:t>Parallel: Teaching Parallel Programming </a:t>
            </a:r>
            <a:r>
              <a:rPr lang="en-US" i="1" dirty="0" smtClean="0"/>
              <a:t>Today. </a:t>
            </a:r>
            <a:r>
              <a:rPr lang="en-US" dirty="0" smtClean="0"/>
              <a:t>Ami </a:t>
            </a:r>
            <a:r>
              <a:rPr lang="en-US" dirty="0" err="1" smtClean="0"/>
              <a:t>Marowka</a:t>
            </a:r>
            <a:r>
              <a:rPr lang="en-US" dirty="0" smtClean="0"/>
              <a:t>, 2008. IEEE Distributed Systems </a:t>
            </a:r>
            <a:r>
              <a:rPr lang="en-US" i="1" dirty="0" smtClean="0"/>
              <a:t>online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2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3</a:t>
            </a:fld>
            <a:endParaRPr lang="pt-BR" sz="1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3725" y="976313"/>
            <a:ext cx="2852738" cy="414337"/>
          </a:xfrm>
        </p:spPr>
        <p:txBody>
          <a:bodyPr/>
          <a:lstStyle/>
          <a:p>
            <a:r>
              <a:rPr lang="en-US" smtClean="0"/>
              <a:t>John von Neumann</a:t>
            </a:r>
            <a:endParaRPr lang="pt-BR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Arquitetura de von Neumann</a:t>
            </a:r>
            <a:endParaRPr lang="pt-BR" sz="3200" b="1">
              <a:solidFill>
                <a:schemeClr val="tx2"/>
              </a:solidFill>
            </a:endParaRPr>
          </a:p>
        </p:txBody>
      </p:sp>
      <p:grpSp>
        <p:nvGrpSpPr>
          <p:cNvPr id="8197" name="Group 64"/>
          <p:cNvGrpSpPr>
            <a:grpSpLocks/>
          </p:cNvGrpSpPr>
          <p:nvPr/>
        </p:nvGrpSpPr>
        <p:grpSpPr bwMode="auto">
          <a:xfrm>
            <a:off x="198438" y="1477963"/>
            <a:ext cx="8480425" cy="4359275"/>
            <a:chOff x="-91" y="1471"/>
            <a:chExt cx="5342" cy="2746"/>
          </a:xfrm>
        </p:grpSpPr>
        <p:grpSp>
          <p:nvGrpSpPr>
            <p:cNvPr id="8198" name="Group 47"/>
            <p:cNvGrpSpPr>
              <a:grpSpLocks/>
            </p:cNvGrpSpPr>
            <p:nvPr/>
          </p:nvGrpSpPr>
          <p:grpSpPr bwMode="auto">
            <a:xfrm>
              <a:off x="214" y="1831"/>
              <a:ext cx="960" cy="1965"/>
              <a:chOff x="430" y="1390"/>
              <a:chExt cx="960" cy="1965"/>
            </a:xfrm>
          </p:grpSpPr>
          <p:sp>
            <p:nvSpPr>
              <p:cNvPr id="8210" name="Rectangle 26"/>
              <p:cNvSpPr>
                <a:spLocks noChangeArrowheads="1"/>
              </p:cNvSpPr>
              <p:nvPr/>
            </p:nvSpPr>
            <p:spPr bwMode="auto">
              <a:xfrm>
                <a:off x="492" y="1463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1" name="Rectangle 27"/>
              <p:cNvSpPr>
                <a:spLocks noChangeArrowheads="1"/>
              </p:cNvSpPr>
              <p:nvPr/>
            </p:nvSpPr>
            <p:spPr bwMode="auto">
              <a:xfrm>
                <a:off x="496" y="2125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2" name="Text Box 31"/>
              <p:cNvSpPr txBox="1">
                <a:spLocks noChangeArrowheads="1"/>
              </p:cNvSpPr>
              <p:nvPr/>
            </p:nvSpPr>
            <p:spPr bwMode="auto">
              <a:xfrm>
                <a:off x="522" y="1552"/>
                <a:ext cx="76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de controle</a:t>
                </a:r>
                <a:endParaRPr lang="pt-BR"/>
              </a:p>
            </p:txBody>
          </p:sp>
          <p:sp>
            <p:nvSpPr>
              <p:cNvPr id="8213" name="Text Box 32"/>
              <p:cNvSpPr txBox="1">
                <a:spLocks noChangeArrowheads="1"/>
              </p:cNvSpPr>
              <p:nvPr/>
            </p:nvSpPr>
            <p:spPr bwMode="auto">
              <a:xfrm>
                <a:off x="544" y="2097"/>
                <a:ext cx="768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lógico-aritmética</a:t>
                </a:r>
                <a:endParaRPr lang="pt-BR"/>
              </a:p>
            </p:txBody>
          </p:sp>
          <p:sp>
            <p:nvSpPr>
              <p:cNvPr id="8214" name="Rectangle 44"/>
              <p:cNvSpPr>
                <a:spLocks noChangeArrowheads="1"/>
              </p:cNvSpPr>
              <p:nvPr/>
            </p:nvSpPr>
            <p:spPr bwMode="auto">
              <a:xfrm>
                <a:off x="493" y="2770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5" name="Text Box 45"/>
              <p:cNvSpPr txBox="1">
                <a:spLocks noChangeArrowheads="1"/>
              </p:cNvSpPr>
              <p:nvPr/>
            </p:nvSpPr>
            <p:spPr bwMode="auto">
              <a:xfrm>
                <a:off x="505" y="2940"/>
                <a:ext cx="805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Registradores</a:t>
                </a:r>
                <a:endParaRPr lang="pt-BR" sz="1400"/>
              </a:p>
            </p:txBody>
          </p:sp>
          <p:sp>
            <p:nvSpPr>
              <p:cNvPr id="8216" name="Rectangle 46"/>
              <p:cNvSpPr>
                <a:spLocks noChangeArrowheads="1"/>
              </p:cNvSpPr>
              <p:nvPr/>
            </p:nvSpPr>
            <p:spPr bwMode="auto">
              <a:xfrm>
                <a:off x="430" y="1390"/>
                <a:ext cx="960" cy="19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199" name="Text Box 48"/>
            <p:cNvSpPr txBox="1">
              <a:spLocks noChangeArrowheads="1"/>
            </p:cNvSpPr>
            <p:nvPr/>
          </p:nvSpPr>
          <p:spPr bwMode="auto">
            <a:xfrm>
              <a:off x="1597" y="2891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Memória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principal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(RAM)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0" name="Text Box 49"/>
            <p:cNvSpPr txBox="1">
              <a:spLocks noChangeArrowheads="1"/>
            </p:cNvSpPr>
            <p:nvPr/>
          </p:nvSpPr>
          <p:spPr bwMode="auto">
            <a:xfrm>
              <a:off x="2710" y="2892"/>
              <a:ext cx="859" cy="9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Memória</a:t>
              </a: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secundária</a:t>
              </a:r>
              <a:endParaRPr lang="en-US" dirty="0"/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/>
                <a:t>(discos, CDs, etc </a:t>
              </a:r>
              <a:r>
                <a:rPr lang="en-US" dirty="0" smtClean="0"/>
                <a:t>)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pt-BR" sz="300" dirty="0"/>
            </a:p>
          </p:txBody>
        </p:sp>
        <p:sp>
          <p:nvSpPr>
            <p:cNvPr id="8201" name="Text Box 50"/>
            <p:cNvSpPr txBox="1">
              <a:spLocks noChangeArrowheads="1"/>
            </p:cNvSpPr>
            <p:nvPr/>
          </p:nvSpPr>
          <p:spPr bwMode="auto">
            <a:xfrm>
              <a:off x="3778" y="2885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Mouse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Monitor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Teclado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2" name="Text Box 51"/>
            <p:cNvSpPr txBox="1">
              <a:spLocks noChangeArrowheads="1"/>
            </p:cNvSpPr>
            <p:nvPr/>
          </p:nvSpPr>
          <p:spPr bwMode="auto">
            <a:xfrm>
              <a:off x="4810" y="2891"/>
              <a:ext cx="438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…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3" name="Rectangle 53"/>
            <p:cNvSpPr>
              <a:spLocks noChangeArrowheads="1"/>
            </p:cNvSpPr>
            <p:nvPr/>
          </p:nvSpPr>
          <p:spPr bwMode="auto">
            <a:xfrm>
              <a:off x="643" y="4126"/>
              <a:ext cx="4608" cy="9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4" name="Rectangle 54"/>
            <p:cNvSpPr>
              <a:spLocks noChangeArrowheads="1"/>
            </p:cNvSpPr>
            <p:nvPr/>
          </p:nvSpPr>
          <p:spPr bwMode="auto">
            <a:xfrm>
              <a:off x="644" y="3815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5" name="Rectangle 55"/>
            <p:cNvSpPr>
              <a:spLocks noChangeArrowheads="1"/>
            </p:cNvSpPr>
            <p:nvPr/>
          </p:nvSpPr>
          <p:spPr bwMode="auto">
            <a:xfrm>
              <a:off x="1991" y="3803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6" name="Rectangle 56"/>
            <p:cNvSpPr>
              <a:spLocks noChangeArrowheads="1"/>
            </p:cNvSpPr>
            <p:nvPr/>
          </p:nvSpPr>
          <p:spPr bwMode="auto">
            <a:xfrm>
              <a:off x="3095" y="3809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7" name="Rectangle 57"/>
            <p:cNvSpPr>
              <a:spLocks noChangeArrowheads="1"/>
            </p:cNvSpPr>
            <p:nvPr/>
          </p:nvSpPr>
          <p:spPr bwMode="auto">
            <a:xfrm>
              <a:off x="4163" y="3806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8" name="Text Box 59"/>
            <p:cNvSpPr txBox="1">
              <a:spLocks noChangeArrowheads="1"/>
            </p:cNvSpPr>
            <p:nvPr/>
          </p:nvSpPr>
          <p:spPr bwMode="auto">
            <a:xfrm>
              <a:off x="4288" y="3923"/>
              <a:ext cx="85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Barramento</a:t>
              </a:r>
              <a:endParaRPr lang="pt-BR"/>
            </a:p>
          </p:txBody>
        </p:sp>
        <p:sp>
          <p:nvSpPr>
            <p:cNvPr id="8209" name="Text Box 61"/>
            <p:cNvSpPr txBox="1">
              <a:spLocks noChangeArrowheads="1"/>
            </p:cNvSpPr>
            <p:nvPr/>
          </p:nvSpPr>
          <p:spPr bwMode="auto">
            <a:xfrm>
              <a:off x="-91" y="1471"/>
              <a:ext cx="1591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Unidade Central de Processamento (CPU)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4</a:t>
            </a:fld>
            <a:endParaRPr lang="pt-BR" sz="1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Arquitetura de von Neumann</a:t>
            </a:r>
            <a:endParaRPr lang="pt-BR" sz="3200" b="1">
              <a:solidFill>
                <a:schemeClr val="tx2"/>
              </a:solidFill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98438" y="1477963"/>
            <a:ext cx="8480425" cy="4359275"/>
            <a:chOff x="-91" y="1471"/>
            <a:chExt cx="5342" cy="2746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214" y="1831"/>
              <a:ext cx="960" cy="1965"/>
              <a:chOff x="430" y="1390"/>
              <a:chExt cx="960" cy="1965"/>
            </a:xfrm>
          </p:grpSpPr>
          <p:sp>
            <p:nvSpPr>
              <p:cNvPr id="8210" name="Rectangle 26"/>
              <p:cNvSpPr>
                <a:spLocks noChangeArrowheads="1"/>
              </p:cNvSpPr>
              <p:nvPr/>
            </p:nvSpPr>
            <p:spPr bwMode="auto">
              <a:xfrm>
                <a:off x="492" y="1463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1" name="Rectangle 27"/>
              <p:cNvSpPr>
                <a:spLocks noChangeArrowheads="1"/>
              </p:cNvSpPr>
              <p:nvPr/>
            </p:nvSpPr>
            <p:spPr bwMode="auto">
              <a:xfrm>
                <a:off x="496" y="2125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2" name="Text Box 31"/>
              <p:cNvSpPr txBox="1">
                <a:spLocks noChangeArrowheads="1"/>
              </p:cNvSpPr>
              <p:nvPr/>
            </p:nvSpPr>
            <p:spPr bwMode="auto">
              <a:xfrm>
                <a:off x="522" y="1552"/>
                <a:ext cx="76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de controle</a:t>
                </a:r>
                <a:endParaRPr lang="pt-BR"/>
              </a:p>
            </p:txBody>
          </p:sp>
          <p:sp>
            <p:nvSpPr>
              <p:cNvPr id="8213" name="Text Box 32"/>
              <p:cNvSpPr txBox="1">
                <a:spLocks noChangeArrowheads="1"/>
              </p:cNvSpPr>
              <p:nvPr/>
            </p:nvSpPr>
            <p:spPr bwMode="auto">
              <a:xfrm>
                <a:off x="544" y="2097"/>
                <a:ext cx="768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lógico-aritmética</a:t>
                </a:r>
                <a:endParaRPr lang="pt-BR"/>
              </a:p>
            </p:txBody>
          </p:sp>
          <p:sp>
            <p:nvSpPr>
              <p:cNvPr id="8214" name="Rectangle 44"/>
              <p:cNvSpPr>
                <a:spLocks noChangeArrowheads="1"/>
              </p:cNvSpPr>
              <p:nvPr/>
            </p:nvSpPr>
            <p:spPr bwMode="auto">
              <a:xfrm>
                <a:off x="493" y="2770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5" name="Text Box 45"/>
              <p:cNvSpPr txBox="1">
                <a:spLocks noChangeArrowheads="1"/>
              </p:cNvSpPr>
              <p:nvPr/>
            </p:nvSpPr>
            <p:spPr bwMode="auto">
              <a:xfrm>
                <a:off x="505" y="2940"/>
                <a:ext cx="805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Registradores</a:t>
                </a:r>
                <a:endParaRPr lang="pt-BR" sz="1400"/>
              </a:p>
            </p:txBody>
          </p:sp>
          <p:sp>
            <p:nvSpPr>
              <p:cNvPr id="8216" name="Rectangle 46"/>
              <p:cNvSpPr>
                <a:spLocks noChangeArrowheads="1"/>
              </p:cNvSpPr>
              <p:nvPr/>
            </p:nvSpPr>
            <p:spPr bwMode="auto">
              <a:xfrm>
                <a:off x="430" y="1390"/>
                <a:ext cx="960" cy="19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199" name="Text Box 48"/>
            <p:cNvSpPr txBox="1">
              <a:spLocks noChangeArrowheads="1"/>
            </p:cNvSpPr>
            <p:nvPr/>
          </p:nvSpPr>
          <p:spPr bwMode="auto">
            <a:xfrm>
              <a:off x="1597" y="2891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Memória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principal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(RAM)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0" name="Text Box 49"/>
            <p:cNvSpPr txBox="1">
              <a:spLocks noChangeArrowheads="1"/>
            </p:cNvSpPr>
            <p:nvPr/>
          </p:nvSpPr>
          <p:spPr bwMode="auto">
            <a:xfrm>
              <a:off x="2710" y="2892"/>
              <a:ext cx="859" cy="9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Memória</a:t>
              </a: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secundária</a:t>
              </a:r>
              <a:endParaRPr lang="en-US" dirty="0"/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/>
                <a:t>(discos, CDs, etc </a:t>
              </a:r>
              <a:r>
                <a:rPr lang="en-US" dirty="0" smtClean="0"/>
                <a:t>)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pt-BR" sz="300" dirty="0"/>
            </a:p>
          </p:txBody>
        </p:sp>
        <p:sp>
          <p:nvSpPr>
            <p:cNvPr id="8201" name="Text Box 50"/>
            <p:cNvSpPr txBox="1">
              <a:spLocks noChangeArrowheads="1"/>
            </p:cNvSpPr>
            <p:nvPr/>
          </p:nvSpPr>
          <p:spPr bwMode="auto">
            <a:xfrm>
              <a:off x="3778" y="2885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Mouse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Monitor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Teclado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2" name="Text Box 51"/>
            <p:cNvSpPr txBox="1">
              <a:spLocks noChangeArrowheads="1"/>
            </p:cNvSpPr>
            <p:nvPr/>
          </p:nvSpPr>
          <p:spPr bwMode="auto">
            <a:xfrm>
              <a:off x="4810" y="2891"/>
              <a:ext cx="438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…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3" name="Rectangle 53"/>
            <p:cNvSpPr>
              <a:spLocks noChangeArrowheads="1"/>
            </p:cNvSpPr>
            <p:nvPr/>
          </p:nvSpPr>
          <p:spPr bwMode="auto">
            <a:xfrm>
              <a:off x="643" y="4126"/>
              <a:ext cx="4608" cy="9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4" name="Rectangle 54"/>
            <p:cNvSpPr>
              <a:spLocks noChangeArrowheads="1"/>
            </p:cNvSpPr>
            <p:nvPr/>
          </p:nvSpPr>
          <p:spPr bwMode="auto">
            <a:xfrm>
              <a:off x="644" y="3815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5" name="Rectangle 55"/>
            <p:cNvSpPr>
              <a:spLocks noChangeArrowheads="1"/>
            </p:cNvSpPr>
            <p:nvPr/>
          </p:nvSpPr>
          <p:spPr bwMode="auto">
            <a:xfrm>
              <a:off x="1991" y="3803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6" name="Rectangle 56"/>
            <p:cNvSpPr>
              <a:spLocks noChangeArrowheads="1"/>
            </p:cNvSpPr>
            <p:nvPr/>
          </p:nvSpPr>
          <p:spPr bwMode="auto">
            <a:xfrm>
              <a:off x="3095" y="3809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7" name="Rectangle 57"/>
            <p:cNvSpPr>
              <a:spLocks noChangeArrowheads="1"/>
            </p:cNvSpPr>
            <p:nvPr/>
          </p:nvSpPr>
          <p:spPr bwMode="auto">
            <a:xfrm>
              <a:off x="4163" y="3806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8" name="Text Box 59"/>
            <p:cNvSpPr txBox="1">
              <a:spLocks noChangeArrowheads="1"/>
            </p:cNvSpPr>
            <p:nvPr/>
          </p:nvSpPr>
          <p:spPr bwMode="auto">
            <a:xfrm>
              <a:off x="4288" y="3923"/>
              <a:ext cx="85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Barramento</a:t>
              </a:r>
              <a:endParaRPr lang="pt-BR"/>
            </a:p>
          </p:txBody>
        </p:sp>
        <p:sp>
          <p:nvSpPr>
            <p:cNvPr id="8209" name="Text Box 61"/>
            <p:cNvSpPr txBox="1">
              <a:spLocks noChangeArrowheads="1"/>
            </p:cNvSpPr>
            <p:nvPr/>
          </p:nvSpPr>
          <p:spPr bwMode="auto">
            <a:xfrm>
              <a:off x="-91" y="1471"/>
              <a:ext cx="1591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Unidade Central de Processamento (CPU)</a:t>
              </a:r>
              <a:endParaRPr lang="pt-BR"/>
            </a:p>
          </p:txBody>
        </p:sp>
      </p:grpSp>
      <p:sp>
        <p:nvSpPr>
          <p:cNvPr id="25" name="Trapezóide 24"/>
          <p:cNvSpPr/>
          <p:nvPr/>
        </p:nvSpPr>
        <p:spPr bwMode="auto">
          <a:xfrm>
            <a:off x="655320" y="5166360"/>
            <a:ext cx="1539240" cy="1160169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/>
              <a:t>Memória </a:t>
            </a:r>
            <a:r>
              <a:rPr lang="pt-BR" dirty="0" err="1" smtClean="0"/>
              <a:t>cache</a:t>
            </a:r>
            <a:endParaRPr lang="pt-BR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5</a:t>
            </a:fld>
            <a:endParaRPr lang="pt-BR" sz="1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“</a:t>
            </a:r>
            <a:r>
              <a:rPr lang="en-US" sz="3200" b="1" dirty="0" err="1" smtClean="0">
                <a:solidFill>
                  <a:schemeClr val="tx2"/>
                </a:solidFill>
              </a:rPr>
              <a:t>Arquitetura</a:t>
            </a:r>
            <a:r>
              <a:rPr lang="en-US" sz="3200" b="1" dirty="0" smtClean="0">
                <a:solidFill>
                  <a:schemeClr val="tx2"/>
                </a:solidFill>
              </a:rPr>
              <a:t>” </a:t>
            </a:r>
            <a:r>
              <a:rPr lang="en-US" sz="3200" b="1" i="1" dirty="0" smtClean="0">
                <a:solidFill>
                  <a:schemeClr val="tx2"/>
                </a:solidFill>
              </a:rPr>
              <a:t>d</a:t>
            </a:r>
            <a:r>
              <a:rPr lang="en-US" sz="3200" b="1" i="1" dirty="0" smtClean="0">
                <a:solidFill>
                  <a:schemeClr val="tx2"/>
                </a:solidFill>
              </a:rPr>
              <a:t>ual core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8199" name="Text Box 48"/>
          <p:cNvSpPr txBox="1">
            <a:spLocks noChangeArrowheads="1"/>
          </p:cNvSpPr>
          <p:nvPr/>
        </p:nvSpPr>
        <p:spPr bwMode="auto">
          <a:xfrm>
            <a:off x="2878138" y="3732213"/>
            <a:ext cx="1363663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Memória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principal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(RAM)</a:t>
            </a:r>
          </a:p>
          <a:p>
            <a:pPr algn="ctr">
              <a:spcBef>
                <a:spcPct val="50000"/>
              </a:spcBef>
            </a:pPr>
            <a:endParaRPr lang="pt-BR"/>
          </a:p>
        </p:txBody>
      </p:sp>
      <p:sp>
        <p:nvSpPr>
          <p:cNvPr id="8200" name="Text Box 49"/>
          <p:cNvSpPr txBox="1">
            <a:spLocks noChangeArrowheads="1"/>
          </p:cNvSpPr>
          <p:nvPr/>
        </p:nvSpPr>
        <p:spPr bwMode="auto">
          <a:xfrm>
            <a:off x="4645026" y="3733801"/>
            <a:ext cx="1363663" cy="143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" tIns="18288" rIns="18288" bIns="1828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dirty="0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dirty="0" err="1"/>
              <a:t>Memória</a:t>
            </a:r>
            <a:endParaRPr lang="en-US" dirty="0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dirty="0" err="1"/>
              <a:t>secundária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(discos, CDs, etc </a:t>
            </a:r>
            <a:r>
              <a:rPr lang="en-US" dirty="0" smtClean="0"/>
              <a:t>)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pt-BR" sz="300" dirty="0"/>
          </a:p>
        </p:txBody>
      </p:sp>
      <p:sp>
        <p:nvSpPr>
          <p:cNvPr id="8201" name="Text Box 50"/>
          <p:cNvSpPr txBox="1">
            <a:spLocks noChangeArrowheads="1"/>
          </p:cNvSpPr>
          <p:nvPr/>
        </p:nvSpPr>
        <p:spPr bwMode="auto">
          <a:xfrm>
            <a:off x="6340476" y="3722688"/>
            <a:ext cx="1363663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Mouse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Monitor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Teclado</a:t>
            </a:r>
          </a:p>
          <a:p>
            <a:pPr algn="ctr">
              <a:spcBef>
                <a:spcPct val="50000"/>
              </a:spcBef>
            </a:pPr>
            <a:endParaRPr lang="pt-BR"/>
          </a:p>
        </p:txBody>
      </p:sp>
      <p:sp>
        <p:nvSpPr>
          <p:cNvPr id="8202" name="Text Box 51"/>
          <p:cNvSpPr txBox="1">
            <a:spLocks noChangeArrowheads="1"/>
          </p:cNvSpPr>
          <p:nvPr/>
        </p:nvSpPr>
        <p:spPr bwMode="auto">
          <a:xfrm>
            <a:off x="7978776" y="3732213"/>
            <a:ext cx="695325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…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en-US"/>
          </a:p>
          <a:p>
            <a:pPr algn="ctr">
              <a:spcBef>
                <a:spcPct val="50000"/>
              </a:spcBef>
            </a:pPr>
            <a:endParaRPr lang="pt-BR"/>
          </a:p>
        </p:txBody>
      </p:sp>
      <p:sp>
        <p:nvSpPr>
          <p:cNvPr id="8203" name="Rectangle 53"/>
          <p:cNvSpPr>
            <a:spLocks noChangeArrowheads="1"/>
          </p:cNvSpPr>
          <p:nvPr/>
        </p:nvSpPr>
        <p:spPr bwMode="auto">
          <a:xfrm>
            <a:off x="1363663" y="5692776"/>
            <a:ext cx="7315200" cy="144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4" name="Rectangle 54"/>
          <p:cNvSpPr>
            <a:spLocks noChangeArrowheads="1"/>
          </p:cNvSpPr>
          <p:nvPr/>
        </p:nvSpPr>
        <p:spPr bwMode="auto">
          <a:xfrm>
            <a:off x="1365251" y="5199063"/>
            <a:ext cx="144463" cy="50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5" name="Rectangle 55"/>
          <p:cNvSpPr>
            <a:spLocks noChangeArrowheads="1"/>
          </p:cNvSpPr>
          <p:nvPr/>
        </p:nvSpPr>
        <p:spPr bwMode="auto">
          <a:xfrm>
            <a:off x="3503613" y="5180013"/>
            <a:ext cx="144463" cy="50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6" name="Rectangle 56"/>
          <p:cNvSpPr>
            <a:spLocks noChangeArrowheads="1"/>
          </p:cNvSpPr>
          <p:nvPr/>
        </p:nvSpPr>
        <p:spPr bwMode="auto">
          <a:xfrm>
            <a:off x="5256213" y="5189538"/>
            <a:ext cx="144463" cy="50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7" name="Rectangle 57"/>
          <p:cNvSpPr>
            <a:spLocks noChangeArrowheads="1"/>
          </p:cNvSpPr>
          <p:nvPr/>
        </p:nvSpPr>
        <p:spPr bwMode="auto">
          <a:xfrm>
            <a:off x="6951663" y="5184776"/>
            <a:ext cx="144463" cy="50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8" name="Text Box 59"/>
          <p:cNvSpPr txBox="1">
            <a:spLocks noChangeArrowheads="1"/>
          </p:cNvSpPr>
          <p:nvPr/>
        </p:nvSpPr>
        <p:spPr bwMode="auto">
          <a:xfrm>
            <a:off x="7150101" y="5370513"/>
            <a:ext cx="13493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Barramento</a:t>
            </a:r>
            <a:endParaRPr lang="pt-BR"/>
          </a:p>
        </p:txBody>
      </p:sp>
      <p:sp>
        <p:nvSpPr>
          <p:cNvPr id="8209" name="Text Box 61"/>
          <p:cNvSpPr txBox="1">
            <a:spLocks noChangeArrowheads="1"/>
          </p:cNvSpPr>
          <p:nvPr/>
        </p:nvSpPr>
        <p:spPr bwMode="auto">
          <a:xfrm>
            <a:off x="183198" y="1523683"/>
            <a:ext cx="25257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/>
              <a:t>Unidade</a:t>
            </a:r>
            <a:r>
              <a:rPr lang="en-US" dirty="0"/>
              <a:t> Central de </a:t>
            </a:r>
            <a:r>
              <a:rPr lang="en-US" dirty="0" err="1"/>
              <a:t>Processamento</a:t>
            </a:r>
            <a:r>
              <a:rPr lang="en-US" dirty="0"/>
              <a:t> (CPU)</a:t>
            </a:r>
            <a:endParaRPr lang="pt-BR" dirty="0"/>
          </a:p>
        </p:txBody>
      </p: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347346" y="2279593"/>
            <a:ext cx="1083097" cy="2249228"/>
            <a:chOff x="430" y="1390"/>
            <a:chExt cx="960" cy="1965"/>
          </a:xfrm>
        </p:grpSpPr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92" y="1463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96" y="2125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522" y="1552"/>
              <a:ext cx="76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dirty="0" err="1" smtClean="0"/>
                <a:t>Unidade</a:t>
              </a:r>
              <a:r>
                <a:rPr lang="en-US" sz="1000" dirty="0" smtClean="0"/>
                <a:t> de </a:t>
              </a:r>
              <a:r>
                <a:rPr lang="en-US" sz="1000" dirty="0" err="1" smtClean="0"/>
                <a:t>controle</a:t>
              </a:r>
              <a:endParaRPr lang="pt-BR" sz="1000" dirty="0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544" y="2097"/>
              <a:ext cx="768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dirty="0" err="1"/>
                <a:t>Unidade</a:t>
              </a:r>
              <a:r>
                <a:rPr lang="en-US" sz="900" dirty="0"/>
                <a:t> </a:t>
              </a:r>
              <a:r>
                <a:rPr lang="en-US" sz="900" dirty="0" err="1"/>
                <a:t>lógico-aritmética</a:t>
              </a:r>
              <a:endParaRPr lang="pt-BR" sz="900" dirty="0"/>
            </a:p>
          </p:txBody>
        </p:sp>
        <p:sp>
          <p:nvSpPr>
            <p:cNvPr id="30" name="Rectangle 44"/>
            <p:cNvSpPr>
              <a:spLocks noChangeArrowheads="1"/>
            </p:cNvSpPr>
            <p:nvPr/>
          </p:nvSpPr>
          <p:spPr bwMode="auto">
            <a:xfrm>
              <a:off x="493" y="2770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505" y="2940"/>
              <a:ext cx="8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dirty="0" err="1"/>
                <a:t>Registradores</a:t>
              </a:r>
              <a:endParaRPr lang="pt-BR" sz="1000" dirty="0"/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430" y="1390"/>
              <a:ext cx="960" cy="19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" name="Group 47"/>
          <p:cNvGrpSpPr>
            <a:grpSpLocks/>
          </p:cNvGrpSpPr>
          <p:nvPr/>
        </p:nvGrpSpPr>
        <p:grpSpPr bwMode="auto">
          <a:xfrm>
            <a:off x="1490346" y="2279593"/>
            <a:ext cx="1083097" cy="2249228"/>
            <a:chOff x="430" y="1390"/>
            <a:chExt cx="960" cy="1965"/>
          </a:xfrm>
        </p:grpSpPr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492" y="1463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496" y="2125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522" y="1552"/>
              <a:ext cx="76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dirty="0" err="1" smtClean="0"/>
                <a:t>Unidade</a:t>
              </a:r>
              <a:r>
                <a:rPr lang="en-US" sz="1000" dirty="0" smtClean="0"/>
                <a:t> de </a:t>
              </a:r>
              <a:r>
                <a:rPr lang="en-US" sz="1000" dirty="0" err="1" smtClean="0"/>
                <a:t>controle</a:t>
              </a:r>
              <a:endParaRPr lang="pt-BR" sz="1000" dirty="0"/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44" y="2097"/>
              <a:ext cx="768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dirty="0" err="1"/>
                <a:t>Unidade</a:t>
              </a:r>
              <a:r>
                <a:rPr lang="en-US" sz="900" dirty="0"/>
                <a:t> </a:t>
              </a:r>
              <a:r>
                <a:rPr lang="en-US" sz="900" dirty="0" err="1"/>
                <a:t>lógico-aritmética</a:t>
              </a:r>
              <a:endParaRPr lang="pt-BR" sz="900" dirty="0"/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493" y="2770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505" y="2940"/>
              <a:ext cx="8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dirty="0" err="1"/>
                <a:t>Registradores</a:t>
              </a:r>
              <a:endParaRPr lang="pt-BR" sz="1000" dirty="0"/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430" y="1390"/>
              <a:ext cx="960" cy="19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" name="Trapezóide 41"/>
          <p:cNvSpPr/>
          <p:nvPr/>
        </p:nvSpPr>
        <p:spPr bwMode="auto">
          <a:xfrm>
            <a:off x="457200" y="4526280"/>
            <a:ext cx="853440" cy="556462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5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 smtClean="0"/>
              <a:t>Memória </a:t>
            </a:r>
            <a:r>
              <a:rPr lang="pt-BR" sz="1000" dirty="0" err="1" smtClean="0"/>
              <a:t>cache</a:t>
            </a:r>
            <a:endParaRPr lang="pt-BR" sz="1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3" name="Trapezóide 42"/>
          <p:cNvSpPr/>
          <p:nvPr/>
        </p:nvSpPr>
        <p:spPr bwMode="auto">
          <a:xfrm>
            <a:off x="1600200" y="4526280"/>
            <a:ext cx="853440" cy="556462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5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 smtClean="0"/>
              <a:t>Memória </a:t>
            </a:r>
            <a:r>
              <a:rPr lang="pt-BR" sz="1000" dirty="0" err="1" smtClean="0"/>
              <a:t>cache</a:t>
            </a:r>
            <a:endParaRPr lang="pt-BR" sz="1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274320" y="2133600"/>
            <a:ext cx="2377440" cy="3063240"/>
          </a:xfrm>
          <a:prstGeom prst="roundRect">
            <a:avLst>
              <a:gd name="adj" fmla="val 833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Espaço Reservado para Conteúdo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8448675" y="6450013"/>
            <a:ext cx="636588" cy="339725"/>
          </a:xfrm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6</a:t>
            </a:fld>
            <a:endParaRPr lang="pt-BR" sz="140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Arquitetura de von Neumann</a:t>
            </a:r>
            <a:endParaRPr lang="pt-BR" sz="3200" b="1">
              <a:solidFill>
                <a:schemeClr val="tx2"/>
              </a:solidFill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98438" y="1477963"/>
            <a:ext cx="8480425" cy="4359275"/>
            <a:chOff x="-91" y="1471"/>
            <a:chExt cx="5342" cy="2746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214" y="1831"/>
              <a:ext cx="960" cy="1965"/>
              <a:chOff x="430" y="1390"/>
              <a:chExt cx="960" cy="1965"/>
            </a:xfrm>
          </p:grpSpPr>
          <p:sp>
            <p:nvSpPr>
              <p:cNvPr id="21" name="Rectangle 26"/>
              <p:cNvSpPr>
                <a:spLocks noChangeArrowheads="1"/>
              </p:cNvSpPr>
              <p:nvPr/>
            </p:nvSpPr>
            <p:spPr bwMode="auto">
              <a:xfrm>
                <a:off x="492" y="1463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7"/>
              <p:cNvSpPr>
                <a:spLocks noChangeArrowheads="1"/>
              </p:cNvSpPr>
              <p:nvPr/>
            </p:nvSpPr>
            <p:spPr bwMode="auto">
              <a:xfrm>
                <a:off x="496" y="2125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22" y="1552"/>
                <a:ext cx="76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de controle</a:t>
                </a:r>
                <a:endParaRPr lang="pt-BR"/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544" y="2097"/>
                <a:ext cx="768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lógico-aritmética</a:t>
                </a:r>
                <a:endParaRPr lang="pt-BR"/>
              </a:p>
            </p:txBody>
          </p:sp>
          <p:sp>
            <p:nvSpPr>
              <p:cNvPr id="25" name="Rectangle 44"/>
              <p:cNvSpPr>
                <a:spLocks noChangeArrowheads="1"/>
              </p:cNvSpPr>
              <p:nvPr/>
            </p:nvSpPr>
            <p:spPr bwMode="auto">
              <a:xfrm>
                <a:off x="493" y="2770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Text Box 45"/>
              <p:cNvSpPr txBox="1">
                <a:spLocks noChangeArrowheads="1"/>
              </p:cNvSpPr>
              <p:nvPr/>
            </p:nvSpPr>
            <p:spPr bwMode="auto">
              <a:xfrm>
                <a:off x="505" y="2940"/>
                <a:ext cx="805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Registradores</a:t>
                </a:r>
                <a:endParaRPr lang="pt-BR" sz="1400"/>
              </a:p>
            </p:txBody>
          </p:sp>
          <p:sp>
            <p:nvSpPr>
              <p:cNvPr id="27" name="Rectangle 46"/>
              <p:cNvSpPr>
                <a:spLocks noChangeArrowheads="1"/>
              </p:cNvSpPr>
              <p:nvPr/>
            </p:nvSpPr>
            <p:spPr bwMode="auto">
              <a:xfrm>
                <a:off x="430" y="1390"/>
                <a:ext cx="960" cy="19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>
              <a:off x="1597" y="2891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Memória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principal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(RAM)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>
              <a:off x="2710" y="2892"/>
              <a:ext cx="859" cy="9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Memória</a:t>
              </a: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secundária</a:t>
              </a:r>
              <a:endParaRPr lang="en-US" dirty="0"/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/>
                <a:t>(discos, CDs, etc </a:t>
              </a:r>
              <a:r>
                <a:rPr lang="en-US" dirty="0" smtClean="0"/>
                <a:t>)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pt-BR" sz="300" dirty="0"/>
            </a:p>
          </p:txBody>
        </p:sp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>
              <a:off x="3778" y="2885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Mouse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Monitor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Teclado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13" name="Text Box 51"/>
            <p:cNvSpPr txBox="1">
              <a:spLocks noChangeArrowheads="1"/>
            </p:cNvSpPr>
            <p:nvPr/>
          </p:nvSpPr>
          <p:spPr bwMode="auto">
            <a:xfrm>
              <a:off x="4810" y="2891"/>
              <a:ext cx="438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…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14" name="Rectangle 53"/>
            <p:cNvSpPr>
              <a:spLocks noChangeArrowheads="1"/>
            </p:cNvSpPr>
            <p:nvPr/>
          </p:nvSpPr>
          <p:spPr bwMode="auto">
            <a:xfrm>
              <a:off x="643" y="4126"/>
              <a:ext cx="4608" cy="9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644" y="3815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55"/>
            <p:cNvSpPr>
              <a:spLocks noChangeArrowheads="1"/>
            </p:cNvSpPr>
            <p:nvPr/>
          </p:nvSpPr>
          <p:spPr bwMode="auto">
            <a:xfrm>
              <a:off x="1991" y="3803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56"/>
            <p:cNvSpPr>
              <a:spLocks noChangeArrowheads="1"/>
            </p:cNvSpPr>
            <p:nvPr/>
          </p:nvSpPr>
          <p:spPr bwMode="auto">
            <a:xfrm>
              <a:off x="3095" y="3809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4163" y="3806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4288" y="3923"/>
              <a:ext cx="85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Barramento</a:t>
              </a:r>
              <a:endParaRPr lang="pt-BR"/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-91" y="1471"/>
              <a:ext cx="1591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Unidade Central de Processamento (CPU)</a:t>
              </a:r>
              <a:endParaRPr lang="pt-BR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2865120" y="3215640"/>
            <a:ext cx="3151825" cy="33855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M     E     M    Ó    R    I    A</a:t>
            </a:r>
            <a:endParaRPr lang="en-US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294120" y="3063240"/>
            <a:ext cx="1553630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ENTRADA /</a:t>
            </a:r>
          </a:p>
          <a:p>
            <a:r>
              <a:rPr lang="pt-BR" b="1" dirty="0" smtClean="0"/>
              <a:t>S  A  Í  D  A</a:t>
            </a:r>
            <a:endParaRPr lang="en-US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5280" y="1097280"/>
            <a:ext cx="2230098" cy="33855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PROCESSAMENTO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7</a:t>
            </a:fld>
            <a:endParaRPr lang="pt-BR" sz="1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>
                <a:solidFill>
                  <a:schemeClr val="tx2"/>
                </a:solidFill>
              </a:rPr>
              <a:t>Arquitetura</a:t>
            </a:r>
            <a:r>
              <a:rPr lang="en-US" sz="2800" b="1" dirty="0">
                <a:solidFill>
                  <a:schemeClr val="tx2"/>
                </a:solidFill>
              </a:rPr>
              <a:t> de von </a:t>
            </a:r>
            <a:r>
              <a:rPr lang="en-US" sz="2800" b="1" dirty="0" smtClean="0">
                <a:solidFill>
                  <a:schemeClr val="tx2"/>
                </a:solidFill>
              </a:rPr>
              <a:t>Neumann x </a:t>
            </a:r>
            <a:r>
              <a:rPr lang="en-US" sz="2800" b="1" dirty="0" err="1" smtClean="0">
                <a:solidFill>
                  <a:schemeClr val="tx2"/>
                </a:solidFill>
              </a:rPr>
              <a:t>Programas</a:t>
            </a:r>
            <a:endParaRPr lang="pt-BR" sz="28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9055" y="900113"/>
            <a:ext cx="52768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tângulo 27"/>
          <p:cNvSpPr/>
          <p:nvPr/>
        </p:nvSpPr>
        <p:spPr bwMode="auto">
          <a:xfrm>
            <a:off x="3886200" y="853440"/>
            <a:ext cx="5242560" cy="2758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91440" y="910590"/>
            <a:ext cx="9144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Programas estão armazenados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na memória secundária.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800" kern="0" dirty="0" smtClean="0">
                <a:latin typeface="+mn-lt"/>
              </a:rPr>
              <a:t>Os programas “em execução”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1800" kern="0" dirty="0" smtClean="0">
                <a:latin typeface="+mn-lt"/>
              </a:rPr>
              <a:t>	ficam na memória principal.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800" kern="0" dirty="0" smtClean="0">
                <a:latin typeface="+mn-lt"/>
              </a:rPr>
              <a:t>A cada “pequeno período 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1800" kern="0" dirty="0" smtClean="0">
                <a:latin typeface="+mn-lt"/>
              </a:rPr>
              <a:t>	tempo“ um programa “toma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1800" kern="0" dirty="0" smtClean="0">
                <a:latin typeface="+mn-lt"/>
              </a:rPr>
              <a:t>	conta” da CPU.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800" kern="0" dirty="0" smtClean="0">
                <a:latin typeface="+mn-lt"/>
              </a:rPr>
              <a:t>Um programa típico possui</a:t>
            </a:r>
          </a:p>
          <a:p>
            <a:pPr marL="800100" lvl="1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kern="0" dirty="0" smtClean="0">
                <a:latin typeface="+mn-lt"/>
              </a:rPr>
              <a:t>Variáveis e constantes: representam dados armazenados na memória do computador.</a:t>
            </a:r>
          </a:p>
          <a:p>
            <a:pPr marL="800100" lvl="1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kern="0" dirty="0" smtClean="0">
                <a:latin typeface="+mn-lt"/>
              </a:rPr>
              <a:t>Instruções ou comandos:</a:t>
            </a:r>
          </a:p>
          <a:p>
            <a:pPr marL="1257300" lvl="2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i="1" kern="0" dirty="0" smtClean="0">
                <a:latin typeface="+mn-lt"/>
              </a:rPr>
              <a:t>De controle</a:t>
            </a:r>
            <a:r>
              <a:rPr lang="pt-BR" sz="1800" kern="0" dirty="0" smtClean="0">
                <a:latin typeface="+mn-lt"/>
              </a:rPr>
              <a:t>: coordenam quais e quantas vezes outras instruções serão executadas.</a:t>
            </a:r>
          </a:p>
          <a:p>
            <a:pPr marL="1257300" lvl="2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i="1" kern="0" dirty="0" smtClean="0">
                <a:latin typeface="+mn-lt"/>
              </a:rPr>
              <a:t>De entrada</a:t>
            </a:r>
            <a:r>
              <a:rPr lang="pt-BR" sz="1800" kern="0" dirty="0" smtClean="0">
                <a:latin typeface="+mn-lt"/>
              </a:rPr>
              <a:t>: recebem dados dos dispositivos de entrada e armazenam em variáveis.</a:t>
            </a:r>
          </a:p>
          <a:p>
            <a:pPr marL="1257300" lvl="2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i="1" kern="0" dirty="0" smtClean="0">
                <a:latin typeface="+mn-lt"/>
              </a:rPr>
              <a:t>De saída</a:t>
            </a:r>
            <a:r>
              <a:rPr lang="pt-BR" sz="1800" kern="0" dirty="0" smtClean="0">
                <a:latin typeface="+mn-lt"/>
              </a:rPr>
              <a:t>: enviam dados armazenados em variáveis para os dispositivos de saída.</a:t>
            </a:r>
          </a:p>
          <a:p>
            <a:pPr marL="1257300" lvl="2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i="1" kern="0" dirty="0" smtClean="0">
                <a:latin typeface="+mn-lt"/>
              </a:rPr>
              <a:t>Processamento</a:t>
            </a:r>
            <a:r>
              <a:rPr lang="pt-BR" sz="1800" kern="0" dirty="0" smtClean="0">
                <a:latin typeface="+mn-lt"/>
              </a:rPr>
              <a:t>: operações lógicas, aritméticas e de movimentação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acontece quando um programa está em execução?</a:t>
            </a:r>
          </a:p>
          <a:p>
            <a:pPr lvl="1"/>
            <a:r>
              <a:rPr lang="pt-BR" dirty="0" smtClean="0"/>
              <a:t>Código  </a:t>
            </a:r>
            <a:r>
              <a:rPr lang="pt-BR" i="1" dirty="0" smtClean="0"/>
              <a:t>versus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8</a:t>
            </a:fld>
            <a:endParaRPr lang="pt-BR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acontece quando um programa está em execução?</a:t>
            </a:r>
          </a:p>
          <a:p>
            <a:pPr lvl="1"/>
            <a:r>
              <a:rPr lang="pt-BR" dirty="0" smtClean="0"/>
              <a:t>Dados </a:t>
            </a:r>
            <a:r>
              <a:rPr lang="pt-BR" i="1" dirty="0" smtClean="0"/>
              <a:t>versus </a:t>
            </a:r>
            <a:r>
              <a:rPr lang="pt-BR" dirty="0" smtClean="0"/>
              <a:t>dados</a:t>
            </a:r>
          </a:p>
          <a:p>
            <a:pPr lvl="1"/>
            <a:r>
              <a:rPr lang="pt-BR" i="1" dirty="0" err="1" smtClean="0"/>
              <a:t>Stack</a:t>
            </a:r>
            <a:r>
              <a:rPr lang="pt-BR" dirty="0" smtClean="0"/>
              <a:t> </a:t>
            </a:r>
            <a:r>
              <a:rPr lang="pt-BR" i="1" dirty="0" smtClean="0"/>
              <a:t>versus </a:t>
            </a:r>
            <a:r>
              <a:rPr lang="pt-BR" i="1" dirty="0" err="1" smtClean="0"/>
              <a:t>heap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9</a:t>
            </a:fld>
            <a:endParaRPr lang="pt-B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288" tIns="18288" rIns="18288" bIns="1828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288" tIns="18288" rIns="18288" bIns="1828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13488</TotalTime>
  <Words>755</Words>
  <Application>Microsoft Office PowerPoint</Application>
  <PresentationFormat>Apresentação na tela (4:3)</PresentationFormat>
  <Paragraphs>185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Programa em execução</vt:lpstr>
      <vt:lpstr>Programa em execução</vt:lpstr>
      <vt:lpstr>Quais comandos podem ser paralelizados?</vt:lpstr>
    </vt:vector>
  </TitlesOfParts>
  <Company>dcc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Técnicas de Programação IV</dc:title>
  <dc:creator>dcc</dc:creator>
  <cp:lastModifiedBy>saulo</cp:lastModifiedBy>
  <cp:revision>558</cp:revision>
  <cp:lastPrinted>2000-08-07T17:33:36Z</cp:lastPrinted>
  <dcterms:created xsi:type="dcterms:W3CDTF">2000-07-18T15:02:42Z</dcterms:created>
  <dcterms:modified xsi:type="dcterms:W3CDTF">2016-08-26T01:11:26Z</dcterms:modified>
</cp:coreProperties>
</file>