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332" r:id="rId25"/>
    <p:sldId id="333" r:id="rId26"/>
    <p:sldId id="334" r:id="rId27"/>
    <p:sldId id="335" r:id="rId28"/>
    <p:sldId id="336" r:id="rId29"/>
    <p:sldId id="286" r:id="rId30"/>
    <p:sldId id="337" r:id="rId31"/>
    <p:sldId id="287" r:id="rId32"/>
    <p:sldId id="338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339" r:id="rId4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648" y="-67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CEF75A-FA80-485E-B197-AED62627958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7CA8F5AF-8338-4A18-ABF0-9000161A9579}" type="slidenum">
              <a:rPr/>
              <a:pPr lvl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pt-BR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8CD7E4D6-FF8A-4A2E-B053-7EAA41819D0B}" type="slidenum">
              <a:rPr/>
              <a:pPr lvl="0"/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DE597B4-86D5-43C1-9F7C-58C9B55880A4}" type="slidenum">
              <a:rPr/>
              <a:pPr lvl="0"/>
              <a:t>10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EAF92A3-5F01-4CC9-984C-A7BBB6DEE98A}" type="slidenum">
              <a:rPr/>
              <a:pPr lvl="0"/>
              <a:t>11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3E7B72F2-1E10-4440-90A8-871054FFCC9F}" type="slidenum">
              <a:rPr/>
              <a:pPr lvl="0"/>
              <a:t>12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2DD59969-40E9-48AE-97D6-DA76C7712FBF}" type="slidenum">
              <a:rPr/>
              <a:pPr lvl="0"/>
              <a:t>13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95F726A-5176-4858-809E-AB283169BA46}" type="slidenum">
              <a:rPr/>
              <a:pPr lvl="0"/>
              <a:t>14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8EC94253-E321-4657-A58A-8C6D8BA72463}" type="slidenum">
              <a:rPr/>
              <a:pPr lvl="0"/>
              <a:t>15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2E7D874-ABAA-40C5-82E3-DD8D2478828F}" type="slidenum">
              <a:rPr/>
              <a:pPr lvl="0"/>
              <a:t>16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FEEE9243-4A7F-4C97-9377-8539538F5DE9}" type="slidenum">
              <a:rPr/>
              <a:pPr lvl="0"/>
              <a:t>17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DEB5E770-5BA8-46D3-B311-908E345697E5}" type="slidenum">
              <a:rPr/>
              <a:pPr lvl="0"/>
              <a:t>18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02599786-C0C0-4611-8451-7ACC81034B3B}" type="slidenum">
              <a:rPr/>
              <a:pPr lvl="0"/>
              <a:t>19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46A40A0-4E36-4794-8A32-EF5211AC0C93}" type="slidenum">
              <a:rPr/>
              <a:pPr lvl="0"/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02CD4E50-5472-4707-A572-6B87BFCCD1F0}" type="slidenum">
              <a:rPr/>
              <a:pPr lvl="0"/>
              <a:t>20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B1E3BAF3-3055-4A24-B8A4-C6C06D128553}" type="slidenum">
              <a:rPr/>
              <a:pPr lvl="0"/>
              <a:t>21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D26F025-3AB8-42AF-B5FB-E72116D2ABB2}" type="slidenum">
              <a:rPr/>
              <a:pPr lvl="0"/>
              <a:t>22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36878E8A-E114-4A8B-8C4A-CE4A2BFA6DA6}" type="slidenum">
              <a:rPr/>
              <a:pPr lvl="0"/>
              <a:t>28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950A6C2F-BC42-4A03-AAAB-723C29F9E4AF}" type="slidenum">
              <a:rPr/>
              <a:pPr lvl="0"/>
              <a:t>30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950A6C2F-BC42-4A03-AAAB-723C29F9E4AF}" type="slidenum">
              <a:rPr/>
              <a:pPr lvl="0"/>
              <a:t>31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B9BEAE09-6CE3-4E52-82E7-149EE13E7F8B}" type="slidenum">
              <a:rPr/>
              <a:pPr lvl="0"/>
              <a:t>32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B3BF557-4A52-4A15-B6A1-11F03B8D65A4}" type="slidenum">
              <a:rPr/>
              <a:pPr lvl="0"/>
              <a:t>33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3934C348-B2F1-47E0-A1A3-5F90363B18A7}" type="slidenum">
              <a:rPr/>
              <a:pPr lvl="0"/>
              <a:t>34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648081A9-621D-4D63-91F0-171725315224}" type="slidenum">
              <a:rPr/>
              <a:pPr lvl="0"/>
              <a:t>35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C6D7B239-6CC9-40D4-A4EE-779971246590}" type="slidenum">
              <a:rPr/>
              <a:pPr lvl="0"/>
              <a:t>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pt-BR"/>
              <a:t>Out-of-Order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F044B019-4511-4F25-A3C1-B3D4C7D6FDA2}" type="slidenum">
              <a:rPr/>
              <a:pPr lvl="0"/>
              <a:t>36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79E2025D-489F-4B59-8438-3CF72DA6F1F5}" type="slidenum">
              <a:rPr/>
              <a:pPr lvl="0"/>
              <a:t>37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D5B2DDD5-3B10-493D-8EA1-9D6762FCE698}" type="slidenum">
              <a:rPr/>
              <a:pPr lvl="0"/>
              <a:t>38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E11C08C6-E15E-445D-BAA8-53F80CCB8958}" type="slidenum">
              <a:rPr/>
              <a:pPr lvl="0"/>
              <a:t>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pt-BR"/>
              <a:t>Out-of-Order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26F6CC77-7B30-4466-B77A-3CC563C0F0F6}" type="slidenum">
              <a:rPr/>
              <a:pPr lvl="0"/>
              <a:t>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pt-BR"/>
              <a:t>Out-of-Order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B90A00B9-1230-4694-B9EA-DF4EB3CD363D}" type="slidenum">
              <a:rPr/>
              <a:pPr lvl="0"/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pt-BR"/>
              <a:t>Out-of-Order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C14D8C8F-AC93-42F4-8431-B7D20887034F}" type="slidenum">
              <a:rPr/>
              <a:pPr lvl="0"/>
              <a:t>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51416A3F-7D9E-47CE-A7BB-017C0560E3BD}" type="slidenum">
              <a:rPr/>
              <a:pPr lvl="0"/>
              <a:t>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4B384BA0-6028-43A3-A5F9-987F51D7FE26}" type="slidenum">
              <a:rPr/>
              <a:pPr lvl="0"/>
              <a:t>9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F911C-8643-4AC1-A511-4716FE0CD0E0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2EA7F1-6ED1-4FA1-98FB-B834680FE4E9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76475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313" y="301625"/>
            <a:ext cx="66786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EB0DDE-EB66-498C-8B7D-93C1139B4EEB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6288" y="1928813"/>
            <a:ext cx="4419600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48288" y="1928813"/>
            <a:ext cx="44211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43B3A5-38AC-41CB-AFD1-A3924F4DFDE1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18400" y="231775"/>
            <a:ext cx="2251075" cy="60817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3588" y="231775"/>
            <a:ext cx="6602412" cy="60817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F69C05-B4B5-4538-8FD2-73E4ADFA9BB0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0" y="1768475"/>
            <a:ext cx="4459288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5A49BD-1F1F-46BA-8D7F-2D948644423F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E1F29-8DFB-4DC2-8799-3DCA507EA9E7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AD8C9A-A166-4B85-92E1-D29F1969AEFF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59B71-831C-42AA-AAFA-3D912A1BAF90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90D83B-62E8-4690-985C-8026781539E1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F5C23C-ED22-4541-AE3A-C07DB27FDA1B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68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600" b="1" kern="1200"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E2663E6F-AA60-4347-AFBE-20132DD8888C}" type="slidenum">
              <a:rPr/>
              <a:pPr lvl="0"/>
              <a:t>‹nº›</a:t>
            </a:fld>
            <a:endParaRPr lang="pt-BR"/>
          </a:p>
        </p:txBody>
      </p:sp>
      <p:sp>
        <p:nvSpPr>
          <p:cNvPr id="7" name="Conector reto 6"/>
          <p:cNvSpPr/>
          <p:nvPr/>
        </p:nvSpPr>
        <p:spPr>
          <a:xfrm>
            <a:off x="0" y="1584000"/>
            <a:ext cx="10080000" cy="0"/>
          </a:xfrm>
          <a:prstGeom prst="line">
            <a:avLst/>
          </a:prstGeom>
          <a:noFill/>
          <a:ln w="72000">
            <a:solidFill>
              <a:srgbClr val="008000"/>
            </a:solidFill>
            <a:prstDash val="solid"/>
          </a:ln>
        </p:spPr>
        <p:txBody>
          <a:bodyPr lIns="36000" tIns="36000" rIns="36000" bIns="36000" anchor="ctr" anchorCtr="0"/>
          <a:lstStyle/>
          <a:p>
            <a:pPr lvl="0" rtl="0" hangingPunct="0">
              <a:buNone/>
              <a:tabLst/>
            </a:pPr>
            <a:endParaRPr lang="pt-BR" sz="2400" kern="1200">
              <a:latin typeface="Times New Roman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8" name="Conector reto 7"/>
          <p:cNvSpPr/>
          <p:nvPr/>
        </p:nvSpPr>
        <p:spPr>
          <a:xfrm>
            <a:off x="0" y="7523999"/>
            <a:ext cx="10080000" cy="0"/>
          </a:xfrm>
          <a:prstGeom prst="line">
            <a:avLst/>
          </a:prstGeom>
          <a:noFill/>
          <a:ln w="72000">
            <a:solidFill>
              <a:srgbClr val="008000"/>
            </a:solidFill>
            <a:prstDash val="solid"/>
          </a:ln>
        </p:spPr>
        <p:txBody>
          <a:bodyPr lIns="36000" tIns="36000" rIns="36000" bIns="36000" anchor="ctr" anchorCtr="0"/>
          <a:lstStyle/>
          <a:p>
            <a:pPr lvl="0" rtl="0" hangingPunct="0">
              <a:buNone/>
              <a:tabLst/>
            </a:pPr>
            <a:endParaRPr lang="pt-BR" sz="2400" kern="1200">
              <a:latin typeface="Times New Roman" pitchFamily="18"/>
              <a:ea typeface="DejaVu Sans Condensed" pitchFamily="2"/>
              <a:cs typeface="DejaVu Sans Condensed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hangingPunct="0">
        <a:tabLst/>
        <a:defRPr lang="pt-BR" sz="4400" b="0" i="0" u="none" strike="noStrike" kern="1200">
          <a:ln>
            <a:noFill/>
          </a:ln>
          <a:solidFill>
            <a:srgbClr val="000080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28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41960" cy="7560000"/>
          </a:xfrm>
          <a:prstGeom prst="rect">
            <a:avLst/>
          </a:prstGeom>
          <a:solidFill>
            <a:srgbClr val="125C8D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72800"/>
            <a:ext cx="10080000" cy="1383480"/>
          </a:xfrm>
          <a:prstGeom prst="rect">
            <a:avLst/>
          </a:prstGeom>
          <a:solidFill>
            <a:srgbClr val="125C8D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Espaço Reservado para Título 3"/>
          <p:cNvSpPr txBox="1">
            <a:spLocks noGrp="1"/>
          </p:cNvSpPr>
          <p:nvPr>
            <p:ph type="title"/>
          </p:nvPr>
        </p:nvSpPr>
        <p:spPr>
          <a:xfrm>
            <a:off x="763560" y="231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endParaRPr lang="pt-BR"/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1"/>
          </p:nvPr>
        </p:nvSpPr>
        <p:spPr>
          <a:xfrm>
            <a:off x="776880" y="1928160"/>
            <a:ext cx="899316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432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None/>
              <a:tabLst/>
              <a:defRPr lang="pt-BR" sz="28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defPPr>
            <a:lvl1pPr marL="432000" marR="0" lvl="0" indent="-432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8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1pPr>
            <a:lvl2pPr marL="864000" marR="0" lvl="1" indent="-324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18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567"/>
              </a:spcAft>
              <a:buClr>
                <a:srgbClr val="003366"/>
              </a:buClr>
              <a:buSzPct val="80000"/>
              <a:buFont typeface="StarSymbol" pitchFamily="2"/>
              <a:buChar char=""/>
              <a:tabLst/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Albany" pitchFamily="34"/>
                <a:ea typeface="DejaVu Sans Condensed" pitchFamily="2"/>
                <a:cs typeface="DejaVu Sans Condensed" pitchFamily="2"/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hangingPunct="0">
        <a:tabLst/>
        <a:defRPr lang="pt-BR" sz="3200" b="1" i="0" u="none" strike="noStrike">
          <a:ln>
            <a:noFill/>
          </a:ln>
          <a:solidFill>
            <a:srgbClr val="E6E6FF"/>
          </a:solidFill>
          <a:latin typeface="Albany" pitchFamily="34"/>
        </a:defRPr>
      </a:lvl1pPr>
    </p:titleStyle>
    <p:bodyStyle>
      <a:lvl1pPr marL="0" marR="0" indent="0" algn="l" rtl="0" hangingPunct="0">
        <a:spcBef>
          <a:spcPts val="0"/>
        </a:spcBef>
        <a:spcAft>
          <a:spcPts val="567"/>
        </a:spcAft>
        <a:tabLst/>
        <a:defRPr lang="pt-BR" sz="2800" b="0" i="0" u="none" strike="noStrike">
          <a:ln>
            <a:noFill/>
          </a:ln>
          <a:solidFill>
            <a:srgbClr val="000000"/>
          </a:solidFill>
          <a:latin typeface="Albany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0.png"/><Relationship Id="rId4" Type="http://schemas.openxmlformats.org/officeDocument/2006/relationships/hyperlink" Target="http://www.inf.ufrgs.br/~aflorenzon/curso_OpenMP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3C5D82-AAEE-4AE1-8048-E05CAF3C8493}" type="slidenum">
              <a:rPr/>
              <a:pPr lvl="0"/>
              <a:t>1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Evolução dos Microprocessadores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92360" y="1676160"/>
            <a:ext cx="6695640" cy="372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9444D4-04E4-4D45-B94C-7584A145342A}" type="slidenum">
              <a:rPr/>
              <a:pPr lvl="0"/>
              <a:t>10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Programação Paralela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728000"/>
            <a:ext cx="9071640" cy="3980577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pt-BR" sz="2000" dirty="0"/>
          </a:p>
          <a:p>
            <a:pPr lvl="0">
              <a:buNone/>
            </a:pPr>
            <a:endParaRPr lang="pt-BR" sz="2400" dirty="0"/>
          </a:p>
          <a:p>
            <a:pPr algn="ctr">
              <a:buNone/>
            </a:pPr>
            <a:r>
              <a:rPr lang="pt-BR" sz="2400" b="1" dirty="0" smtClean="0"/>
              <a:t>“É </a:t>
            </a:r>
            <a:r>
              <a:rPr lang="pt-BR" sz="2400" b="1" dirty="0" smtClean="0"/>
              <a:t>uma técnica de programação que envolve a utilização de múltiplos processadores funcionando juntos para resolver um único </a:t>
            </a:r>
            <a:r>
              <a:rPr lang="pt-BR" sz="2400" b="1" dirty="0" smtClean="0"/>
              <a:t>problema”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rgbClr val="000080"/>
                </a:solidFill>
              </a:rPr>
              <a:t>“</a:t>
            </a:r>
            <a:r>
              <a:rPr lang="pt-BR" sz="2400" b="1" dirty="0" smtClean="0">
                <a:solidFill>
                  <a:srgbClr val="000080"/>
                </a:solidFill>
              </a:rPr>
              <a:t>Programação </a:t>
            </a:r>
            <a:r>
              <a:rPr lang="pt-BR" sz="2400" b="1" dirty="0" smtClean="0">
                <a:solidFill>
                  <a:srgbClr val="000080"/>
                </a:solidFill>
              </a:rPr>
              <a:t>paralela </a:t>
            </a:r>
            <a:r>
              <a:rPr lang="pt-BR" sz="2400" b="1" dirty="0" smtClean="0">
                <a:solidFill>
                  <a:srgbClr val="000080"/>
                </a:solidFill>
              </a:rPr>
              <a:t>é a capacidade de dividirmos uma carga de trabalho entre vários processadores dinamicamente e de forma eficiente!”</a:t>
            </a:r>
          </a:p>
          <a:p>
            <a:pPr lvl="0">
              <a:buNone/>
            </a:pP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4000" y="2971080"/>
            <a:ext cx="8352000" cy="14497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None/>
              <a:tabLst/>
            </a:pPr>
            <a:endParaRPr lang="pt-BR" sz="24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D75982-8A0C-4301-B808-EB49953540ED}" type="slidenum">
              <a:rPr/>
              <a:pPr lvl="0"/>
              <a:t>11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O que paralelizar?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728000"/>
            <a:ext cx="9071640" cy="2564805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z="2400" dirty="0" smtClean="0"/>
              <a:t>“Previsão” </a:t>
            </a:r>
            <a:r>
              <a:rPr lang="pt-BR" sz="2400" dirty="0"/>
              <a:t>do tempo e do clima</a:t>
            </a:r>
          </a:p>
          <a:p>
            <a:pPr lvl="0"/>
            <a:r>
              <a:rPr lang="pt-BR" sz="2400" dirty="0"/>
              <a:t>Cálculos matemáticos</a:t>
            </a:r>
          </a:p>
          <a:p>
            <a:pPr lvl="0"/>
            <a:r>
              <a:rPr lang="pt-BR" sz="2400" dirty="0"/>
              <a:t>Processamento de imagens</a:t>
            </a:r>
          </a:p>
          <a:p>
            <a:pPr lvl="0"/>
            <a:r>
              <a:rPr lang="pt-BR" sz="2400" dirty="0"/>
              <a:t>Simuladores</a:t>
            </a:r>
          </a:p>
          <a:p>
            <a:pPr lvl="0"/>
            <a:r>
              <a:rPr lang="pt-BR" sz="2400" dirty="0"/>
              <a:t>Componentes de Jogos*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008839" y="1872000"/>
            <a:ext cx="2351160" cy="194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839519" y="5744160"/>
            <a:ext cx="6000480" cy="15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6989760" y="3812759"/>
            <a:ext cx="2370240" cy="176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6989760" y="5580000"/>
            <a:ext cx="2371320" cy="17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4752000" y="3816000"/>
            <a:ext cx="2204279" cy="17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49858E-BD41-4F47-9E97-845A471981D4}" type="slidenum">
              <a:rPr/>
              <a:pPr lvl="0"/>
              <a:t>12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655401"/>
            <a:ext cx="907164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 dirty="0"/>
              <a:t>Porque </a:t>
            </a:r>
            <a:r>
              <a:rPr lang="pt-BR" sz="3600" dirty="0" smtClean="0"/>
              <a:t>paralelizar</a:t>
            </a:r>
            <a:r>
              <a:rPr lang="pt-BR" sz="3600" dirty="0"/>
              <a:t>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728000"/>
            <a:ext cx="9071640" cy="32792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z="2400"/>
              <a:t>Processamento simultâneo de diversas tarefas</a:t>
            </a:r>
          </a:p>
          <a:p>
            <a:pPr lvl="0"/>
            <a:r>
              <a:rPr lang="pt-BR" sz="2400"/>
              <a:t>Melhorar aproveitamento do hardware – ciclos ociosos</a:t>
            </a:r>
          </a:p>
          <a:p>
            <a:pPr lvl="0"/>
            <a:r>
              <a:rPr lang="pt-BR" sz="2400"/>
              <a:t>Aumentar o desempenho da CPU</a:t>
            </a:r>
          </a:p>
          <a:p>
            <a:pPr lvl="0"/>
            <a:r>
              <a:rPr lang="pt-BR" sz="2400"/>
              <a:t>Aplicações mais rápidas e eficientes – Redução do tempo de computação</a:t>
            </a:r>
          </a:p>
          <a:p>
            <a:pPr lvl="0"/>
            <a:endParaRPr lang="pt-BR" sz="2400"/>
          </a:p>
          <a:p>
            <a:pPr lvl="0"/>
            <a:endParaRPr lang="pt-BR" sz="24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941399" y="4499640"/>
            <a:ext cx="3918240" cy="172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201720" y="3960720"/>
            <a:ext cx="3337920" cy="21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FEFFAB-A584-4AFD-8B2A-4F3770802EE0}" type="slidenum">
              <a:rPr/>
              <a:pPr lvl="0"/>
              <a:t>13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Cenário Atual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655999" y="270000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Arquiteturas Multicore</a:t>
            </a:r>
          </a:p>
        </p:txBody>
      </p:sp>
      <p:sp>
        <p:nvSpPr>
          <p:cNvPr id="4" name="Forma livre 3"/>
          <p:cNvSpPr/>
          <p:nvPr/>
        </p:nvSpPr>
        <p:spPr>
          <a:xfrm>
            <a:off x="1655999" y="568764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Ferramentas</a:t>
            </a:r>
          </a:p>
        </p:txBody>
      </p:sp>
      <p:sp>
        <p:nvSpPr>
          <p:cNvPr id="5" name="Forma livre 4"/>
          <p:cNvSpPr/>
          <p:nvPr/>
        </p:nvSpPr>
        <p:spPr>
          <a:xfrm>
            <a:off x="1655999" y="467964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Motivos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655999" y="367164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Aplicações</a:t>
            </a:r>
          </a:p>
        </p:txBody>
      </p:sp>
      <p:sp>
        <p:nvSpPr>
          <p:cNvPr id="7" name="Conector reto 6"/>
          <p:cNvSpPr/>
          <p:nvPr/>
        </p:nvSpPr>
        <p:spPr>
          <a:xfrm>
            <a:off x="5040000" y="1728000"/>
            <a:ext cx="0" cy="518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Conector reto 7"/>
          <p:cNvSpPr/>
          <p:nvPr/>
        </p:nvSpPr>
        <p:spPr>
          <a:xfrm flipH="1">
            <a:off x="1584000" y="2484000"/>
            <a:ext cx="72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39680" y="2015999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Prós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15679" y="2015999"/>
            <a:ext cx="916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Contra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5042FD-DB34-4B4F-92ED-ECBF1C2361DC}" type="slidenum">
              <a:rPr/>
              <a:pPr lvl="0"/>
              <a:t>14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Cenário Atual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655999" y="270000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Arquiteturas Multicore</a:t>
            </a:r>
          </a:p>
        </p:txBody>
      </p:sp>
      <p:sp>
        <p:nvSpPr>
          <p:cNvPr id="4" name="Forma livre 3"/>
          <p:cNvSpPr/>
          <p:nvPr/>
        </p:nvSpPr>
        <p:spPr>
          <a:xfrm>
            <a:off x="1655999" y="568764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Ferramentas</a:t>
            </a:r>
          </a:p>
        </p:txBody>
      </p:sp>
      <p:sp>
        <p:nvSpPr>
          <p:cNvPr id="5" name="Forma livre 4"/>
          <p:cNvSpPr/>
          <p:nvPr/>
        </p:nvSpPr>
        <p:spPr>
          <a:xfrm>
            <a:off x="1655999" y="467964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Motivos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655999" y="3671640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Aplicações</a:t>
            </a:r>
          </a:p>
        </p:txBody>
      </p:sp>
      <p:sp>
        <p:nvSpPr>
          <p:cNvPr id="7" name="Conector reto 6"/>
          <p:cNvSpPr/>
          <p:nvPr/>
        </p:nvSpPr>
        <p:spPr>
          <a:xfrm>
            <a:off x="5040000" y="1728000"/>
            <a:ext cx="0" cy="518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Conector reto 7"/>
          <p:cNvSpPr/>
          <p:nvPr/>
        </p:nvSpPr>
        <p:spPr>
          <a:xfrm flipH="1">
            <a:off x="1584000" y="2484000"/>
            <a:ext cx="72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39680" y="2015999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Prós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15679" y="2015999"/>
            <a:ext cx="9169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Contra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5327279" y="3707829"/>
            <a:ext cx="3312359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Micro Hei" pitchFamily="2"/>
                <a:cs typeface="Lohit Hindi" pitchFamily="2"/>
              </a:rPr>
              <a:t>Pensamento e </a:t>
            </a:r>
            <a:r>
              <a:rPr lang="pt-BR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Micro Hei" pitchFamily="2"/>
                <a:cs typeface="Lohit Hindi" pitchFamily="2"/>
              </a:rPr>
              <a:t>programação</a:t>
            </a:r>
            <a:endParaRPr lang="pt-BR" sz="1800" b="1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Micro Hei" pitchFamily="2"/>
                <a:cs typeface="Lohit Hindi" pitchFamily="2"/>
              </a:rPr>
              <a:t>sequencial</a:t>
            </a:r>
            <a:endParaRPr lang="pt-BR" sz="1800" b="1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5328344" y="4643933"/>
            <a:ext cx="3312359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Micro Hei" pitchFamily="2"/>
                <a:cs typeface="Lohit Hindi" pitchFamily="2"/>
              </a:rPr>
              <a:t>“Algoritmo tem naturez</a:t>
            </a:r>
            <a:r>
              <a:rPr lang="pt-BR" b="1" dirty="0" smtClean="0">
                <a:solidFill>
                  <a:srgbClr val="FF0000"/>
                </a:solidFill>
                <a:latin typeface="Arial" pitchFamily="18"/>
                <a:ea typeface="WenQuanYi Micro Hei" pitchFamily="2"/>
                <a:cs typeface="Lohit Hindi" pitchFamily="2"/>
              </a:rPr>
              <a:t>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b="1" dirty="0" smtClean="0">
                <a:solidFill>
                  <a:srgbClr val="FF0000"/>
                </a:solidFill>
                <a:latin typeface="Arial" pitchFamily="18"/>
                <a:ea typeface="WenQuanYi Micro Hei" pitchFamily="2"/>
                <a:cs typeface="Lohit Hindi" pitchFamily="2"/>
              </a:rPr>
              <a:t>sequencial”</a:t>
            </a:r>
            <a:endParaRPr lang="pt-BR" sz="1800" b="1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C3CE9E-F62F-47EF-BB01-CD3335319218}" type="slidenum">
              <a:rPr/>
              <a:pPr lvl="0"/>
              <a:t>15</a:t>
            </a:fld>
            <a:endParaRPr lang="pt-BR"/>
          </a:p>
        </p:txBody>
      </p:sp>
      <p:sp>
        <p:nvSpPr>
          <p:cNvPr id="2" name="Forma livre 1"/>
          <p:cNvSpPr/>
          <p:nvPr/>
        </p:nvSpPr>
        <p:spPr>
          <a:xfrm>
            <a:off x="1980000" y="1944000"/>
            <a:ext cx="6120000" cy="9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6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Programar </a:t>
            </a:r>
            <a:r>
              <a:rPr lang="pt-BR" sz="2600" b="1" i="0" u="none" strike="noStrike" kern="1200" dirty="0" smtClean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paralelo </a:t>
            </a:r>
            <a:r>
              <a:rPr lang="pt-BR" sz="26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é </a:t>
            </a:r>
            <a:r>
              <a:rPr lang="pt-BR" sz="2600" b="1" dirty="0" err="1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d</a:t>
            </a:r>
            <a:r>
              <a:rPr lang="pt-BR" sz="2600" b="1" i="0" u="none" strike="noStrike" kern="1200" dirty="0" err="1" smtClean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íficil</a:t>
            </a:r>
            <a:r>
              <a:rPr lang="pt-BR" sz="26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565999" y="4155479"/>
            <a:ext cx="6948000" cy="261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6526-69BD-4CD5-B1E7-DF8EFC9E7A63}" type="slidenum">
              <a:rPr/>
              <a:pPr lvl="0"/>
              <a:t>16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Identificando Oportunidades de Paralelismo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728000"/>
            <a:ext cx="9287640" cy="4426853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z="2400" dirty="0"/>
              <a:t>Estudar a aplicação:</a:t>
            </a:r>
          </a:p>
          <a:p>
            <a:pPr lvl="1" rtl="0" hangingPunct="0"/>
            <a:r>
              <a:rPr lang="pt-BR" sz="2400" dirty="0"/>
              <a:t>Tempo de execução</a:t>
            </a:r>
          </a:p>
          <a:p>
            <a:pPr lvl="1" rtl="0" hangingPunct="0"/>
            <a:r>
              <a:rPr lang="pt-BR" sz="2400" dirty="0" smtClean="0"/>
              <a:t>Avaliar potenciais </a:t>
            </a:r>
            <a:r>
              <a:rPr lang="pt-BR" sz="2400" dirty="0"/>
              <a:t>funções e </a:t>
            </a:r>
            <a:r>
              <a:rPr lang="pt-BR" sz="2400" i="1" dirty="0" smtClean="0"/>
              <a:t>loops</a:t>
            </a:r>
          </a:p>
          <a:p>
            <a:pPr lvl="1" rtl="0" hangingPunct="0"/>
            <a:endParaRPr lang="pt-BR" sz="2400" i="1" dirty="0"/>
          </a:p>
          <a:p>
            <a:pPr lvl="0"/>
            <a:r>
              <a:rPr lang="pt-BR" sz="2400" dirty="0"/>
              <a:t>Identificar tarefas que possam ser executadas concorrentemente</a:t>
            </a:r>
          </a:p>
          <a:p>
            <a:pPr lvl="0"/>
            <a:r>
              <a:rPr lang="pt-BR" sz="2400" dirty="0"/>
              <a:t>Definir a maneira mais eficiente de </a:t>
            </a:r>
            <a:r>
              <a:rPr lang="pt-BR" sz="2400" dirty="0" smtClean="0"/>
              <a:t>paralelizá-las</a:t>
            </a:r>
            <a:endParaRPr lang="pt-BR" sz="2400" dirty="0"/>
          </a:p>
          <a:p>
            <a:pPr lvl="1" rtl="0" hangingPunct="0"/>
            <a:r>
              <a:rPr lang="pt-BR" sz="2400" dirty="0"/>
              <a:t>Obter um código paralelo ideal pode levar horas, dias, semanas e até meses</a:t>
            </a:r>
          </a:p>
          <a:p>
            <a:pPr lvl="0"/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99EFD7-E99A-4FAF-BA7D-B8FDF85BDB27}" type="slidenum">
              <a:rPr/>
              <a:pPr lvl="0"/>
              <a:t>17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64000" y="2088719"/>
            <a:ext cx="4000560" cy="15507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1.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Preparar a tinta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2.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Pintar 300 estacas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3000s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Aguardar tinta secar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67239" y="3888000"/>
            <a:ext cx="4187159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Quanto tempo levará um pintor?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343999" y="1728000"/>
            <a:ext cx="2448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4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Exemplo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81519-EE78-4353-8E74-ADE19B763D6D}" type="slidenum">
              <a:rPr/>
              <a:pPr lvl="0"/>
              <a:t>18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64000" y="2088719"/>
            <a:ext cx="4104000" cy="134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1.</a:t>
            </a: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Preparar a tinta = 30 s;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2.</a:t>
            </a: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Pintar 300 estacas = 3000 s;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3.</a:t>
            </a: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Aguardar tinta secar = 30 s;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67239" y="3888000"/>
            <a:ext cx="4187159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Quanto tempo levará um pintor?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343999" y="1728000"/>
            <a:ext cx="2448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4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Exemplo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44368" y="374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3060s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3E4A6C-D713-4B1C-8B02-5FCC63A28B0F}" type="slidenum">
              <a:rPr/>
              <a:pPr lvl="0"/>
              <a:t>19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64000" y="2088719"/>
            <a:ext cx="4000560" cy="15507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1.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Preparar a tinta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2.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Pintar 300 estacas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3000s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Aguardar tinta secar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67239" y="3888000"/>
            <a:ext cx="4187159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Quanto tempo levará um pintor?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343999" y="1728000"/>
            <a:ext cx="2448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4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Exemplo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44368" y="374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3060s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440000" y="4464000"/>
            <a:ext cx="2664000" cy="2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 7"/>
          <p:cNvSpPr/>
          <p:nvPr/>
        </p:nvSpPr>
        <p:spPr>
          <a:xfrm>
            <a:off x="5076000" y="536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1530s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6948000" y="536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1560s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536000" y="4752000"/>
            <a:ext cx="476496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Quanto tempo levarão dois pintores?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4A908C-D8FC-42E3-9AB6-903E70B84B48}" type="slidenum">
              <a:rPr/>
              <a:pPr lvl="0"/>
              <a:t>2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Evolução dos Microprocessadores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692360" y="1676160"/>
            <a:ext cx="6695640" cy="37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rma livre 3"/>
          <p:cNvSpPr/>
          <p:nvPr/>
        </p:nvSpPr>
        <p:spPr>
          <a:xfrm>
            <a:off x="1007999" y="6012000"/>
            <a:ext cx="3311999" cy="8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87200" y="6165720"/>
            <a:ext cx="31906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Sobreposição na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de etapas da instrução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128559" y="593676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7144200" y="59363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6640199" y="59363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6136199" y="59363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632200" y="59363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96600" y="5912999"/>
            <a:ext cx="3848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IF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691960" y="5912640"/>
            <a:ext cx="409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151679" y="5903999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EX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627240" y="5903999"/>
            <a:ext cx="5237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ME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137360" y="5903999"/>
            <a:ext cx="549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WB</a:t>
            </a:r>
          </a:p>
        </p:txBody>
      </p:sp>
      <p:sp>
        <p:nvSpPr>
          <p:cNvPr id="16" name="Forma livre 15"/>
          <p:cNvSpPr/>
          <p:nvPr/>
        </p:nvSpPr>
        <p:spPr>
          <a:xfrm>
            <a:off x="5631839" y="622656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orma livre 16"/>
          <p:cNvSpPr/>
          <p:nvPr/>
        </p:nvSpPr>
        <p:spPr>
          <a:xfrm>
            <a:off x="7647479" y="62261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7143480" y="62261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6639479" y="62261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0" name="Forma livre 19"/>
          <p:cNvSpPr/>
          <p:nvPr/>
        </p:nvSpPr>
        <p:spPr>
          <a:xfrm>
            <a:off x="6135480" y="6226199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699880" y="6202800"/>
            <a:ext cx="3848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IF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195240" y="6202440"/>
            <a:ext cx="409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ID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654959" y="6193799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EX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130520" y="6193799"/>
            <a:ext cx="5237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ME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640640" y="6193799"/>
            <a:ext cx="549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WB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6135119" y="651780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8150760" y="651744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8" name="Forma livre 27"/>
          <p:cNvSpPr/>
          <p:nvPr/>
        </p:nvSpPr>
        <p:spPr>
          <a:xfrm>
            <a:off x="7646760" y="651744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9" name="Forma livre 28"/>
          <p:cNvSpPr/>
          <p:nvPr/>
        </p:nvSpPr>
        <p:spPr>
          <a:xfrm>
            <a:off x="7142760" y="651744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0" name="Forma livre 29"/>
          <p:cNvSpPr/>
          <p:nvPr/>
        </p:nvSpPr>
        <p:spPr>
          <a:xfrm>
            <a:off x="6638760" y="6517440"/>
            <a:ext cx="503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221879" y="6525720"/>
            <a:ext cx="3848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IF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17240" y="6525360"/>
            <a:ext cx="409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ID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176960" y="6516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EX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652520" y="6516720"/>
            <a:ext cx="5237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ME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162640" y="6516720"/>
            <a:ext cx="549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WB</a:t>
            </a:r>
          </a:p>
        </p:txBody>
      </p:sp>
      <p:sp>
        <p:nvSpPr>
          <p:cNvPr id="36" name="Conector reto 35"/>
          <p:cNvSpPr/>
          <p:nvPr/>
        </p:nvSpPr>
        <p:spPr>
          <a:xfrm flipV="1">
            <a:off x="1440000" y="5400000"/>
            <a:ext cx="575999" cy="61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C1245E-65EB-4F40-9293-859396DC306A}" type="slidenum">
              <a:rPr/>
              <a:pPr lvl="0"/>
              <a:t>20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67239" y="3888000"/>
            <a:ext cx="4187159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Quanto tempo levará um pintor?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343999" y="1728000"/>
            <a:ext cx="2448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4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Exemplo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44512" y="374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3060s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440000" y="4464000"/>
            <a:ext cx="2664000" cy="2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 7"/>
          <p:cNvSpPr/>
          <p:nvPr/>
        </p:nvSpPr>
        <p:spPr>
          <a:xfrm>
            <a:off x="5076000" y="536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1530s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6948000" y="5364000"/>
            <a:ext cx="1296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1560s</a:t>
            </a:r>
            <a:endParaRPr lang="pt-BR" sz="2000" b="1" i="0" u="none" strike="noStrike" kern="1200" dirty="0">
              <a:ln>
                <a:noFill/>
              </a:ln>
              <a:solidFill>
                <a:srgbClr val="000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536000" y="4752000"/>
            <a:ext cx="476496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Quanto tempo levarão dois pintores?</a:t>
            </a:r>
          </a:p>
        </p:txBody>
      </p:sp>
      <p:sp>
        <p:nvSpPr>
          <p:cNvPr id="11" name="Conector reto 10"/>
          <p:cNvSpPr/>
          <p:nvPr/>
        </p:nvSpPr>
        <p:spPr>
          <a:xfrm>
            <a:off x="5112000" y="5385600"/>
            <a:ext cx="1224000" cy="612000"/>
          </a:xfrm>
          <a:prstGeom prst="line">
            <a:avLst/>
          </a:prstGeom>
          <a:noFill/>
          <a:ln w="109800">
            <a:solidFill>
              <a:srgbClr val="800000"/>
            </a:solidFill>
            <a:prstDash val="solid"/>
          </a:ln>
        </p:spPr>
        <p:txBody>
          <a:bodyPr vert="horz" wrap="none" lIns="144000" tIns="99000" rIns="144000" bIns="99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Conector reto 11"/>
          <p:cNvSpPr/>
          <p:nvPr/>
        </p:nvSpPr>
        <p:spPr>
          <a:xfrm flipV="1">
            <a:off x="5111640" y="5385240"/>
            <a:ext cx="1224000" cy="612000"/>
          </a:xfrm>
          <a:prstGeom prst="line">
            <a:avLst/>
          </a:prstGeom>
          <a:noFill/>
          <a:ln w="109800">
            <a:solidFill>
              <a:srgbClr val="800000"/>
            </a:solidFill>
            <a:prstDash val="solid"/>
          </a:ln>
        </p:spPr>
        <p:txBody>
          <a:bodyPr vert="horz" wrap="none" lIns="144000" tIns="99000" rIns="144000" bIns="99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64000" y="2088719"/>
            <a:ext cx="4000560" cy="15507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1.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Preparar a tinta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2.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Pintar 300 estacas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3000s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2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3.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Aguardar tinta secar = </a:t>
            </a:r>
            <a:r>
              <a:rPr lang="pt-BR" sz="22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30s</a:t>
            </a:r>
            <a:r>
              <a:rPr lang="pt-BR" sz="22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B09110-5B56-4318-A313-721F7DAD591A}" type="slidenum">
              <a:rPr/>
              <a:pPr lvl="0"/>
              <a:t>21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Exemplo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468360" y="1769040"/>
            <a:ext cx="9071640" cy="498960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>
                <a:solidFill>
                  <a:srgbClr val="000000"/>
                </a:solidFill>
                <a:latin typeface="Albany" pitchFamily="34"/>
              </a:rPr>
              <a:t>Sempre existirão partes sequenciais em um programa!</a:t>
            </a:r>
          </a:p>
          <a:p>
            <a:pPr lvl="0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2000" y="2592000"/>
            <a:ext cx="4104000" cy="122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1. Preparar a tinta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2. Pintar 300 estacas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3. Aguardar tinta secar</a:t>
            </a:r>
          </a:p>
        </p:txBody>
      </p:sp>
      <p:sp>
        <p:nvSpPr>
          <p:cNvPr id="5" name="Forma livre 4"/>
          <p:cNvSpPr/>
          <p:nvPr/>
        </p:nvSpPr>
        <p:spPr>
          <a:xfrm>
            <a:off x="6263998" y="3024000"/>
            <a:ext cx="2376713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Região </a:t>
            </a:r>
            <a:r>
              <a:rPr lang="pt-BR" sz="1800" b="1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Paralelizável</a:t>
            </a:r>
            <a:endParaRPr lang="pt-BR" sz="1800" b="1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orma livre 5"/>
          <p:cNvSpPr/>
          <p:nvPr/>
        </p:nvSpPr>
        <p:spPr>
          <a:xfrm>
            <a:off x="6263639" y="3599640"/>
            <a:ext cx="2376713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Região Sequencial</a:t>
            </a:r>
          </a:p>
        </p:txBody>
      </p:sp>
      <p:sp>
        <p:nvSpPr>
          <p:cNvPr id="7" name="Forma livre 6"/>
          <p:cNvSpPr/>
          <p:nvPr/>
        </p:nvSpPr>
        <p:spPr>
          <a:xfrm>
            <a:off x="6263639" y="2447640"/>
            <a:ext cx="2376713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Região Sequencial</a:t>
            </a:r>
          </a:p>
        </p:txBody>
      </p:sp>
      <p:sp>
        <p:nvSpPr>
          <p:cNvPr id="8" name="Conector reto 7"/>
          <p:cNvSpPr/>
          <p:nvPr/>
        </p:nvSpPr>
        <p:spPr>
          <a:xfrm flipV="1">
            <a:off x="3960000" y="2664000"/>
            <a:ext cx="2303640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4464000" y="3671999"/>
            <a:ext cx="179964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Conector reto 9"/>
          <p:cNvSpPr/>
          <p:nvPr/>
        </p:nvSpPr>
        <p:spPr>
          <a:xfrm>
            <a:off x="4248000" y="3240000"/>
            <a:ext cx="2015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 dirty="0"/>
              <a:t>Exemplo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468360" y="1769040"/>
            <a:ext cx="9071640" cy="498960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Sempre existirão partes sequenciais em um programa!</a:t>
            </a:r>
          </a:p>
          <a:p>
            <a:pPr lvl="0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12000" y="2592000"/>
            <a:ext cx="4104000" cy="122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1. Preparar a tinta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WenQuanYi Micro Hei" pitchFamily="2"/>
                <a:cs typeface="Lohit Hindi" pitchFamily="2"/>
              </a:rPr>
              <a:t>2. Pintar 300 estacas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3. Aguardar tinta secar</a:t>
            </a:r>
          </a:p>
        </p:txBody>
      </p:sp>
      <p:sp>
        <p:nvSpPr>
          <p:cNvPr id="8" name="Conector reto 7"/>
          <p:cNvSpPr/>
          <p:nvPr/>
        </p:nvSpPr>
        <p:spPr>
          <a:xfrm flipV="1">
            <a:off x="3960000" y="2664000"/>
            <a:ext cx="2303640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4464000" y="3671999"/>
            <a:ext cx="179964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Conector reto 9"/>
          <p:cNvSpPr/>
          <p:nvPr/>
        </p:nvSpPr>
        <p:spPr>
          <a:xfrm>
            <a:off x="4248000" y="3240000"/>
            <a:ext cx="2015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6444864" y="5364000"/>
            <a:ext cx="1223639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Pintar 150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6480864" y="5940000"/>
            <a:ext cx="2448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Secar a tinta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6480864" y="4788000"/>
            <a:ext cx="2448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Preparar a tinta</a:t>
            </a:r>
          </a:p>
        </p:txBody>
      </p:sp>
      <p:sp>
        <p:nvSpPr>
          <p:cNvPr id="14" name="Forma livre 13"/>
          <p:cNvSpPr/>
          <p:nvPr/>
        </p:nvSpPr>
        <p:spPr>
          <a:xfrm>
            <a:off x="7740504" y="5363640"/>
            <a:ext cx="118836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Pintar 150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1727744" y="5278320"/>
            <a:ext cx="2160000" cy="985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Pintar 300</a:t>
            </a:r>
          </a:p>
        </p:txBody>
      </p:sp>
      <p:sp>
        <p:nvSpPr>
          <p:cNvPr id="16" name="Forma livre 15"/>
          <p:cNvSpPr/>
          <p:nvPr/>
        </p:nvSpPr>
        <p:spPr>
          <a:xfrm>
            <a:off x="1704704" y="6371640"/>
            <a:ext cx="223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Secar a tinta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1691384" y="4715640"/>
            <a:ext cx="223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Preparar a tinta</a:t>
            </a:r>
          </a:p>
        </p:txBody>
      </p:sp>
      <p:sp>
        <p:nvSpPr>
          <p:cNvPr id="18" name="Conector reto 17"/>
          <p:cNvSpPr/>
          <p:nvPr/>
        </p:nvSpPr>
        <p:spPr>
          <a:xfrm>
            <a:off x="3995744" y="4752000"/>
            <a:ext cx="0" cy="23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143784" y="6565680"/>
            <a:ext cx="865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Tempo</a:t>
            </a:r>
          </a:p>
        </p:txBody>
      </p:sp>
      <p:sp>
        <p:nvSpPr>
          <p:cNvPr id="20" name="Conector reto 19"/>
          <p:cNvSpPr/>
          <p:nvPr/>
        </p:nvSpPr>
        <p:spPr>
          <a:xfrm>
            <a:off x="9054864" y="4751640"/>
            <a:ext cx="0" cy="23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-72256" y="5458320"/>
            <a:ext cx="160884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Sequencial: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31023" y="6565680"/>
            <a:ext cx="865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Tempo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005224" y="5458320"/>
            <a:ext cx="125532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Paralelo: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6263998" y="3024000"/>
            <a:ext cx="2376713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Região </a:t>
            </a:r>
            <a:r>
              <a:rPr lang="pt-BR" sz="1800" b="1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Paralelizável</a:t>
            </a:r>
            <a:endParaRPr lang="pt-BR" sz="1800" b="1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6263639" y="3599640"/>
            <a:ext cx="2376713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Região Sequencial</a:t>
            </a:r>
          </a:p>
        </p:txBody>
      </p:sp>
      <p:sp>
        <p:nvSpPr>
          <p:cNvPr id="28" name="Forma livre 27"/>
          <p:cNvSpPr/>
          <p:nvPr/>
        </p:nvSpPr>
        <p:spPr>
          <a:xfrm>
            <a:off x="6263639" y="2447640"/>
            <a:ext cx="2376713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Região Sequencial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4359" y="6554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Arquiteturas paralelas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pitchFamily="1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872" y="1979637"/>
            <a:ext cx="7947025" cy="386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4359" y="6554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SISD – </a:t>
            </a:r>
            <a:r>
              <a:rPr kumimoji="0" lang="pt-BR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Single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Instruction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Single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Data</a:t>
            </a:r>
            <a:endParaRPr kumimoji="0" lang="pt-BR" sz="3600" b="0" i="1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pitchFamily="1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7574" y="2041525"/>
            <a:ext cx="7485146" cy="411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Texto 2"/>
          <p:cNvSpPr txBox="1">
            <a:spLocks/>
          </p:cNvSpPr>
          <p:nvPr/>
        </p:nvSpPr>
        <p:spPr>
          <a:xfrm>
            <a:off x="431800" y="6516141"/>
            <a:ext cx="9071640" cy="14670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São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carregados sequencialmente as instruções e seus dados.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pt-BR" sz="2200" baseline="0" dirty="0" smtClean="0">
                <a:solidFill>
                  <a:schemeClr val="tx2"/>
                </a:solidFill>
                <a:latin typeface="Albany" pitchFamily="34"/>
              </a:rPr>
              <a:t>  Arquitetura de </a:t>
            </a:r>
            <a:r>
              <a:rPr lang="pt-BR" sz="2200" baseline="0" dirty="0" err="1" smtClean="0">
                <a:solidFill>
                  <a:schemeClr val="tx2"/>
                </a:solidFill>
                <a:latin typeface="Albany" pitchFamily="34"/>
              </a:rPr>
              <a:t>von</a:t>
            </a:r>
            <a:r>
              <a:rPr lang="pt-BR" sz="2200" baseline="0" dirty="0" smtClean="0">
                <a:solidFill>
                  <a:schemeClr val="tx2"/>
                </a:solidFill>
                <a:latin typeface="Albany" pitchFamily="34"/>
              </a:rPr>
              <a:t> Neumann (</a:t>
            </a:r>
            <a:r>
              <a:rPr lang="pt-BR" sz="2200" i="1" baseline="0" dirty="0" err="1" smtClean="0">
                <a:solidFill>
                  <a:schemeClr val="tx2"/>
                </a:solidFill>
                <a:latin typeface="Albany" pitchFamily="34"/>
              </a:rPr>
              <a:t>single-core</a:t>
            </a:r>
            <a:r>
              <a:rPr lang="pt-BR" sz="2200" baseline="0" dirty="0" smtClean="0">
                <a:solidFill>
                  <a:schemeClr val="tx2"/>
                </a:solidFill>
                <a:latin typeface="Albany" pitchFamily="34"/>
              </a:rPr>
              <a:t>).</a:t>
            </a: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lbany" pitchFamily="34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4359" y="6554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pt-BR" sz="3600" dirty="0" smtClean="0">
                <a:solidFill>
                  <a:srgbClr val="000080"/>
                </a:solidFill>
                <a:latin typeface="Arial" pitchFamily="18"/>
              </a:rPr>
              <a:t>M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ISD – </a:t>
            </a:r>
            <a:r>
              <a:rPr kumimoji="0" lang="pt-BR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Multiple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Instruction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Single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Data</a:t>
            </a:r>
            <a:endParaRPr kumimoji="0" lang="pt-BR" sz="3600" b="0" i="1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pitchFamily="18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575816" y="1979637"/>
            <a:ext cx="9071640" cy="2323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Nenhuma máquina conhecida possui tal arquitetura!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Deveria haver várias instruções, possivelmente diferentes, concorrendo por apenas um dado.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lbany" pitchFamily="34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3074" name="Picture 2" descr="MISD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080" y="3347789"/>
            <a:ext cx="4032448" cy="40324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4359" y="6554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SIMD – </a:t>
            </a:r>
            <a:r>
              <a:rPr kumimoji="0" lang="pt-BR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Single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Instruction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Multiple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Data</a:t>
            </a:r>
            <a:endParaRPr kumimoji="0" lang="pt-BR" sz="3600" b="0" i="1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pitchFamily="18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31800" y="5769153"/>
            <a:ext cx="9071640" cy="2323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A mesma instrução trabalha sobre dados diferentes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pt-BR" sz="2200" baseline="0" dirty="0" smtClean="0">
                <a:solidFill>
                  <a:schemeClr val="tx2"/>
                </a:solidFill>
                <a:latin typeface="Albany" pitchFamily="34"/>
              </a:rPr>
              <a:t> Aplicações específicas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como processamento de imagens (operações em vetores e matrizes</a:t>
            </a:r>
            <a:r>
              <a:rPr lang="pt-BR" sz="2200" baseline="0" dirty="0" smtClean="0">
                <a:solidFill>
                  <a:schemeClr val="tx2"/>
                </a:solidFill>
                <a:latin typeface="Albany" pitchFamily="34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Placas gráficas são exemplos desta arquitetura.</a:t>
            </a: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lbany" pitchFamily="34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410" y="1662572"/>
            <a:ext cx="7304286" cy="406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4359" y="6554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pt-BR" sz="3600" dirty="0" smtClean="0">
                <a:solidFill>
                  <a:srgbClr val="000080"/>
                </a:solidFill>
                <a:latin typeface="Arial" pitchFamily="18"/>
              </a:rPr>
              <a:t>M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IMD – </a:t>
            </a:r>
            <a:r>
              <a:rPr lang="pt-BR" sz="3600" i="1" dirty="0" err="1" smtClean="0">
                <a:solidFill>
                  <a:srgbClr val="000080"/>
                </a:solidFill>
                <a:latin typeface="Arial" pitchFamily="18"/>
              </a:rPr>
              <a:t>Multiple</a:t>
            </a:r>
            <a:r>
              <a:rPr lang="pt-BR" sz="3600" i="1" dirty="0" smtClean="0">
                <a:solidFill>
                  <a:srgbClr val="000080"/>
                </a:solidFill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Instruction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kumimoji="0" lang="pt-BR" sz="3600" b="0" i="1" u="none" strike="noStrike" kern="120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Multiple</a:t>
            </a:r>
            <a:r>
              <a:rPr kumimoji="0" lang="pt-BR" sz="3600" b="0" i="1" u="none" strike="noStrike" kern="120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Data</a:t>
            </a:r>
            <a:endParaRPr kumimoji="0" lang="pt-BR" sz="3600" b="0" i="1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pitchFamily="18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31800" y="5769153"/>
            <a:ext cx="9071640" cy="17132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A maioria das arquiteturas paralelas modernas se encaixa nesta classe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.</a:t>
            </a:r>
          </a:p>
          <a:p>
            <a:pPr marL="0" indent="0" hangingPunct="0"/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Diferentes instruções trabalha sobre diferentes dados.</a:t>
            </a:r>
            <a:endParaRPr lang="pt-BR" sz="2200" dirty="0" smtClean="0">
              <a:solidFill>
                <a:schemeClr val="tx2"/>
              </a:solidFill>
              <a:latin typeface="Albany" pitchFamily="34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pt-BR" sz="2200" baseline="0" dirty="0" smtClean="0">
                <a:solidFill>
                  <a:schemeClr val="tx2"/>
                </a:solidFill>
                <a:latin typeface="Albany" pitchFamily="34"/>
              </a:rPr>
              <a:t> Múltiplos núcleos 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trabalhando cada um com instruções próprias e com  dados próprios.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785" y="1676626"/>
            <a:ext cx="7495927" cy="37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905F5-D3B4-4BE4-9C23-14264E5D8A1C}" type="slidenum">
              <a:rPr/>
              <a:pPr lvl="0"/>
              <a:t>28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Modelos de Programação Paralela</a:t>
            </a:r>
          </a:p>
        </p:txBody>
      </p:sp>
      <p:sp>
        <p:nvSpPr>
          <p:cNvPr id="4" name="Forma livre 3"/>
          <p:cNvSpPr/>
          <p:nvPr/>
        </p:nvSpPr>
        <p:spPr>
          <a:xfrm>
            <a:off x="1007864" y="5148349"/>
            <a:ext cx="3240000" cy="7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Memória Distribuída</a:t>
            </a:r>
          </a:p>
        </p:txBody>
      </p:sp>
      <p:sp>
        <p:nvSpPr>
          <p:cNvPr id="5" name="Forma livre 4"/>
          <p:cNvSpPr/>
          <p:nvPr/>
        </p:nvSpPr>
        <p:spPr>
          <a:xfrm>
            <a:off x="5489992" y="5075981"/>
            <a:ext cx="3510760" cy="9361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Memória </a:t>
            </a:r>
            <a:r>
              <a:rPr lang="pt-BR" sz="1800" b="1" i="0" u="none" strike="noStrike" kern="1200" dirty="0" smtClean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Compartilhada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b="1" dirty="0" smtClean="0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Exemplo: SMP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b="1" i="1" dirty="0" smtClean="0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(</a:t>
            </a:r>
            <a:r>
              <a:rPr lang="pt-BR" b="1" i="1" dirty="0" err="1" smtClean="0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Symmetric</a:t>
            </a:r>
            <a:r>
              <a:rPr lang="pt-BR" b="1" i="1" dirty="0" smtClean="0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pt-BR" b="1" i="1" dirty="0" err="1" smtClean="0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MultiProcessing</a:t>
            </a:r>
            <a:r>
              <a:rPr lang="pt-BR" b="1" i="1" dirty="0" smtClean="0">
                <a:solidFill>
                  <a:srgbClr val="008000"/>
                </a:solidFill>
                <a:latin typeface="Arial" pitchFamily="18"/>
                <a:ea typeface="WenQuanYi Micro Hei" pitchFamily="2"/>
                <a:cs typeface="Lohit Hindi" pitchFamily="2"/>
              </a:rPr>
              <a:t>)</a:t>
            </a:r>
            <a:endParaRPr lang="pt-BR" sz="1800" b="1" i="1" u="none" strike="noStrike" kern="1200" dirty="0">
              <a:ln>
                <a:noFill/>
              </a:ln>
              <a:solidFill>
                <a:srgbClr val="00800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864672" y="1619597"/>
            <a:ext cx="8208088" cy="334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8279" y="686178"/>
            <a:ext cx="10080625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pt-BR" sz="3200" dirty="0" smtClean="0">
                <a:solidFill>
                  <a:srgbClr val="000080"/>
                </a:solidFill>
                <a:latin typeface="Arial" pitchFamily="18"/>
              </a:rPr>
              <a:t>Modelo de Memória Compartilhada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pitchFamily="18"/>
              </a:rPr>
              <a:t> </a:t>
            </a:r>
            <a:r>
              <a:rPr lang="pt-BR" sz="3200" dirty="0" smtClean="0">
                <a:solidFill>
                  <a:srgbClr val="000080"/>
                </a:solidFill>
                <a:latin typeface="Arial" pitchFamily="18"/>
              </a:rPr>
              <a:t>(</a:t>
            </a:r>
            <a:r>
              <a:rPr lang="pt-BR" sz="3200" i="1" dirty="0" err="1" smtClean="0">
                <a:solidFill>
                  <a:srgbClr val="000080"/>
                </a:solidFill>
                <a:latin typeface="Arial" pitchFamily="18"/>
              </a:rPr>
              <a:t>Shared</a:t>
            </a:r>
            <a:r>
              <a:rPr lang="pt-BR" sz="3200" i="1" dirty="0" smtClean="0">
                <a:solidFill>
                  <a:srgbClr val="000080"/>
                </a:solidFill>
                <a:latin typeface="Arial" pitchFamily="18"/>
              </a:rPr>
              <a:t> Memory</a:t>
            </a:r>
            <a:r>
              <a:rPr lang="pt-BR" sz="3200" dirty="0" smtClean="0">
                <a:solidFill>
                  <a:srgbClr val="000080"/>
                </a:solidFill>
                <a:latin typeface="Arial" pitchFamily="18"/>
              </a:rPr>
              <a:t>)</a:t>
            </a:r>
            <a:endParaRPr kumimoji="0" lang="pt-BR" sz="3200" b="0" i="1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pitchFamily="18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31800" y="1763613"/>
            <a:ext cx="9071640" cy="46217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  O programa é iniciado de modo sequencial (apenas uma </a:t>
            </a:r>
            <a:r>
              <a:rPr kumimoji="0" lang="pt-BR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thread</a:t>
            </a:r>
            <a:r>
              <a:rPr kumimoji="0" lang="pt-BR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bany" pitchFamily="34"/>
                <a:ea typeface="WenQuanYi Micro Hei" pitchFamily="2"/>
                <a:cs typeface="Lohit Hindi" pitchFamily="2"/>
              </a:rPr>
              <a:t>).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Durante a execução novas </a:t>
            </a:r>
            <a:r>
              <a:rPr lang="pt-BR" sz="2200" i="1" dirty="0" smtClean="0">
                <a:solidFill>
                  <a:schemeClr val="tx2"/>
                </a:solidFill>
                <a:latin typeface="Albany" pitchFamily="34"/>
              </a:rPr>
              <a:t>threads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são criadas e o processamento paralelo é iniciado.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 Característica: normalmente, variáveis são compartilhadas entre várias </a:t>
            </a:r>
            <a:r>
              <a:rPr lang="pt-BR" sz="2200" i="1" dirty="0" smtClean="0">
                <a:solidFill>
                  <a:schemeClr val="tx2"/>
                </a:solidFill>
                <a:latin typeface="Albany" pitchFamily="34"/>
              </a:rPr>
              <a:t>threads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. </a:t>
            </a:r>
          </a:p>
          <a:p>
            <a:pPr marL="863999" lvl="2" indent="0" hangingPunct="0">
              <a:spcAft>
                <a:spcPts val="1417"/>
              </a:spcAft>
            </a:pP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 Somente uma </a:t>
            </a:r>
            <a:r>
              <a:rPr lang="pt-BR" sz="2200" i="1" dirty="0" smtClean="0">
                <a:solidFill>
                  <a:schemeClr val="tx2"/>
                </a:solidFill>
                <a:latin typeface="Albany" pitchFamily="34"/>
              </a:rPr>
              <a:t>thread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pode ler e escrever em uma variável compartilhada em um dado instante.</a:t>
            </a:r>
          </a:p>
          <a:p>
            <a:pPr marL="1728000" lvl="4" indent="0" hangingPunct="0">
              <a:spcAft>
                <a:spcPts val="1417"/>
              </a:spcAft>
            </a:pP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Para que isto seja possível as </a:t>
            </a:r>
            <a:r>
              <a:rPr lang="pt-BR" sz="2200" i="1" dirty="0" smtClean="0">
                <a:solidFill>
                  <a:schemeClr val="tx2"/>
                </a:solidFill>
                <a:latin typeface="Albany" pitchFamily="34"/>
              </a:rPr>
              <a:t>threads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que estão em unidades de processamento </a:t>
            </a:r>
            <a:r>
              <a:rPr lang="pt-BR" sz="2200" u="sng" dirty="0" smtClean="0">
                <a:solidFill>
                  <a:schemeClr val="tx2"/>
                </a:solidFill>
                <a:latin typeface="Albany" pitchFamily="34"/>
              </a:rPr>
              <a:t>diferentes</a:t>
            </a:r>
            <a:r>
              <a:rPr lang="pt-BR" sz="2200" dirty="0" smtClean="0">
                <a:solidFill>
                  <a:schemeClr val="tx2"/>
                </a:solidFill>
                <a:latin typeface="Albany" pitchFamily="34"/>
              </a:rPr>
              <a:t> devem ter acesso ao mesmo endereço de memória.</a:t>
            </a:r>
            <a:endParaRPr lang="pt-BR" sz="2200" dirty="0" smtClean="0">
              <a:solidFill>
                <a:schemeClr val="tx2"/>
              </a:solidFill>
              <a:latin typeface="Albany" pitchFamily="34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lang="pt-BR" sz="2200" dirty="0" smtClean="0">
              <a:solidFill>
                <a:schemeClr val="tx2"/>
              </a:solidFill>
              <a:latin typeface="Albany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77B8C9-97BA-4FB8-B538-2BC1DF7D355F}" type="slidenum">
              <a:rPr/>
              <a:pPr lvl="0"/>
              <a:t>3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Evolução dos Microprocessadores</a:t>
            </a:r>
          </a:p>
        </p:txBody>
      </p:sp>
      <p:sp>
        <p:nvSpPr>
          <p:cNvPr id="3" name="Forma livre 2"/>
          <p:cNvSpPr/>
          <p:nvPr/>
        </p:nvSpPr>
        <p:spPr>
          <a:xfrm>
            <a:off x="2880000" y="6048000"/>
            <a:ext cx="3600000" cy="1007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80000" y="6125760"/>
            <a:ext cx="3600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Múltiplas Unidades Funcionais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	Hardware: Superscalar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	Software: VLIW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92720" y="1676160"/>
            <a:ext cx="6695640" cy="37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ector reto 5"/>
          <p:cNvSpPr/>
          <p:nvPr/>
        </p:nvSpPr>
        <p:spPr>
          <a:xfrm flipH="1" flipV="1">
            <a:off x="3168000" y="5184000"/>
            <a:ext cx="792000" cy="86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2DB0B-0DE7-471F-857F-56F1E3CB69F4}" type="slidenum">
              <a:rPr/>
              <a:pPr lvl="0"/>
              <a:t>30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78259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</a:t>
            </a:r>
            <a:r>
              <a:rPr lang="pt-BR" sz="2200" dirty="0" err="1" smtClean="0">
                <a:solidFill>
                  <a:srgbClr val="000000"/>
                </a:solidFill>
                <a:latin typeface="Albany" pitchFamily="34"/>
              </a:rPr>
              <a:t>OpenMP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:  </a:t>
            </a:r>
            <a:r>
              <a:rPr lang="pt-BR" sz="2200" i="1" dirty="0" smtClean="0">
                <a:solidFill>
                  <a:srgbClr val="000000"/>
                </a:solidFill>
                <a:latin typeface="Albany" pitchFamily="34"/>
              </a:rPr>
              <a:t>Open </a:t>
            </a:r>
            <a:r>
              <a:rPr lang="pt-BR" sz="2200" i="1" dirty="0" err="1" smtClean="0">
                <a:solidFill>
                  <a:srgbClr val="000000"/>
                </a:solidFill>
                <a:latin typeface="Albany" pitchFamily="34"/>
              </a:rPr>
              <a:t>Multi-Processing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.</a:t>
            </a:r>
            <a:endParaRPr lang="pt-BR" sz="2200" i="1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Projeto teve início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por volta de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1997.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Padrão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que define como os compiladores devem gerar códigos paralelos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por meio de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diretivas e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funções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(Não é linguagem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!).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Disponível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para Fortran 77, Fortran 90,  C e C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++.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Baseia-se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na criação de várias </a:t>
            </a:r>
            <a:r>
              <a:rPr lang="pt-BR" sz="2200" i="1" dirty="0">
                <a:solidFill>
                  <a:srgbClr val="000000"/>
                </a:solidFill>
                <a:latin typeface="Albany" pitchFamily="34"/>
              </a:rPr>
              <a:t>threads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 que compartilham o mesmo recurso de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memória.</a:t>
            </a:r>
          </a:p>
          <a:p>
            <a:pPr marL="863999" lvl="2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Ou seja, permite a implementação do modelo de memória compartilhada.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1" indent="0" algn="l" rtl="0" hangingPunct="0"/>
            <a:r>
              <a:rPr lang="pt-BR" dirty="0" smtClean="0">
                <a:solidFill>
                  <a:srgbClr val="000000"/>
                </a:solidFill>
                <a:latin typeface="Albany" pitchFamily="34"/>
              </a:rPr>
              <a:t>  </a:t>
            </a:r>
          </a:p>
          <a:p>
            <a:pPr marL="0" lvl="1" indent="0" algn="l" rtl="0" hangingPunct="0"/>
            <a:r>
              <a:rPr lang="pt-BR" dirty="0" smtClean="0">
                <a:solidFill>
                  <a:srgbClr val="000000"/>
                </a:solidFill>
                <a:latin typeface="Albany" pitchFamily="34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Albany" pitchFamily="34"/>
              </a:rPr>
              <a:t> A </a:t>
            </a:r>
            <a:r>
              <a:rPr lang="pt-BR" i="1" dirty="0" smtClean="0">
                <a:solidFill>
                  <a:srgbClr val="000000"/>
                </a:solidFill>
                <a:latin typeface="Albany" pitchFamily="34"/>
              </a:rPr>
              <a:t>thread </a:t>
            </a:r>
            <a:r>
              <a:rPr lang="pt-BR" dirty="0" smtClean="0">
                <a:solidFill>
                  <a:srgbClr val="000000"/>
                </a:solidFill>
                <a:latin typeface="Albany" pitchFamily="34"/>
              </a:rPr>
              <a:t>inicial é chamada de </a:t>
            </a:r>
            <a:r>
              <a:rPr lang="pt-BR" i="1" dirty="0" smtClean="0">
                <a:solidFill>
                  <a:srgbClr val="000000"/>
                </a:solidFill>
                <a:latin typeface="Albany" pitchFamily="34"/>
              </a:rPr>
              <a:t>thread </a:t>
            </a:r>
            <a:r>
              <a:rPr lang="pt-BR" i="1" dirty="0" err="1" smtClean="0">
                <a:solidFill>
                  <a:srgbClr val="000000"/>
                </a:solidFill>
                <a:latin typeface="Albany" pitchFamily="34"/>
              </a:rPr>
              <a:t>master</a:t>
            </a:r>
            <a:r>
              <a:rPr lang="pt-BR" dirty="0" smtClean="0">
                <a:solidFill>
                  <a:srgbClr val="000000"/>
                </a:solidFill>
                <a:latin typeface="Albany" pitchFamily="34"/>
              </a:rPr>
              <a:t>. </a:t>
            </a:r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Noções Básicas de OpenMP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2DB0B-0DE7-471F-857F-56F1E3CB69F4}" type="slidenum">
              <a:rPr/>
              <a:pPr lvl="0"/>
              <a:t>31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171329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Quando a </a:t>
            </a:r>
            <a:r>
              <a:rPr lang="pt-BR" sz="2200" i="1" dirty="0" smtClean="0">
                <a:solidFill>
                  <a:srgbClr val="000000"/>
                </a:solidFill>
                <a:latin typeface="Albany" pitchFamily="34"/>
              </a:rPr>
              <a:t>thread </a:t>
            </a:r>
            <a:r>
              <a:rPr lang="pt-BR" sz="2200" i="1" dirty="0" err="1" smtClean="0">
                <a:solidFill>
                  <a:srgbClr val="000000"/>
                </a:solidFill>
                <a:latin typeface="Albany" pitchFamily="34"/>
              </a:rPr>
              <a:t>master</a:t>
            </a:r>
            <a:r>
              <a:rPr lang="pt-BR" sz="2200" i="1" dirty="0" smtClean="0">
                <a:solidFill>
                  <a:srgbClr val="000000"/>
                </a:solidFill>
                <a:latin typeface="Albany" pitchFamily="34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atinge  região paralela há um </a:t>
            </a:r>
            <a:r>
              <a:rPr lang="pt-BR" sz="2200" i="1" dirty="0" err="1" smtClean="0">
                <a:solidFill>
                  <a:srgbClr val="000000"/>
                </a:solidFill>
                <a:latin typeface="Albany" pitchFamily="34"/>
              </a:rPr>
              <a:t>fork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, ou seja, a criação das demais </a:t>
            </a:r>
            <a:r>
              <a:rPr lang="pt-BR" sz="2200" i="1" dirty="0" smtClean="0">
                <a:solidFill>
                  <a:srgbClr val="000000"/>
                </a:solidFill>
                <a:latin typeface="Albany" pitchFamily="34"/>
              </a:rPr>
              <a:t>threads</a:t>
            </a:r>
            <a:endParaRPr lang="pt-BR" sz="2200" dirty="0" smtClean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endParaRPr lang="pt-BR" sz="2200" dirty="0" smtClean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Quando as </a:t>
            </a:r>
            <a:r>
              <a:rPr lang="pt-BR" sz="2200" i="1" dirty="0" smtClean="0">
                <a:solidFill>
                  <a:srgbClr val="000000"/>
                </a:solidFill>
                <a:latin typeface="Albany" pitchFamily="34"/>
              </a:rPr>
              <a:t>threads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criadas no </a:t>
            </a:r>
            <a:r>
              <a:rPr lang="pt-BR" sz="2200" i="1" dirty="0" err="1" smtClean="0">
                <a:solidFill>
                  <a:srgbClr val="000000"/>
                </a:solidFill>
                <a:latin typeface="Albany" pitchFamily="34"/>
              </a:rPr>
              <a:t>fork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terminam a execução há um </a:t>
            </a:r>
            <a:r>
              <a:rPr lang="pt-BR" sz="2200" i="1" dirty="0" err="1" smtClean="0">
                <a:solidFill>
                  <a:srgbClr val="000000"/>
                </a:solidFill>
                <a:latin typeface="Albany" pitchFamily="34"/>
              </a:rPr>
              <a:t>join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.</a:t>
            </a:r>
            <a:endParaRPr lang="pt-BR" dirty="0" smtClean="0">
              <a:solidFill>
                <a:srgbClr val="000000"/>
              </a:solidFill>
              <a:latin typeface="Albany" pitchFamily="34"/>
            </a:endParaRPr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Noções Básicas de OpenMP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5908" y="3705124"/>
            <a:ext cx="7786812" cy="350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2DB58F-ED6E-421C-91D3-467E041F26E7}" type="slidenum">
              <a:rPr lang="pt-BR" smtClean="0"/>
              <a:pPr lvl="0"/>
              <a:t>32</a:t>
            </a:fld>
            <a:endParaRPr lang="pt-B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473200" y="231775"/>
            <a:ext cx="8607425" cy="668496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lnSpc>
                <a:spcPct val="150000"/>
              </a:lnSpc>
              <a:buNone/>
            </a:pPr>
            <a:endParaRPr lang="pt-BR" sz="3200" dirty="0"/>
          </a:p>
          <a:p>
            <a:pPr marL="0" lvl="0" indent="0" algn="ctr">
              <a:lnSpc>
                <a:spcPct val="150000"/>
              </a:lnSpc>
              <a:buNone/>
            </a:pPr>
            <a:endParaRPr lang="pt-BR" sz="3200" dirty="0"/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Noções Básicas de OpenMP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223888" y="1611698"/>
            <a:ext cx="7560008" cy="591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891EEA-0D92-4E4D-BEEE-DAA309312C37}" type="slidenum">
              <a:rPr/>
              <a:pPr lvl="0"/>
              <a:t>33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353943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Facilidade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de conversão de programas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sequenciais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em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paralelos.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Fácil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compreensão e uso das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diretivas.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Minimiza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a interferência na estrutura do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algoritmo.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Compila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e executa em ambientes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paralelos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e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sequenciais.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Maneira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simples de explorar o </a:t>
            </a:r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paralelismo.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lvl="0"/>
            <a:endParaRPr lang="pt-BR" dirty="0"/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Noções Básicas de OpenMP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35A5F-72B5-4113-B09D-39515A773213}" type="slidenum">
              <a:rPr/>
              <a:pPr lvl="0"/>
              <a:t>34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98960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>
              <a:buNone/>
            </a:pPr>
            <a:endParaRPr lang="pt-BR" sz="2200">
              <a:solidFill>
                <a:srgbClr val="000000"/>
              </a:solidFill>
              <a:latin typeface="Albany" pitchFamily="34"/>
            </a:endParaRPr>
          </a:p>
          <a:p>
            <a:pPr lvl="0">
              <a:buNone/>
            </a:pPr>
            <a:endParaRPr lang="pt-B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63560" y="231480"/>
            <a:ext cx="8607960" cy="66859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lnSpc>
                <a:spcPct val="150000"/>
              </a:lnSpc>
              <a:buNone/>
            </a:pPr>
            <a:endParaRPr lang="pt-BR" sz="3200"/>
          </a:p>
          <a:p>
            <a:pPr marL="0" lvl="0" indent="0" algn="ctr">
              <a:lnSpc>
                <a:spcPct val="150000"/>
              </a:lnSpc>
              <a:buNone/>
            </a:pPr>
            <a:endParaRPr lang="pt-BR" sz="3200"/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Modelo de Programação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58000" y="2088000"/>
            <a:ext cx="8964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10EAA1-8EF4-47C2-BBBE-0FA3C82218E1}" type="slidenum">
              <a:rPr/>
              <a:pPr lvl="0"/>
              <a:t>35</a:t>
            </a:fld>
            <a:endParaRPr lang="pt-BR"/>
          </a:p>
        </p:txBody>
      </p:sp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763560" y="231480"/>
            <a:ext cx="8607960" cy="66859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lnSpc>
                <a:spcPct val="150000"/>
              </a:lnSpc>
              <a:buNone/>
            </a:pPr>
            <a:endParaRPr lang="pt-BR" sz="3200"/>
          </a:p>
          <a:p>
            <a:pPr marL="0" lvl="0" indent="0" algn="ctr">
              <a:lnSpc>
                <a:spcPct val="150000"/>
              </a:lnSpc>
              <a:buNone/>
            </a:pPr>
            <a:endParaRPr lang="pt-BR" sz="3200"/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Elementos do OpenMP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080000" y="1655999"/>
            <a:ext cx="7920000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680000" y="6637320"/>
            <a:ext cx="3701159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1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WenQuanYi Micro Hei" pitchFamily="2"/>
                <a:cs typeface="Lohit Hindi" pitchFamily="2"/>
              </a:rPr>
              <a:t>#pragma omp diretiva [cláusula]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78840" y="1741320"/>
            <a:ext cx="22611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1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WenQuanYi Micro Hei" pitchFamily="2"/>
                <a:cs typeface="Lohit Hindi" pitchFamily="2"/>
              </a:rPr>
              <a:t>omp_serviço(...)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6000" y="1813320"/>
            <a:ext cx="22611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1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WenQuanYi Micro Hei" pitchFamily="2"/>
                <a:cs typeface="Lohit Hindi" pitchFamily="2"/>
              </a:rPr>
              <a:t>OMP_NOME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B8A54C-1BCB-4CFE-8F6B-F2496B25321C}" type="slidenum">
              <a:rPr/>
              <a:pPr lvl="0"/>
              <a:t>36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468000" cy="4629472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Consiste de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uma linha de código com significado especial para o compilador.</a:t>
            </a: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Identificadas por </a:t>
            </a:r>
            <a:r>
              <a:rPr lang="pt-BR" sz="2200" dirty="0">
                <a:solidFill>
                  <a:srgbClr val="000000"/>
                </a:solidFill>
                <a:latin typeface="Courier New" pitchFamily="49"/>
              </a:rPr>
              <a:t>#</a:t>
            </a:r>
            <a:r>
              <a:rPr lang="pt-BR" sz="2200" dirty="0" err="1">
                <a:solidFill>
                  <a:srgbClr val="000000"/>
                </a:solidFill>
                <a:latin typeface="Courier New" pitchFamily="49"/>
              </a:rPr>
              <a:t>pragma</a:t>
            </a:r>
            <a:r>
              <a:rPr lang="pt-BR" sz="2200" dirty="0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pt-BR" sz="2200" dirty="0" err="1">
                <a:solidFill>
                  <a:srgbClr val="000000"/>
                </a:solidFill>
                <a:latin typeface="Courier New" pitchFamily="49"/>
              </a:rPr>
              <a:t>omp</a:t>
            </a:r>
            <a:endParaRPr lang="pt-BR" sz="2200" dirty="0">
              <a:solidFill>
                <a:srgbClr val="000000"/>
              </a:solidFill>
              <a:latin typeface="Courier New" pitchFamily="49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rial" pitchFamily="34"/>
              </a:rPr>
              <a:t>  Formato </a:t>
            </a:r>
            <a:r>
              <a:rPr lang="pt-BR" sz="2200" dirty="0">
                <a:solidFill>
                  <a:srgbClr val="000000"/>
                </a:solidFill>
                <a:latin typeface="Arial" pitchFamily="34"/>
              </a:rPr>
              <a:t>padrão:</a:t>
            </a:r>
          </a:p>
          <a:p>
            <a:pPr marL="0" lvl="2" indent="0" algn="l" rtl="0" hangingPunc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urier New" pitchFamily="49"/>
              </a:rPr>
              <a:t>	#</a:t>
            </a:r>
            <a:r>
              <a:rPr lang="pt-BR" sz="2000" dirty="0" err="1" smtClean="0">
                <a:solidFill>
                  <a:srgbClr val="000000"/>
                </a:solidFill>
                <a:latin typeface="Courier New" pitchFamily="49"/>
              </a:rPr>
              <a:t>pragma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urier New" pitchFamily="49"/>
              </a:rPr>
              <a:t>omp</a:t>
            </a:r>
            <a:r>
              <a:rPr lang="pt-BR" sz="2000" dirty="0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urier New" pitchFamily="49"/>
              </a:rPr>
              <a:t>nome_diretiva</a:t>
            </a:r>
            <a:r>
              <a:rPr lang="pt-BR" sz="2000" dirty="0">
                <a:solidFill>
                  <a:srgbClr val="000000"/>
                </a:solidFill>
                <a:latin typeface="Courier New" pitchFamily="49"/>
              </a:rPr>
              <a:t> [cláusula,...] </a:t>
            </a:r>
            <a:r>
              <a:rPr lang="pt-BR" sz="2000" dirty="0" err="1">
                <a:solidFill>
                  <a:srgbClr val="000000"/>
                </a:solidFill>
                <a:latin typeface="Courier New" pitchFamily="49"/>
              </a:rPr>
              <a:t>novaLinha</a:t>
            </a:r>
            <a:endParaRPr lang="pt-BR" sz="2000" dirty="0">
              <a:solidFill>
                <a:srgbClr val="000000"/>
              </a:solidFill>
              <a:latin typeface="Courier New" pitchFamily="49"/>
            </a:endParaRPr>
          </a:p>
          <a:p>
            <a:pPr marL="0" lvl="0" indent="0" algn="l"/>
            <a:endParaRPr lang="pt-BR" sz="2200" dirty="0" smtClean="0">
              <a:solidFill>
                <a:srgbClr val="000000"/>
              </a:solidFill>
              <a:latin typeface="Arial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rial" pitchFamily="34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 pitchFamily="34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 pitchFamily="34"/>
              </a:rPr>
              <a:t>Inclusão do header </a:t>
            </a:r>
            <a:r>
              <a:rPr lang="pt-BR" sz="2200" dirty="0" err="1" smtClean="0">
                <a:solidFill>
                  <a:srgbClr val="000000"/>
                </a:solidFill>
                <a:latin typeface="Courier New" pitchFamily="49"/>
              </a:rPr>
              <a:t>omp</a:t>
            </a:r>
            <a:r>
              <a:rPr lang="pt-BR" sz="2200" dirty="0" smtClean="0">
                <a:solidFill>
                  <a:srgbClr val="000000"/>
                </a:solidFill>
                <a:latin typeface="Courier New" pitchFamily="49"/>
              </a:rPr>
              <a:t>.h</a:t>
            </a:r>
            <a:endParaRPr lang="pt-BR" sz="2200" dirty="0">
              <a:solidFill>
                <a:srgbClr val="000000"/>
              </a:solidFill>
              <a:latin typeface="Arial" pitchFamily="34"/>
            </a:endParaRPr>
          </a:p>
          <a:p>
            <a:pPr marL="0" lvl="2" indent="0" algn="l" rtl="0" hangingPunct="0">
              <a:buNone/>
            </a:pPr>
            <a:endParaRPr lang="pt-BR" sz="2000" dirty="0">
              <a:solidFill>
                <a:srgbClr val="000000"/>
              </a:solidFill>
              <a:latin typeface="Courier New" pitchFamily="49"/>
            </a:endParaRPr>
          </a:p>
          <a:p>
            <a:pPr marL="0" lvl="2" indent="0" algn="l" rtl="0" hangingPunct="0">
              <a:buNone/>
            </a:pPr>
            <a:endParaRPr lang="pt-BR" sz="2000" dirty="0">
              <a:solidFill>
                <a:srgbClr val="000000"/>
              </a:solidFill>
              <a:latin typeface="Courier New" pitchFamily="49"/>
            </a:endParaRPr>
          </a:p>
          <a:p>
            <a:pPr lvl="0"/>
            <a:endParaRPr lang="pt-BR" dirty="0"/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Diretivas de Compilação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0E7AC-C6D5-4C66-982F-8C0048F63F57}" type="slidenum">
              <a:rPr/>
              <a:pPr lvl="0"/>
              <a:t>37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2251899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Diretiva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mais importante do </a:t>
            </a:r>
            <a:r>
              <a:rPr lang="pt-BR" sz="2200" dirty="0" err="1">
                <a:solidFill>
                  <a:srgbClr val="000000"/>
                </a:solidFill>
                <a:latin typeface="Albany" pitchFamily="34"/>
              </a:rPr>
              <a:t>OpenMP</a:t>
            </a:r>
            <a:endParaRPr lang="pt-BR" sz="2200" dirty="0">
              <a:solidFill>
                <a:srgbClr val="000000"/>
              </a:solidFill>
              <a:latin typeface="Albany" pitchFamily="34"/>
            </a:endParaRPr>
          </a:p>
          <a:p>
            <a:pPr marL="0" lvl="0" indent="0" algn="l"/>
            <a:r>
              <a:rPr lang="pt-BR" sz="2200" dirty="0" smtClean="0">
                <a:solidFill>
                  <a:srgbClr val="000000"/>
                </a:solidFill>
                <a:latin typeface="Albany" pitchFamily="34"/>
              </a:rPr>
              <a:t>  Informa </a:t>
            </a:r>
            <a:r>
              <a:rPr lang="pt-BR" sz="2200" dirty="0">
                <a:solidFill>
                  <a:srgbClr val="000000"/>
                </a:solidFill>
                <a:latin typeface="Albany" pitchFamily="34"/>
              </a:rPr>
              <a:t>ao compilador a área que deverá ser executada em paralelo</a:t>
            </a:r>
          </a:p>
          <a:p>
            <a:pPr marL="0" lvl="2" indent="0" algn="l" rtl="0" hangingPunct="0">
              <a:buNone/>
            </a:pPr>
            <a:endParaRPr lang="pt-BR" dirty="0">
              <a:solidFill>
                <a:srgbClr val="000000"/>
              </a:solidFill>
              <a:latin typeface="Albany" pitchFamily="34"/>
            </a:endParaRPr>
          </a:p>
          <a:p>
            <a:pPr lvl="2" rtl="0" hangingPunct="0">
              <a:buNone/>
            </a:pPr>
            <a:endParaRPr lang="pt-BR" dirty="0"/>
          </a:p>
          <a:p>
            <a:pPr lvl="0"/>
            <a:endParaRPr lang="pt-BR" dirty="0"/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Construtor Paralelo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976000" y="2793960"/>
            <a:ext cx="3973679" cy="1598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468000" y="3977701"/>
            <a:ext cx="4028965" cy="241510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/* </a:t>
            </a:r>
            <a:r>
              <a:rPr lang="pt-BR" sz="2000" b="0" i="0" u="none" strike="noStrike" kern="1200" dirty="0" err="1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Hello</a:t>
            </a: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.c */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 dirty="0" smtClean="0">
              <a:ln>
                <a:noFill/>
              </a:ln>
              <a:latin typeface="Courier New" pitchFamily="49"/>
              <a:ea typeface="WenQuanYi Micro Hei" pitchFamily="2"/>
              <a:cs typeface="Lohit Hindi" pitchFamily="2"/>
            </a:endParaRP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#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include &lt;</a:t>
            </a:r>
            <a:r>
              <a:rPr lang="pt-BR" sz="2000" b="0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omp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.h&gt;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int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0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main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(){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#</a:t>
            </a:r>
            <a:r>
              <a:rPr lang="pt-BR" sz="2000" b="1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pragma</a:t>
            </a:r>
            <a:r>
              <a:rPr lang="pt-BR" sz="2000" b="1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1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omp</a:t>
            </a:r>
            <a:r>
              <a:rPr lang="pt-BR" sz="2000" b="1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1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parallel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{</a:t>
            </a:r>
          </a:p>
          <a:p>
            <a:pPr marL="0" marR="0" lvl="6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  </a:t>
            </a:r>
            <a:r>
              <a:rPr lang="pt-BR" sz="2000" b="0" i="0" u="none" strike="noStrike" kern="1200" dirty="0" err="1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printf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(“Ola Mundo\n”);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}</a:t>
            </a:r>
            <a:endParaRPr lang="pt-BR" sz="2000" b="0" i="0" u="none" strike="noStrike" kern="1200" dirty="0">
              <a:ln>
                <a:noFill/>
              </a:ln>
              <a:latin typeface="Courier New" pitchFamily="49"/>
              <a:ea typeface="WenQuanYi Micro Hei" pitchFamily="2"/>
              <a:cs typeface="Lohit Hindi" pitchFamily="2"/>
            </a:endParaRP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}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623999" y="4824000"/>
            <a:ext cx="2880000" cy="158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84640" y="5061600"/>
            <a:ext cx="2475360" cy="1130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if, private, shared,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firstprivate, default,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copyin, reduction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num_threads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9E679E-B412-4601-A0CF-2185811377CC}" type="slidenum">
              <a:rPr/>
              <a:pPr lvl="0"/>
              <a:t>38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2616101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dirty="0"/>
              <a:t>Exemplos:</a:t>
            </a:r>
          </a:p>
          <a:p>
            <a:pPr lvl="1" rtl="0" hangingPunct="0"/>
            <a:r>
              <a:rPr lang="pt-BR" dirty="0" smtClean="0">
                <a:hlinkClick r:id="rId4"/>
              </a:rPr>
              <a:t>http://openmp.org/wp/openmp-compilers/ </a:t>
            </a:r>
            <a:endParaRPr lang="pt-BR" dirty="0" smtClean="0"/>
          </a:p>
          <a:p>
            <a:pPr lvl="1" rtl="0" hangingPunct="0"/>
            <a:r>
              <a:rPr lang="pt-BR" dirty="0" smtClean="0">
                <a:latin typeface="Courier New" pitchFamily="49"/>
              </a:rPr>
              <a:t>Compile com</a:t>
            </a:r>
            <a:endParaRPr lang="pt-BR" dirty="0" smtClean="0">
              <a:latin typeface="Courier New" pitchFamily="49"/>
            </a:endParaRPr>
          </a:p>
          <a:p>
            <a:pPr lvl="2" rtl="0" hangingPunct="0"/>
            <a:r>
              <a:rPr lang="pt-BR" sz="2200" dirty="0" err="1" smtClean="0">
                <a:latin typeface="Courier New" pitchFamily="49"/>
              </a:rPr>
              <a:t>gcc</a:t>
            </a:r>
            <a:r>
              <a:rPr lang="pt-BR" sz="2200" dirty="0" smtClean="0">
                <a:latin typeface="Courier New" pitchFamily="49"/>
              </a:rPr>
              <a:t> </a:t>
            </a:r>
            <a:r>
              <a:rPr lang="pt-BR" sz="2200" dirty="0" err="1">
                <a:latin typeface="Courier New" pitchFamily="49"/>
              </a:rPr>
              <a:t>nome_programa</a:t>
            </a:r>
            <a:r>
              <a:rPr lang="pt-BR" sz="2200" dirty="0">
                <a:latin typeface="Courier New" pitchFamily="49"/>
              </a:rPr>
              <a:t>.c -o </a:t>
            </a:r>
            <a:r>
              <a:rPr lang="pt-BR" sz="2200" dirty="0" err="1">
                <a:latin typeface="Courier New" pitchFamily="49"/>
              </a:rPr>
              <a:t>nome_saida</a:t>
            </a:r>
            <a:r>
              <a:rPr lang="pt-BR" sz="2200" dirty="0">
                <a:latin typeface="Courier New" pitchFamily="49"/>
              </a:rPr>
              <a:t> </a:t>
            </a:r>
            <a:r>
              <a:rPr lang="pt-BR" sz="2200" dirty="0" smtClean="0">
                <a:latin typeface="Courier New" pitchFamily="49"/>
              </a:rPr>
              <a:t>–</a:t>
            </a:r>
            <a:r>
              <a:rPr lang="pt-BR" sz="2200" dirty="0" err="1" smtClean="0">
                <a:latin typeface="Courier New" pitchFamily="49"/>
              </a:rPr>
              <a:t>fopenmp</a:t>
            </a:r>
            <a:endParaRPr lang="pt-BR" sz="2200" dirty="0" smtClean="0">
              <a:latin typeface="Courier New" pitchFamily="49"/>
            </a:endParaRPr>
          </a:p>
          <a:p>
            <a:pPr lvl="2" rtl="0" hangingPunct="0"/>
            <a:endParaRPr lang="pt-BR" sz="900" dirty="0">
              <a:latin typeface="Courier New" pitchFamily="49"/>
            </a:endParaRPr>
          </a:p>
          <a:p>
            <a:pPr lvl="1" rtl="0" hangingPunct="0"/>
            <a:r>
              <a:rPr lang="pt-BR" dirty="0" err="1">
                <a:latin typeface="Courier New" pitchFamily="49"/>
              </a:rPr>
              <a:t>hello</a:t>
            </a:r>
            <a:r>
              <a:rPr lang="pt-BR" dirty="0">
                <a:latin typeface="Courier New" pitchFamily="49"/>
              </a:rPr>
              <a:t>.c </a:t>
            </a:r>
            <a:r>
              <a:rPr lang="pt-BR" dirty="0" smtClean="0">
                <a:latin typeface="Courier New" pitchFamily="49"/>
              </a:rPr>
              <a:t> </a:t>
            </a:r>
            <a:r>
              <a:rPr lang="pt-BR" dirty="0" smtClean="0">
                <a:latin typeface="Arial" pitchFamily="34"/>
              </a:rPr>
              <a:t>e</a:t>
            </a:r>
            <a:r>
              <a:rPr lang="pt-BR" dirty="0" smtClean="0">
                <a:latin typeface="Courier New" pitchFamily="49"/>
              </a:rPr>
              <a:t> </a:t>
            </a:r>
            <a:r>
              <a:rPr lang="pt-BR" dirty="0">
                <a:latin typeface="Courier New" pitchFamily="49"/>
              </a:rPr>
              <a:t>exemplo1.c</a:t>
            </a:r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Construtor Paralelo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623999" y="231480"/>
            <a:ext cx="3200040" cy="1142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540360" y="4602595"/>
            <a:ext cx="3721188" cy="27056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/* exemplo1.c “/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 dirty="0" smtClean="0">
              <a:ln>
                <a:noFill/>
              </a:ln>
              <a:latin typeface="Courier New" pitchFamily="49"/>
              <a:ea typeface="WenQuanYi Micro Hei" pitchFamily="2"/>
              <a:cs typeface="Lohit Hindi" pitchFamily="2"/>
            </a:endParaRP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#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include &lt;</a:t>
            </a:r>
            <a:r>
              <a:rPr lang="pt-BR" sz="2000" b="0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omp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.h&gt;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int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0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main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(){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1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#</a:t>
            </a:r>
            <a:r>
              <a:rPr lang="pt-BR" sz="2000" b="1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pragma</a:t>
            </a:r>
            <a:r>
              <a:rPr lang="pt-BR" sz="2000" b="1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1" i="0" u="none" strike="noStrike" kern="1200" dirty="0" err="1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omp</a:t>
            </a:r>
            <a:r>
              <a:rPr lang="pt-BR" sz="2000" b="1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1" i="0" u="none" strike="noStrike" kern="1200" dirty="0" err="1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parallel</a:t>
            </a:r>
            <a:r>
              <a:rPr lang="pt-BR" sz="2000" b="1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</a:t>
            </a: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{</a:t>
            </a:r>
            <a:endParaRPr lang="pt-BR" sz="2000" b="0" i="0" u="none" strike="noStrike" kern="1200" dirty="0">
              <a:ln>
                <a:noFill/>
              </a:ln>
              <a:latin typeface="Courier New" pitchFamily="49"/>
              <a:ea typeface="WenQuanYi Micro Hei" pitchFamily="2"/>
              <a:cs typeface="Lohit Hindi" pitchFamily="2"/>
            </a:endParaRPr>
          </a:p>
          <a:p>
            <a:pPr marL="0" marR="0" lvl="6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 for(i=0;i&lt;n;i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++)</a:t>
            </a:r>
          </a:p>
          <a:p>
            <a:pPr marL="0" marR="0" lvl="8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   a[i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] = b[i</a:t>
            </a: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] + c[i</a:t>
            </a: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];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 smtClean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  }</a:t>
            </a:r>
            <a:endParaRPr lang="pt-BR" sz="2000" b="0" i="0" u="none" strike="noStrike" kern="1200" dirty="0">
              <a:ln>
                <a:noFill/>
              </a:ln>
              <a:latin typeface="Courier New" pitchFamily="49"/>
              <a:ea typeface="WenQuanYi Micro Hei" pitchFamily="2"/>
              <a:cs typeface="Lohit Hindi" pitchFamily="2"/>
            </a:endParaRP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 dirty="0">
                <a:ln>
                  <a:noFill/>
                </a:ln>
                <a:latin typeface="Courier New" pitchFamily="49"/>
                <a:ea typeface="WenQuanYi Micro Hei" pitchFamily="2"/>
                <a:cs typeface="Lohit Hindi" pitchFamily="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AFA7DD-A1DC-4E93-A8EE-0F612F49C8E7}" type="slidenum">
              <a:rPr/>
              <a:pPr lvl="0"/>
              <a:t>4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Evolução dos Microprocessadores</a:t>
            </a:r>
          </a:p>
        </p:txBody>
      </p:sp>
      <p:sp>
        <p:nvSpPr>
          <p:cNvPr id="3" name="Forma livre 2"/>
          <p:cNvSpPr/>
          <p:nvPr/>
        </p:nvSpPr>
        <p:spPr>
          <a:xfrm>
            <a:off x="2592000" y="6048000"/>
            <a:ext cx="4536000" cy="1007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692720" y="1676160"/>
            <a:ext cx="6695640" cy="37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ector reto 4"/>
          <p:cNvSpPr/>
          <p:nvPr/>
        </p:nvSpPr>
        <p:spPr>
          <a:xfrm flipV="1">
            <a:off x="5544000" y="3384000"/>
            <a:ext cx="576000" cy="266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80000" y="6237720"/>
            <a:ext cx="4073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Melhora do desempenho utilizando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técnicas de computação paralela!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F76290-E28B-49BC-9FF0-1FEC17311B8C}" type="slidenum">
              <a:rPr/>
              <a:pPr lvl="0"/>
              <a:t>5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Evolução dos Microprocessadores</a:t>
            </a:r>
          </a:p>
        </p:txBody>
      </p:sp>
      <p:sp>
        <p:nvSpPr>
          <p:cNvPr id="3" name="Forma livre 2"/>
          <p:cNvSpPr/>
          <p:nvPr/>
        </p:nvSpPr>
        <p:spPr>
          <a:xfrm>
            <a:off x="3096000" y="6048000"/>
            <a:ext cx="3671999" cy="1007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692720" y="1676160"/>
            <a:ext cx="6695640" cy="37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ector reto 4"/>
          <p:cNvSpPr/>
          <p:nvPr/>
        </p:nvSpPr>
        <p:spPr>
          <a:xfrm flipV="1">
            <a:off x="5544000" y="3240000"/>
            <a:ext cx="1296000" cy="280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10919" y="6237720"/>
            <a:ext cx="3241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Preocupação com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gerenciamento de energia!!!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2003FE-637C-4070-8EBC-996EA4A3499A}" type="slidenum">
              <a:rPr/>
              <a:pPr lvl="0"/>
              <a:t>6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Evolução dos Microprocessadores</a:t>
            </a:r>
          </a:p>
        </p:txBody>
      </p:sp>
      <p:sp>
        <p:nvSpPr>
          <p:cNvPr id="3" name="Forma livre 2"/>
          <p:cNvSpPr/>
          <p:nvPr/>
        </p:nvSpPr>
        <p:spPr>
          <a:xfrm>
            <a:off x="3310919" y="6120000"/>
            <a:ext cx="3745080" cy="9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92720" y="1676160"/>
            <a:ext cx="6695640" cy="37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3382920" y="6309720"/>
            <a:ext cx="3573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Paralelismo no Nível de Thread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Aumento da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B58558-AD9D-41E8-A4BD-937551A7AE94}" type="slidenum">
              <a:rPr/>
              <a:pPr lvl="0"/>
              <a:t>7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Arquiteturas Multi-Core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728000"/>
            <a:ext cx="9071640" cy="3203441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z="2400" dirty="0"/>
              <a:t>De forma simplificada um processador </a:t>
            </a:r>
            <a:r>
              <a:rPr lang="pt-BR" sz="2400" dirty="0" err="1"/>
              <a:t>multi-core</a:t>
            </a:r>
            <a:r>
              <a:rPr lang="pt-BR" sz="2400" dirty="0"/>
              <a:t> é </a:t>
            </a:r>
            <a:r>
              <a:rPr lang="pt-BR" sz="2400" dirty="0" smtClean="0"/>
              <a:t>composto por dois </a:t>
            </a:r>
            <a:r>
              <a:rPr lang="pt-BR" sz="2400" dirty="0"/>
              <a:t>ou mais processadores </a:t>
            </a:r>
            <a:r>
              <a:rPr lang="pt-BR" sz="2400" dirty="0" smtClean="0"/>
              <a:t>em um </a:t>
            </a:r>
            <a:r>
              <a:rPr lang="pt-BR" sz="2400" dirty="0"/>
              <a:t>mesmo processador/chip.</a:t>
            </a:r>
          </a:p>
          <a:p>
            <a:pPr lvl="0"/>
            <a:r>
              <a:rPr lang="pt-BR" sz="2400" dirty="0"/>
              <a:t>Trabalho de </a:t>
            </a:r>
            <a:r>
              <a:rPr lang="pt-BR" sz="2400" dirty="0" smtClean="0"/>
              <a:t>processamento fica </a:t>
            </a:r>
            <a:r>
              <a:rPr lang="pt-BR" sz="2400" dirty="0"/>
              <a:t>dividido entre os cores.</a:t>
            </a:r>
          </a:p>
          <a:p>
            <a:pPr lvl="1" rtl="0" hangingPunct="0">
              <a:buNone/>
            </a:pPr>
            <a:endParaRPr lang="pt-BR" sz="20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92000" y="5760000"/>
            <a:ext cx="25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552000" y="5544000"/>
            <a:ext cx="2371320" cy="193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upo 5"/>
          <p:cNvGrpSpPr/>
          <p:nvPr/>
        </p:nvGrpSpPr>
        <p:grpSpPr>
          <a:xfrm>
            <a:off x="3600000" y="3600000"/>
            <a:ext cx="2880000" cy="2088000"/>
            <a:chOff x="3600000" y="3600000"/>
            <a:chExt cx="2880000" cy="2088000"/>
          </a:xfrm>
        </p:grpSpPr>
        <p:sp>
          <p:nvSpPr>
            <p:cNvPr id="7" name="Forma livre 6"/>
            <p:cNvSpPr/>
            <p:nvPr/>
          </p:nvSpPr>
          <p:spPr>
            <a:xfrm>
              <a:off x="3600000" y="3600000"/>
              <a:ext cx="2880000" cy="208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0C0C0"/>
            </a:solidFill>
            <a:ln w="36720">
              <a:solidFill>
                <a:srgbClr val="0000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8" name="Forma livre 7"/>
            <p:cNvSpPr/>
            <p:nvPr/>
          </p:nvSpPr>
          <p:spPr>
            <a:xfrm>
              <a:off x="3851999" y="3858840"/>
              <a:ext cx="1152000" cy="158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1800" b="1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rPr>
                <a:t>CPU 0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75640" y="3858479"/>
              <a:ext cx="1152000" cy="158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1800" b="1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rPr>
                <a:t>CPU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158D6-5937-49D6-ACD3-C59071429A8D}" type="slidenum">
              <a:rPr/>
              <a:pPr lvl="0"/>
              <a:t>8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Arquiteturas Multi-Core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92000" y="5760000"/>
            <a:ext cx="25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552000" y="5544000"/>
            <a:ext cx="2371320" cy="193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upo 5"/>
          <p:cNvGrpSpPr/>
          <p:nvPr/>
        </p:nvGrpSpPr>
        <p:grpSpPr>
          <a:xfrm>
            <a:off x="3600000" y="3600000"/>
            <a:ext cx="2880000" cy="2088000"/>
            <a:chOff x="3600000" y="3600000"/>
            <a:chExt cx="2880000" cy="2088000"/>
          </a:xfrm>
        </p:grpSpPr>
        <p:sp>
          <p:nvSpPr>
            <p:cNvPr id="7" name="Forma livre 6"/>
            <p:cNvSpPr/>
            <p:nvPr/>
          </p:nvSpPr>
          <p:spPr>
            <a:xfrm>
              <a:off x="3600000" y="3600000"/>
              <a:ext cx="2880000" cy="208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0C0C0"/>
            </a:solidFill>
            <a:ln w="36720">
              <a:solidFill>
                <a:srgbClr val="0000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8" name="Forma livre 7"/>
            <p:cNvSpPr/>
            <p:nvPr/>
          </p:nvSpPr>
          <p:spPr>
            <a:xfrm>
              <a:off x="3851999" y="3858840"/>
              <a:ext cx="1152000" cy="158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1800" b="1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rPr>
                <a:t>CPU 0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75640" y="3858479"/>
              <a:ext cx="1152000" cy="158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1800" b="1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rPr>
                <a:t>CPU 1</a:t>
              </a:r>
            </a:p>
          </p:txBody>
        </p:sp>
      </p:grpSp>
      <p:sp>
        <p:nvSpPr>
          <p:cNvPr id="10" name="Forma livre 9"/>
          <p:cNvSpPr/>
          <p:nvPr/>
        </p:nvSpPr>
        <p:spPr>
          <a:xfrm>
            <a:off x="3564000" y="5472000"/>
            <a:ext cx="1800000" cy="144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Espaço Reservado para Texto 2"/>
          <p:cNvSpPr txBox="1">
            <a:spLocks/>
          </p:cNvSpPr>
          <p:nvPr/>
        </p:nvSpPr>
        <p:spPr>
          <a:xfrm>
            <a:off x="504359" y="1728000"/>
            <a:ext cx="9071640" cy="32034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WenQuanYi Micro Hei" pitchFamily="2"/>
                <a:cs typeface="Lohit Hindi" pitchFamily="2"/>
              </a:rPr>
              <a:t>De forma simplificada um processador multi-core é composto por dois ou mais processadores em um mesmo processador/chip.</a:t>
            </a: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WenQuanYi Micro Hei" pitchFamily="2"/>
                <a:cs typeface="Lohit Hindi" pitchFamily="2"/>
              </a:rPr>
              <a:t>Trabalho de processamento fica dividido entre os cores.</a:t>
            </a:r>
          </a:p>
          <a:p>
            <a:pPr marL="864000" marR="0" lvl="1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pt-B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23E4CF-76C9-4364-B0D8-B8D35980CFA8}" type="slidenum">
              <a:rPr/>
              <a:pPr lvl="0"/>
              <a:t>9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600"/>
              <a:t>Arquiteturas Multi-Core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92000" y="5760000"/>
            <a:ext cx="25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552000" y="5544000"/>
            <a:ext cx="2371320" cy="193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upo 5"/>
          <p:cNvGrpSpPr/>
          <p:nvPr/>
        </p:nvGrpSpPr>
        <p:grpSpPr>
          <a:xfrm>
            <a:off x="3600000" y="3600000"/>
            <a:ext cx="2880000" cy="2088000"/>
            <a:chOff x="3600000" y="3600000"/>
            <a:chExt cx="2880000" cy="2088000"/>
          </a:xfrm>
        </p:grpSpPr>
        <p:sp>
          <p:nvSpPr>
            <p:cNvPr id="7" name="Forma livre 6"/>
            <p:cNvSpPr/>
            <p:nvPr/>
          </p:nvSpPr>
          <p:spPr>
            <a:xfrm>
              <a:off x="3600000" y="3600000"/>
              <a:ext cx="2880000" cy="208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0C0C0"/>
            </a:solidFill>
            <a:ln w="36720">
              <a:solidFill>
                <a:srgbClr val="0000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8" name="Forma livre 7"/>
            <p:cNvSpPr/>
            <p:nvPr/>
          </p:nvSpPr>
          <p:spPr>
            <a:xfrm>
              <a:off x="3851999" y="3858840"/>
              <a:ext cx="1152000" cy="158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1800" b="1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rPr>
                <a:t>CPU 0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75640" y="3858479"/>
              <a:ext cx="1152000" cy="158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1800" b="1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rPr>
                <a:t>CPU 1</a:t>
              </a:r>
            </a:p>
          </p:txBody>
        </p:sp>
      </p:grpSp>
      <p:sp>
        <p:nvSpPr>
          <p:cNvPr id="10" name="Forma livre 9"/>
          <p:cNvSpPr/>
          <p:nvPr/>
        </p:nvSpPr>
        <p:spPr>
          <a:xfrm>
            <a:off x="4104000" y="5436000"/>
            <a:ext cx="720000" cy="144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5291640" y="5435640"/>
            <a:ext cx="720000" cy="144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4" name="Espaço Reservado para Texto 2"/>
          <p:cNvSpPr txBox="1">
            <a:spLocks/>
          </p:cNvSpPr>
          <p:nvPr/>
        </p:nvSpPr>
        <p:spPr>
          <a:xfrm>
            <a:off x="504359" y="1728000"/>
            <a:ext cx="9071640" cy="32034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WenQuanYi Micro Hei" pitchFamily="2"/>
                <a:cs typeface="Lohit Hindi" pitchFamily="2"/>
              </a:rPr>
              <a:t>De forma simplificada um processador multi-core é composto por dois ou mais processadores em um mesmo processador/chip.</a:t>
            </a: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WenQuanYi Micro Hei" pitchFamily="2"/>
                <a:cs typeface="Lohit Hindi" pitchFamily="2"/>
              </a:rPr>
              <a:t>Trabalho de processamento fica dividido entre os cores.</a:t>
            </a:r>
          </a:p>
          <a:p>
            <a:pPr marL="864000" marR="0" lvl="1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pt-B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bluebo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1213</Words>
  <Application>Microsoft Office PowerPoint</Application>
  <PresentationFormat>Personalizar</PresentationFormat>
  <Paragraphs>307</Paragraphs>
  <Slides>39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1" baseType="lpstr">
      <vt:lpstr>Padrão</vt:lpstr>
      <vt:lpstr>lyt-bluebox</vt:lpstr>
      <vt:lpstr>Evolução dos Microprocessadores</vt:lpstr>
      <vt:lpstr>Evolução dos Microprocessadores</vt:lpstr>
      <vt:lpstr>Evolução dos Microprocessadores</vt:lpstr>
      <vt:lpstr>Evolução dos Microprocessadores</vt:lpstr>
      <vt:lpstr>Evolução dos Microprocessadores</vt:lpstr>
      <vt:lpstr>Evolução dos Microprocessadores</vt:lpstr>
      <vt:lpstr>Arquiteturas Multi-Core</vt:lpstr>
      <vt:lpstr>Arquiteturas Multi-Core</vt:lpstr>
      <vt:lpstr>Arquiteturas Multi-Core</vt:lpstr>
      <vt:lpstr>Programação Paralela</vt:lpstr>
      <vt:lpstr>O que paralelizar?</vt:lpstr>
      <vt:lpstr>Porque paralelizar?</vt:lpstr>
      <vt:lpstr>Cenário Atual</vt:lpstr>
      <vt:lpstr>Cenário Atual</vt:lpstr>
      <vt:lpstr>Slide 15</vt:lpstr>
      <vt:lpstr>Identificando Oportunidades de Paralelismo</vt:lpstr>
      <vt:lpstr>Exemplo</vt:lpstr>
      <vt:lpstr>Exemplo</vt:lpstr>
      <vt:lpstr>Exemplo</vt:lpstr>
      <vt:lpstr>Exemplo</vt:lpstr>
      <vt:lpstr>Exemplo</vt:lpstr>
      <vt:lpstr>Exemplo</vt:lpstr>
      <vt:lpstr>Slide 23</vt:lpstr>
      <vt:lpstr>Slide 24</vt:lpstr>
      <vt:lpstr>Slide 25</vt:lpstr>
      <vt:lpstr>Slide 26</vt:lpstr>
      <vt:lpstr>Slide 27</vt:lpstr>
      <vt:lpstr>Modelos de Programação Paralela</vt:lpstr>
      <vt:lpstr>Slide 29</vt:lpstr>
      <vt:lpstr>Noções Básicas de OpenMP</vt:lpstr>
      <vt:lpstr>Noções Básicas de OpenMP</vt:lpstr>
      <vt:lpstr>Noções Básicas de OpenMP</vt:lpstr>
      <vt:lpstr>Noções Básicas de OpenMP</vt:lpstr>
      <vt:lpstr>Modelo de Programação</vt:lpstr>
      <vt:lpstr>Elementos do OpenMP</vt:lpstr>
      <vt:lpstr>Diretivas de Compilação</vt:lpstr>
      <vt:lpstr>Construtor Paralelo</vt:lpstr>
      <vt:lpstr>Construtor Paralelo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Curso: Programação Paralela utilizando OpenMP</dc:title>
  <dc:creator>saulo</dc:creator>
  <cp:lastModifiedBy>saulo</cp:lastModifiedBy>
  <cp:revision>153</cp:revision>
  <dcterms:created xsi:type="dcterms:W3CDTF">2011-10-19T19:19:00Z</dcterms:created>
  <dcterms:modified xsi:type="dcterms:W3CDTF">2016-09-02T11:31:41Z</dcterms:modified>
</cp:coreProperties>
</file>