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5"/>
  </p:notesMasterIdLst>
  <p:sldIdLst>
    <p:sldId id="257" r:id="rId2"/>
    <p:sldId id="258" r:id="rId3"/>
    <p:sldId id="259" r:id="rId4"/>
    <p:sldId id="333" r:id="rId5"/>
    <p:sldId id="260" r:id="rId6"/>
    <p:sldId id="278" r:id="rId7"/>
    <p:sldId id="305" r:id="rId8"/>
    <p:sldId id="308" r:id="rId9"/>
    <p:sldId id="306" r:id="rId10"/>
    <p:sldId id="307" r:id="rId11"/>
    <p:sldId id="262" r:id="rId12"/>
    <p:sldId id="279" r:id="rId13"/>
    <p:sldId id="280" r:id="rId14"/>
    <p:sldId id="330" r:id="rId15"/>
    <p:sldId id="332" r:id="rId16"/>
    <p:sldId id="331" r:id="rId17"/>
    <p:sldId id="287" r:id="rId18"/>
    <p:sldId id="288" r:id="rId19"/>
    <p:sldId id="281" r:id="rId20"/>
    <p:sldId id="283" r:id="rId21"/>
    <p:sldId id="284" r:id="rId22"/>
    <p:sldId id="335" r:id="rId23"/>
    <p:sldId id="285" r:id="rId24"/>
    <p:sldId id="300" r:id="rId25"/>
    <p:sldId id="301" r:id="rId26"/>
    <p:sldId id="302" r:id="rId27"/>
    <p:sldId id="294" r:id="rId28"/>
    <p:sldId id="334" r:id="rId29"/>
    <p:sldId id="296" r:id="rId30"/>
    <p:sldId id="297" r:id="rId31"/>
    <p:sldId id="298" r:id="rId32"/>
    <p:sldId id="299" r:id="rId33"/>
    <p:sldId id="327" r:id="rId34"/>
    <p:sldId id="328" r:id="rId35"/>
    <p:sldId id="309" r:id="rId36"/>
    <p:sldId id="317" r:id="rId37"/>
    <p:sldId id="318" r:id="rId38"/>
    <p:sldId id="319" r:id="rId39"/>
    <p:sldId id="320" r:id="rId40"/>
    <p:sldId id="321" r:id="rId41"/>
    <p:sldId id="322" r:id="rId42"/>
    <p:sldId id="323" r:id="rId43"/>
    <p:sldId id="324" r:id="rId44"/>
    <p:sldId id="325" r:id="rId45"/>
    <p:sldId id="326" r:id="rId46"/>
    <p:sldId id="313" r:id="rId47"/>
    <p:sldId id="310" r:id="rId48"/>
    <p:sldId id="311" r:id="rId49"/>
    <p:sldId id="312" r:id="rId50"/>
    <p:sldId id="314" r:id="rId51"/>
    <p:sldId id="315" r:id="rId52"/>
    <p:sldId id="303" r:id="rId53"/>
    <p:sldId id="336" r:id="rId5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52BB5-D0CE-4862-8732-C84C0DB48CA0}" type="datetimeFigureOut">
              <a:rPr lang="pt-BR" smtClean="0"/>
              <a:t>11/08/2015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A3EE-B87E-4196-A933-1AB7356ABB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065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BB8FC1B-7613-4C52-84AB-9CD9AADFA886}" type="slidenum">
              <a:rPr lang="en-US" altLang="pt-BR" smtClean="0"/>
              <a:pPr eaLnBrk="1" hangingPunct="1"/>
              <a:t>1</a:t>
            </a:fld>
            <a:endParaRPr lang="en-US" altLang="pt-BR" smtClean="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85B90F0-2796-48A2-A549-AC0F5EE830AB}" type="datetimeFigureOut">
              <a:rPr lang="pt-BR" smtClean="0"/>
              <a:t>11/08/2015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5DF82DD-C0DB-416C-AC97-3D075ED600C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5B90F0-2796-48A2-A549-AC0F5EE830AB}" type="datetimeFigureOut">
              <a:rPr lang="pt-BR" smtClean="0"/>
              <a:t>11/08/2015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DF82DD-C0DB-416C-AC97-3D075ED600C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5B90F0-2796-48A2-A549-AC0F5EE830AB}" type="datetimeFigureOut">
              <a:rPr lang="pt-BR" smtClean="0"/>
              <a:t>11/08/2015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DF82DD-C0DB-416C-AC97-3D075ED600C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5B90F0-2796-48A2-A549-AC0F5EE830AB}" type="datetimeFigureOut">
              <a:rPr lang="pt-BR" smtClean="0"/>
              <a:t>11/08/2015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DF82DD-C0DB-416C-AC97-3D075ED600C0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5B90F0-2796-48A2-A549-AC0F5EE830AB}" type="datetimeFigureOut">
              <a:rPr lang="pt-BR" smtClean="0"/>
              <a:t>11/08/2015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DF82DD-C0DB-416C-AC97-3D075ED600C0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5B90F0-2796-48A2-A549-AC0F5EE830AB}" type="datetimeFigureOut">
              <a:rPr lang="pt-BR" smtClean="0"/>
              <a:t>11/08/2015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DF82DD-C0DB-416C-AC97-3D075ED600C0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5B90F0-2796-48A2-A549-AC0F5EE830AB}" type="datetimeFigureOut">
              <a:rPr lang="pt-BR" smtClean="0"/>
              <a:t>11/08/2015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DF82DD-C0DB-416C-AC97-3D075ED600C0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5B90F0-2796-48A2-A549-AC0F5EE830AB}" type="datetimeFigureOut">
              <a:rPr lang="pt-BR" smtClean="0"/>
              <a:t>11/08/2015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DF82DD-C0DB-416C-AC97-3D075ED600C0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5B90F0-2796-48A2-A549-AC0F5EE830AB}" type="datetimeFigureOut">
              <a:rPr lang="pt-BR" smtClean="0"/>
              <a:t>11/08/2015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DF82DD-C0DB-416C-AC97-3D075ED600C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85B90F0-2796-48A2-A549-AC0F5EE830AB}" type="datetimeFigureOut">
              <a:rPr lang="pt-BR" smtClean="0"/>
              <a:t>11/08/2015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DF82DD-C0DB-416C-AC97-3D075ED600C0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85B90F0-2796-48A2-A549-AC0F5EE830AB}" type="datetimeFigureOut">
              <a:rPr lang="pt-BR" smtClean="0"/>
              <a:t>11/08/2015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5DF82DD-C0DB-416C-AC97-3D075ED600C0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85B90F0-2796-48A2-A549-AC0F5EE830AB}" type="datetimeFigureOut">
              <a:rPr lang="pt-BR" smtClean="0"/>
              <a:t>11/08/2015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5DF82DD-C0DB-416C-AC97-3D075ED600C0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g1.globo.com/minas-gerais/noticia/2015/07/programa-minas-digital-pretende-gerar-r-1-bi-em-10-anos-diz-governo.html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infomoney.com.br/blogs/start-se-investimento-anjo-e-startups/post/3763846/google-investiu-bilhao-startups-2014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anjosdobrasil.net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startupsebraeminas.com.br/r-170-milhoes-ja-foram-investidos-nas-startups-brasileiras-em-2015/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.br/url?sa=i&amp;rct=j&amp;q=&amp;esrc=s&amp;frm=1&amp;source=images&amp;cd=&amp;cad=rja&amp;uact=8&amp;ved=0CAcQjRw&amp;url=http://www.josebaldaia.com/intuinovare/2012/05/&amp;ei=o6_TVIXhNe_jsASCj4KIBA&amp;bvm=bv.85464276,d.cWc&amp;psig=AFQjCNFh0H_0nmkNiu8ZihqUWUFn327e-Q&amp;ust=1423245516504111" TargetMode="External"/><Relationship Id="rId2" Type="http://schemas.openxmlformats.org/officeDocument/2006/relationships/hyperlink" Target="http://www.google.com.br/url?sa=i&amp;rct=j&amp;q=&amp;esrc=s&amp;frm=1&amp;source=images&amp;cd=&amp;cad=rja&amp;uact=8&amp;ved=0CAcQjRw&amp;url=http://oanalistadenegocio.blogspot.com/2013/11/competencias-fundamentais-que-o.html&amp;ei=eK_TVMaECsWSsQT0joCACw&amp;bvm=bv.85464276,d.cWc&amp;psig=AFQjCNFh0H_0nmkNiu8ZihqUWUFn327e-Q&amp;ust=1423245516504111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hyperlink" Target="http://www.google.com.br/url?sa=i&amp;rct=j&amp;q=&amp;esrc=s&amp;source=images&amp;cd=&amp;cad=rja&amp;uact=8&amp;ved=0CAcQjRxqFQoTCJjUndSslMcCFZP2gAodISQAaw&amp;url=http://www.oficinadanet.com.br/post/13498-quais-as-diferencas-entre-as-geracoes-x-y-e-z-e-como-administrar-os-conflitos&amp;ei=Z0TDVdiEK5PtgwShyIDYBg&amp;bvm=bv.99556055,d.eXY&amp;psig=AFQjCNGXJKXNXRo9Qtqy_XwE5YvdrUXGPg&amp;ust=1438946576381607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611189" y="1881188"/>
            <a:ext cx="900137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4800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imes New Roman" pitchFamily="18" charset="0"/>
              </a:rPr>
              <a:t>Empreendedorismo e Startups: o novo jeito de fazer negócios</a:t>
            </a:r>
            <a:endParaRPr lang="pt-BR" sz="48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3309938" y="5645075"/>
            <a:ext cx="531337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pt-BR" sz="2000" dirty="0">
                <a:latin typeface="Verdana" pitchFamily="34" charset="0"/>
              </a:rPr>
              <a:t>Prof. Adm. João Carlos Oliveira </a:t>
            </a:r>
            <a:r>
              <a:rPr lang="pt-BR" altLang="pt-BR" sz="2000" dirty="0" smtClean="0">
                <a:latin typeface="Verdana" pitchFamily="34" charset="0"/>
              </a:rPr>
              <a:t>Caetano</a:t>
            </a:r>
          </a:p>
          <a:p>
            <a:pPr eaLnBrk="1" hangingPunct="1"/>
            <a:r>
              <a:rPr lang="pt-BR" altLang="pt-BR" sz="2000" dirty="0" smtClean="0">
                <a:latin typeface="Verdana" pitchFamily="34" charset="0"/>
              </a:rPr>
              <a:t>           CRA/MG </a:t>
            </a:r>
            <a:r>
              <a:rPr lang="pt-BR" sz="2000" dirty="0" smtClean="0"/>
              <a:t>01-028256/D</a:t>
            </a:r>
            <a:endParaRPr lang="pt-BR" altLang="pt-BR" sz="2000" dirty="0">
              <a:latin typeface="Verdana" pitchFamily="34" charset="0"/>
            </a:endParaRPr>
          </a:p>
        </p:txBody>
      </p:sp>
      <p:sp>
        <p:nvSpPr>
          <p:cNvPr id="5124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2E892E-4E98-4E2A-8AA4-52EC079EBFC0}" type="slidenum">
              <a:rPr lang="en-US" altLang="pt-BR" smtClean="0">
                <a:solidFill>
                  <a:srgbClr val="FEFEFE"/>
                </a:solidFill>
              </a:rPr>
              <a:pPr eaLnBrk="1" hangingPunct="1"/>
              <a:t>1</a:t>
            </a:fld>
            <a:endParaRPr lang="en-US" altLang="pt-BR" smtClean="0">
              <a:solidFill>
                <a:srgbClr val="FEFEFE"/>
              </a:solidFill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091" y="0"/>
            <a:ext cx="1223963" cy="1000125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dist="119334" dir="1510411" algn="tl" rotWithShape="0">
              <a:srgbClr val="FFFFFF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842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>
            <a:spLocks noChangeArrowheads="1"/>
          </p:cNvSpPr>
          <p:nvPr/>
        </p:nvSpPr>
        <p:spPr bwMode="auto">
          <a:xfrm>
            <a:off x="1089025" y="860425"/>
            <a:ext cx="712946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</a:t>
            </a:r>
            <a:r>
              <a:rPr lang="pt-BR" sz="3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Tics</a:t>
            </a:r>
            <a:r>
              <a:rPr lang="pt-BR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 as oportunidades de inovação e empreendedorismo: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21548" y="2449479"/>
            <a:ext cx="8229600" cy="464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39763" indent="-2730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pt-BR" sz="2000" dirty="0">
              <a:solidFill>
                <a:schemeClr val="tx2"/>
              </a:solidFill>
              <a:latin typeface="Century Gothic" pitchFamily="34" charset="0"/>
            </a:endParaRP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Campo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fértil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para o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empreendedorismo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;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Basta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um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computador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,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criatividade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e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muito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esforço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pessoal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;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Pouco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investimento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em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capital;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O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setor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de TIC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cresce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ao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dobro da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expansão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PIB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pt-BR" sz="2000" b="1" i="1" dirty="0" smtClean="0">
                <a:solidFill>
                  <a:schemeClr val="tx2"/>
                </a:solidFill>
                <a:latin typeface="Century Gothic" pitchFamily="34" charset="0"/>
              </a:rPr>
              <a:t>A </a:t>
            </a:r>
            <a:r>
              <a:rPr lang="en-US" altLang="pt-BR" sz="2000" b="1" i="1" dirty="0" err="1" smtClean="0">
                <a:solidFill>
                  <a:schemeClr val="tx2"/>
                </a:solidFill>
                <a:latin typeface="Century Gothic" pitchFamily="34" charset="0"/>
              </a:rPr>
              <a:t>inovação</a:t>
            </a:r>
            <a:r>
              <a:rPr lang="en-US" altLang="pt-BR" sz="2000" b="1" i="1" dirty="0" smtClean="0">
                <a:solidFill>
                  <a:schemeClr val="tx2"/>
                </a:solidFill>
                <a:latin typeface="Century Gothic" pitchFamily="34" charset="0"/>
              </a:rPr>
              <a:t> é a </a:t>
            </a:r>
            <a:r>
              <a:rPr lang="en-US" altLang="pt-BR" sz="2000" b="1" i="1" dirty="0" err="1" smtClean="0">
                <a:solidFill>
                  <a:schemeClr val="tx2"/>
                </a:solidFill>
                <a:latin typeface="Century Gothic" pitchFamily="34" charset="0"/>
              </a:rPr>
              <a:t>arma</a:t>
            </a:r>
            <a:r>
              <a:rPr lang="en-US" altLang="pt-BR" sz="2000" b="1" i="1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b="1" i="1" dirty="0" err="1" smtClean="0">
                <a:solidFill>
                  <a:schemeClr val="tx2"/>
                </a:solidFill>
                <a:latin typeface="Century Gothic" pitchFamily="34" charset="0"/>
              </a:rPr>
              <a:t>cada</a:t>
            </a:r>
            <a:r>
              <a:rPr lang="en-US" altLang="pt-BR" sz="2000" b="1" i="1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b="1" i="1" dirty="0" err="1" smtClean="0">
                <a:solidFill>
                  <a:schemeClr val="tx2"/>
                </a:solidFill>
                <a:latin typeface="Century Gothic" pitchFamily="34" charset="0"/>
              </a:rPr>
              <a:t>vez</a:t>
            </a:r>
            <a:r>
              <a:rPr lang="en-US" altLang="pt-BR" sz="2000" b="1" i="1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b="1" i="1" dirty="0" err="1" smtClean="0">
                <a:solidFill>
                  <a:schemeClr val="tx2"/>
                </a:solidFill>
                <a:latin typeface="Century Gothic" pitchFamily="34" charset="0"/>
              </a:rPr>
              <a:t>mais</a:t>
            </a:r>
            <a:r>
              <a:rPr lang="en-US" altLang="pt-BR" sz="2000" b="1" i="1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b="1" i="1" dirty="0" err="1" smtClean="0">
                <a:solidFill>
                  <a:schemeClr val="tx2"/>
                </a:solidFill>
                <a:latin typeface="Century Gothic" pitchFamily="34" charset="0"/>
              </a:rPr>
              <a:t>decisiva</a:t>
            </a:r>
            <a:r>
              <a:rPr lang="en-US" altLang="pt-BR" sz="2000" b="1" i="1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b="1" i="1" dirty="0" err="1" smtClean="0">
                <a:solidFill>
                  <a:schemeClr val="tx2"/>
                </a:solidFill>
                <a:latin typeface="Century Gothic" pitchFamily="34" charset="0"/>
              </a:rPr>
              <a:t>na</a:t>
            </a:r>
            <a:r>
              <a:rPr lang="en-US" altLang="pt-BR" sz="2000" b="1" i="1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b="1" i="1" dirty="0" err="1" smtClean="0">
                <a:solidFill>
                  <a:schemeClr val="tx2"/>
                </a:solidFill>
                <a:latin typeface="Century Gothic" pitchFamily="34" charset="0"/>
              </a:rPr>
              <a:t>competição</a:t>
            </a:r>
            <a:r>
              <a:rPr lang="en-US" altLang="pt-BR" sz="2000" b="1" i="1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b="1" i="1" dirty="0" err="1" smtClean="0">
                <a:solidFill>
                  <a:schemeClr val="tx2"/>
                </a:solidFill>
                <a:latin typeface="Century Gothic" pitchFamily="34" charset="0"/>
              </a:rPr>
              <a:t>por</a:t>
            </a:r>
            <a:r>
              <a:rPr lang="en-US" altLang="pt-BR" sz="2000" b="1" i="1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b="1" i="1" dirty="0" err="1" smtClean="0">
                <a:solidFill>
                  <a:schemeClr val="tx2"/>
                </a:solidFill>
                <a:latin typeface="Century Gothic" pitchFamily="34" charset="0"/>
              </a:rPr>
              <a:t>espaços</a:t>
            </a:r>
            <a:r>
              <a:rPr lang="en-US" altLang="pt-BR" sz="2000" b="1" i="1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b="1" i="1" dirty="0" err="1" smtClean="0">
                <a:solidFill>
                  <a:schemeClr val="tx2"/>
                </a:solidFill>
                <a:latin typeface="Century Gothic" pitchFamily="34" charset="0"/>
              </a:rPr>
              <a:t>nobres</a:t>
            </a:r>
            <a:r>
              <a:rPr lang="en-US" altLang="pt-BR" sz="2000" b="1" i="1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b="1" i="1" dirty="0" err="1" smtClean="0">
                <a:solidFill>
                  <a:schemeClr val="tx2"/>
                </a:solidFill>
                <a:latin typeface="Century Gothic" pitchFamily="34" charset="0"/>
              </a:rPr>
              <a:t>na</a:t>
            </a:r>
            <a:r>
              <a:rPr lang="en-US" altLang="pt-BR" sz="2000" b="1" i="1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b="1" i="1" dirty="0" err="1" smtClean="0">
                <a:solidFill>
                  <a:schemeClr val="tx2"/>
                </a:solidFill>
                <a:latin typeface="Century Gothic" pitchFamily="34" charset="0"/>
              </a:rPr>
              <a:t>economia</a:t>
            </a:r>
            <a:r>
              <a:rPr lang="en-US" altLang="pt-BR" sz="2000" b="1" i="1" dirty="0" smtClean="0">
                <a:solidFill>
                  <a:schemeClr val="tx2"/>
                </a:solidFill>
                <a:latin typeface="Century Gothic" pitchFamily="34" charset="0"/>
              </a:rPr>
              <a:t>.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pt-BR" sz="2000" dirty="0" smtClean="0">
              <a:solidFill>
                <a:schemeClr val="tx2"/>
              </a:solidFill>
              <a:latin typeface="Century Gothic" pitchFamily="34" charset="0"/>
            </a:endParaRP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4624"/>
            <a:ext cx="1223963" cy="1000125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dist="119334" dir="1510411" algn="tl" rotWithShape="0">
              <a:srgbClr val="FFFFFF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605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>
            <a:spLocks noChangeArrowheads="1"/>
          </p:cNvSpPr>
          <p:nvPr/>
        </p:nvSpPr>
        <p:spPr bwMode="auto">
          <a:xfrm>
            <a:off x="1089025" y="860425"/>
            <a:ext cx="71294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 smtClean="0">
                <a:solidFill>
                  <a:schemeClr val="accent1">
                    <a:lumMod val="75000"/>
                  </a:schemeClr>
                </a:solidFill>
              </a:rPr>
              <a:t>Características das Startups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876299" y="2214563"/>
            <a:ext cx="7554913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2730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Geralmente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mais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escaláveis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do que um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negócio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já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existente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, de forma que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elas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podem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crescer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rapidamente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com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investimento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mínimo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de capital.</a:t>
            </a:r>
          </a:p>
          <a:p>
            <a:pPr marL="69850" indent="0" eaLnBrk="1" hangingPunct="1">
              <a:spcBef>
                <a:spcPct val="20000"/>
              </a:spcBef>
              <a:buClr>
                <a:schemeClr val="accent1"/>
              </a:buClr>
              <a:buSzPct val="76000"/>
            </a:pPr>
            <a:endParaRPr lang="en-US" altLang="pt-BR" sz="2400" dirty="0">
              <a:solidFill>
                <a:schemeClr val="tx2"/>
              </a:solidFill>
              <a:latin typeface="Century Gothic" pitchFamily="34" charset="0"/>
            </a:endParaRP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4624"/>
            <a:ext cx="1223963" cy="1000125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dist="119334" dir="1510411" algn="tl" rotWithShape="0">
              <a:srgbClr val="FFFFFF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 descr="Resultado de imagem para características das startu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321" y="4634275"/>
            <a:ext cx="2961679" cy="2218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54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>
            <a:spLocks noChangeArrowheads="1"/>
          </p:cNvSpPr>
          <p:nvPr/>
        </p:nvSpPr>
        <p:spPr bwMode="auto">
          <a:xfrm>
            <a:off x="1089025" y="860425"/>
            <a:ext cx="71294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 smtClean="0">
                <a:solidFill>
                  <a:schemeClr val="accent1">
                    <a:lumMod val="75000"/>
                  </a:schemeClr>
                </a:solidFill>
              </a:rPr>
              <a:t>Tarefa inicial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904875" y="1773238"/>
            <a:ext cx="7554913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2730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Realização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de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pesquisas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a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fim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de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validar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,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avaliar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e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desenvolver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as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ideias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ou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conceitos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de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negócio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,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além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das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oportunidades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para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estabelecer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uma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nova e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profunda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compreensão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sobre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as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ideias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ou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conceitos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de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negócio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,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bem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como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seu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potencial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comercial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.</a:t>
            </a:r>
          </a:p>
          <a:p>
            <a:pPr marL="69850" indent="0" eaLnBrk="1" hangingPunct="1">
              <a:spcBef>
                <a:spcPct val="20000"/>
              </a:spcBef>
              <a:buClr>
                <a:schemeClr val="accent1"/>
              </a:buClr>
              <a:buSzPct val="76000"/>
            </a:pPr>
            <a:endParaRPr lang="en-US" altLang="pt-BR" sz="2400" dirty="0">
              <a:solidFill>
                <a:schemeClr val="tx2"/>
              </a:solidFill>
              <a:latin typeface="Century Gothic" pitchFamily="34" charset="0"/>
            </a:endParaRP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4624"/>
            <a:ext cx="1223963" cy="1000125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dist="119334" dir="1510411" algn="tl" rotWithShape="0">
              <a:srgbClr val="FFFFFF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2" descr="Resultado de imagem para pesquisa de mercado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100" name="Picture 4" descr="Resultado de imagem para pesquisa de mercad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700" y="4941168"/>
            <a:ext cx="3413005" cy="187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005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>
            <a:spLocks noChangeArrowheads="1"/>
          </p:cNvSpPr>
          <p:nvPr/>
        </p:nvSpPr>
        <p:spPr bwMode="auto">
          <a:xfrm>
            <a:off x="1089025" y="860425"/>
            <a:ext cx="71294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 smtClean="0">
                <a:solidFill>
                  <a:schemeClr val="accent1">
                    <a:lumMod val="75000"/>
                  </a:schemeClr>
                </a:solidFill>
              </a:rPr>
              <a:t>Condição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904875" y="1773238"/>
            <a:ext cx="7554913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2730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Facilidade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de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encontrar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várias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opções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para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seu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financiamento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no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intuito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de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sua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realização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.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Empresas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de capital de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risco</a:t>
            </a:r>
            <a:r>
              <a:rPr lang="en-US" altLang="pt-BR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pt-BR" sz="2400" dirty="0">
                <a:solidFill>
                  <a:schemeClr val="tx2"/>
                </a:solidFill>
                <a:latin typeface="Century Gothic" pitchFamily="34" charset="0"/>
              </a:rPr>
              <a:t>(</a:t>
            </a:r>
            <a:r>
              <a:rPr lang="pt-BR" sz="2400" dirty="0">
                <a:solidFill>
                  <a:schemeClr val="tx2"/>
                </a:solidFill>
                <a:latin typeface="Century Gothic" pitchFamily="34" charset="0"/>
              </a:rPr>
              <a:t>modalidade de </a:t>
            </a:r>
            <a:r>
              <a:rPr lang="pt-BR" sz="2400" dirty="0" smtClean="0">
                <a:solidFill>
                  <a:schemeClr val="tx2"/>
                </a:solidFill>
                <a:latin typeface="Century Gothic" pitchFamily="34" charset="0"/>
              </a:rPr>
              <a:t>investimento utilizada </a:t>
            </a:r>
            <a:r>
              <a:rPr lang="pt-BR" sz="2400" dirty="0">
                <a:solidFill>
                  <a:schemeClr val="tx2"/>
                </a:solidFill>
                <a:latin typeface="Century Gothic" pitchFamily="34" charset="0"/>
              </a:rPr>
              <a:t>para </a:t>
            </a:r>
            <a:r>
              <a:rPr lang="pt-BR" sz="2400" dirty="0" smtClean="0">
                <a:solidFill>
                  <a:schemeClr val="tx2"/>
                </a:solidFill>
                <a:latin typeface="Century Gothic" pitchFamily="34" charset="0"/>
              </a:rPr>
              <a:t>apoiar negócios por </a:t>
            </a:r>
            <a:r>
              <a:rPr lang="pt-BR" sz="2400" dirty="0">
                <a:solidFill>
                  <a:schemeClr val="tx2"/>
                </a:solidFill>
                <a:latin typeface="Century Gothic" pitchFamily="34" charset="0"/>
              </a:rPr>
              <a:t>meio da compra de uma participação acionária, geralmente minoritária, com objetivo de ter as ações valorizadas para posterior saída da operação</a:t>
            </a:r>
            <a:r>
              <a:rPr lang="pt-BR" sz="2400" dirty="0" smtClean="0">
                <a:solidFill>
                  <a:schemeClr val="tx2"/>
                </a:solidFill>
                <a:latin typeface="Century Gothic" pitchFamily="34" charset="0"/>
              </a:rPr>
              <a:t>)</a:t>
            </a:r>
            <a:endParaRPr lang="en-US" altLang="pt-BR" sz="2400" dirty="0">
              <a:solidFill>
                <a:schemeClr val="tx2"/>
              </a:solidFill>
              <a:latin typeface="Century Gothic" pitchFamily="34" charset="0"/>
            </a:endParaRP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4624"/>
            <a:ext cx="1223963" cy="1000125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dist="119334" dir="1510411" algn="tl" rotWithShape="0">
              <a:srgbClr val="FFFFFF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 descr="Resultado de imagem para financiament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948440"/>
            <a:ext cx="2807568" cy="190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>
            <a:spLocks noChangeArrowheads="1"/>
          </p:cNvSpPr>
          <p:nvPr/>
        </p:nvSpPr>
        <p:spPr bwMode="auto">
          <a:xfrm>
            <a:off x="912813" y="884238"/>
            <a:ext cx="71294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Financiamentos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550272" y="1700808"/>
            <a:ext cx="8229600" cy="464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39763" indent="-2730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pt-BR" sz="2200" dirty="0" smtClean="0">
                <a:solidFill>
                  <a:schemeClr val="tx2"/>
                </a:solidFill>
                <a:latin typeface="Century Gothic" pitchFamily="34" charset="0"/>
              </a:rPr>
              <a:t>Bootstrapping: se </a:t>
            </a:r>
            <a:r>
              <a:rPr lang="en-US" altLang="pt-BR" sz="2200" dirty="0" err="1" smtClean="0">
                <a:solidFill>
                  <a:schemeClr val="tx2"/>
                </a:solidFill>
                <a:latin typeface="Century Gothic" pitchFamily="34" charset="0"/>
              </a:rPr>
              <a:t>manter</a:t>
            </a:r>
            <a:r>
              <a:rPr lang="en-US" altLang="pt-BR" sz="2200" dirty="0" smtClean="0">
                <a:solidFill>
                  <a:schemeClr val="tx2"/>
                </a:solidFill>
                <a:latin typeface="Century Gothic" pitchFamily="34" charset="0"/>
              </a:rPr>
              <a:t> da </a:t>
            </a:r>
            <a:r>
              <a:rPr lang="en-US" altLang="pt-BR" sz="2200" dirty="0" err="1" smtClean="0">
                <a:solidFill>
                  <a:schemeClr val="tx2"/>
                </a:solidFill>
                <a:latin typeface="Century Gothic" pitchFamily="34" charset="0"/>
              </a:rPr>
              <a:t>receita</a:t>
            </a:r>
            <a:r>
              <a:rPr lang="en-US" altLang="pt-BR" sz="2200" dirty="0" smtClean="0">
                <a:solidFill>
                  <a:schemeClr val="tx2"/>
                </a:solidFill>
                <a:latin typeface="Century Gothic" pitchFamily="34" charset="0"/>
              </a:rPr>
              <a:t> que o </a:t>
            </a:r>
            <a:r>
              <a:rPr lang="en-US" altLang="pt-BR" sz="2200" dirty="0" err="1" smtClean="0">
                <a:solidFill>
                  <a:schemeClr val="tx2"/>
                </a:solidFill>
                <a:latin typeface="Century Gothic" pitchFamily="34" charset="0"/>
              </a:rPr>
              <a:t>próprio</a:t>
            </a:r>
            <a:r>
              <a:rPr lang="en-US" altLang="pt-BR" sz="22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200" dirty="0" err="1" smtClean="0">
                <a:solidFill>
                  <a:schemeClr val="tx2"/>
                </a:solidFill>
                <a:latin typeface="Century Gothic" pitchFamily="34" charset="0"/>
              </a:rPr>
              <a:t>produto</a:t>
            </a:r>
            <a:r>
              <a:rPr lang="en-US" altLang="pt-BR" sz="22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200" dirty="0" err="1" smtClean="0">
                <a:solidFill>
                  <a:schemeClr val="tx2"/>
                </a:solidFill>
                <a:latin typeface="Century Gothic" pitchFamily="34" charset="0"/>
              </a:rPr>
              <a:t>gera</a:t>
            </a:r>
            <a:r>
              <a:rPr lang="en-US" altLang="pt-BR" sz="2200" dirty="0" smtClean="0">
                <a:solidFill>
                  <a:schemeClr val="tx2"/>
                </a:solidFill>
                <a:latin typeface="Century Gothic" pitchFamily="34" charset="0"/>
              </a:rPr>
              <a:t>.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pt-BR" sz="2200" dirty="0" smtClean="0">
                <a:solidFill>
                  <a:schemeClr val="tx2"/>
                </a:solidFill>
                <a:latin typeface="Century Gothic" pitchFamily="34" charset="0"/>
              </a:rPr>
              <a:t>Venture Capital – Capital de </a:t>
            </a:r>
            <a:r>
              <a:rPr lang="en-US" altLang="pt-BR" sz="2200" dirty="0" err="1" smtClean="0">
                <a:solidFill>
                  <a:schemeClr val="tx2"/>
                </a:solidFill>
                <a:latin typeface="Century Gothic" pitchFamily="34" charset="0"/>
              </a:rPr>
              <a:t>risco</a:t>
            </a:r>
            <a:endParaRPr lang="en-US" altLang="pt-BR" sz="2200" dirty="0">
              <a:solidFill>
                <a:schemeClr val="tx2"/>
              </a:solidFill>
              <a:latin typeface="Century Gothic" pitchFamily="34" charset="0"/>
            </a:endParaRP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pt-BR" sz="2200" dirty="0" err="1" smtClean="0">
                <a:solidFill>
                  <a:schemeClr val="tx2"/>
                </a:solidFill>
                <a:latin typeface="Century Gothic" pitchFamily="34" charset="0"/>
              </a:rPr>
              <a:t>Compra</a:t>
            </a:r>
            <a:r>
              <a:rPr lang="en-US" altLang="pt-BR" sz="2200" dirty="0" smtClean="0">
                <a:solidFill>
                  <a:schemeClr val="tx2"/>
                </a:solidFill>
                <a:latin typeface="Century Gothic" pitchFamily="34" charset="0"/>
              </a:rPr>
              <a:t> o </a:t>
            </a:r>
            <a:r>
              <a:rPr lang="en-US" altLang="pt-BR" sz="2200" dirty="0" err="1" smtClean="0">
                <a:solidFill>
                  <a:schemeClr val="tx2"/>
                </a:solidFill>
                <a:latin typeface="Century Gothic" pitchFamily="34" charset="0"/>
              </a:rPr>
              <a:t>produto</a:t>
            </a:r>
            <a:r>
              <a:rPr lang="en-US" altLang="pt-BR" sz="22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200" dirty="0" err="1" smtClean="0">
                <a:solidFill>
                  <a:schemeClr val="tx2"/>
                </a:solidFill>
                <a:latin typeface="Century Gothic" pitchFamily="34" charset="0"/>
              </a:rPr>
              <a:t>adiantado</a:t>
            </a:r>
            <a:r>
              <a:rPr lang="en-US" altLang="pt-BR" sz="2200" dirty="0" smtClean="0">
                <a:solidFill>
                  <a:schemeClr val="tx2"/>
                </a:solidFill>
                <a:latin typeface="Century Gothic" pitchFamily="34" charset="0"/>
              </a:rPr>
              <a:t> e </a:t>
            </a:r>
            <a:r>
              <a:rPr lang="en-US" altLang="pt-BR" sz="2200" dirty="0" err="1" smtClean="0">
                <a:solidFill>
                  <a:schemeClr val="tx2"/>
                </a:solidFill>
                <a:latin typeface="Century Gothic" pitchFamily="34" charset="0"/>
              </a:rPr>
              <a:t>recebe</a:t>
            </a:r>
            <a:r>
              <a:rPr lang="en-US" altLang="pt-BR" sz="2200" dirty="0" smtClean="0">
                <a:solidFill>
                  <a:schemeClr val="tx2"/>
                </a:solidFill>
                <a:latin typeface="Century Gothic" pitchFamily="34" charset="0"/>
              </a:rPr>
              <a:t> 8 </a:t>
            </a:r>
            <a:r>
              <a:rPr lang="en-US" altLang="pt-BR" sz="2200" dirty="0" err="1" smtClean="0">
                <a:solidFill>
                  <a:schemeClr val="tx2"/>
                </a:solidFill>
                <a:latin typeface="Century Gothic" pitchFamily="34" charset="0"/>
              </a:rPr>
              <a:t>meses</a:t>
            </a:r>
            <a:r>
              <a:rPr lang="en-US" altLang="pt-BR" sz="22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200" dirty="0" err="1" smtClean="0">
                <a:solidFill>
                  <a:schemeClr val="tx2"/>
                </a:solidFill>
                <a:latin typeface="Century Gothic" pitchFamily="34" charset="0"/>
              </a:rPr>
              <a:t>depois</a:t>
            </a:r>
            <a:r>
              <a:rPr lang="en-US" altLang="pt-BR" sz="2200" dirty="0" smtClean="0">
                <a:solidFill>
                  <a:schemeClr val="tx2"/>
                </a:solidFill>
                <a:latin typeface="Century Gothic" pitchFamily="34" charset="0"/>
              </a:rPr>
              <a:t> (</a:t>
            </a:r>
            <a:r>
              <a:rPr lang="en-US" altLang="pt-BR" sz="2200" dirty="0" err="1" smtClean="0">
                <a:solidFill>
                  <a:schemeClr val="tx2"/>
                </a:solidFill>
                <a:latin typeface="Century Gothic" pitchFamily="34" charset="0"/>
              </a:rPr>
              <a:t>Empreendedor</a:t>
            </a:r>
            <a:r>
              <a:rPr lang="en-US" altLang="pt-BR" sz="2200" dirty="0" smtClean="0">
                <a:solidFill>
                  <a:schemeClr val="tx2"/>
                </a:solidFill>
                <a:latin typeface="Century Gothic" pitchFamily="34" charset="0"/>
              </a:rPr>
              <a:t> Bob </a:t>
            </a:r>
            <a:r>
              <a:rPr lang="en-US" altLang="pt-BR" sz="2200" dirty="0" err="1" smtClean="0">
                <a:solidFill>
                  <a:schemeClr val="tx2"/>
                </a:solidFill>
                <a:latin typeface="Century Gothic" pitchFamily="34" charset="0"/>
              </a:rPr>
              <a:t>Wollheim</a:t>
            </a:r>
            <a:r>
              <a:rPr lang="en-US" altLang="pt-BR" sz="2200" dirty="0" smtClean="0">
                <a:solidFill>
                  <a:schemeClr val="tx2"/>
                </a:solidFill>
                <a:latin typeface="Century Gothic" pitchFamily="34" charset="0"/>
              </a:rPr>
              <a:t>)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pt-BR" sz="2200" dirty="0" smtClean="0">
                <a:solidFill>
                  <a:schemeClr val="tx2"/>
                </a:solidFill>
                <a:latin typeface="Century Gothic" pitchFamily="34" charset="0"/>
              </a:rPr>
              <a:t>BNDES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pt-BR" sz="2200" dirty="0">
                <a:solidFill>
                  <a:schemeClr val="tx2"/>
                </a:solidFill>
                <a:latin typeface="Century Gothic" pitchFamily="34" charset="0"/>
              </a:rPr>
              <a:t>Startups </a:t>
            </a:r>
            <a:r>
              <a:rPr lang="en-US" altLang="pt-BR" sz="2200" dirty="0" err="1">
                <a:solidFill>
                  <a:schemeClr val="tx2"/>
                </a:solidFill>
                <a:latin typeface="Century Gothic" pitchFamily="34" charset="0"/>
              </a:rPr>
              <a:t>mineiras</a:t>
            </a:r>
            <a:r>
              <a:rPr lang="en-US" altLang="pt-BR" sz="2200" dirty="0">
                <a:solidFill>
                  <a:schemeClr val="tx2"/>
                </a:solidFill>
                <a:latin typeface="Century Gothic" pitchFamily="34" charset="0"/>
              </a:rPr>
              <a:t>: </a:t>
            </a:r>
            <a:r>
              <a:rPr lang="en-US" altLang="pt-BR" sz="2200" dirty="0">
                <a:solidFill>
                  <a:schemeClr val="tx2"/>
                </a:solidFill>
                <a:latin typeface="Century Gothic" pitchFamily="34" charset="0"/>
                <a:hlinkClick r:id="rId2"/>
              </a:rPr>
              <a:t>http://g1.globo.com/minas-gerais/noticia/2015/07/programa-minas-digital-pretende-gerar-r-1-bi-em-10-anos-diz-governo.html</a:t>
            </a:r>
            <a:endParaRPr lang="en-US" altLang="pt-BR" sz="2200" dirty="0">
              <a:solidFill>
                <a:schemeClr val="tx2"/>
              </a:solidFill>
              <a:latin typeface="Century Gothic" pitchFamily="34" charset="0"/>
            </a:endParaRP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pt-BR" sz="2200" dirty="0" err="1" smtClean="0">
                <a:solidFill>
                  <a:schemeClr val="tx2"/>
                </a:solidFill>
                <a:latin typeface="Century Gothic" pitchFamily="34" charset="0"/>
              </a:rPr>
              <a:t>Melhores</a:t>
            </a:r>
            <a:r>
              <a:rPr lang="en-US" altLang="pt-BR" sz="22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200" dirty="0" err="1" smtClean="0">
                <a:solidFill>
                  <a:schemeClr val="tx2"/>
                </a:solidFill>
                <a:latin typeface="Century Gothic" pitchFamily="34" charset="0"/>
              </a:rPr>
              <a:t>condições</a:t>
            </a:r>
            <a:r>
              <a:rPr lang="en-US" altLang="pt-BR" sz="2200" dirty="0" smtClean="0">
                <a:solidFill>
                  <a:schemeClr val="tx2"/>
                </a:solidFill>
                <a:latin typeface="Century Gothic" pitchFamily="34" charset="0"/>
              </a:rPr>
              <a:t> para micro e </a:t>
            </a:r>
            <a:r>
              <a:rPr lang="en-US" altLang="pt-BR" sz="2200" dirty="0" err="1" smtClean="0">
                <a:solidFill>
                  <a:schemeClr val="tx2"/>
                </a:solidFill>
                <a:latin typeface="Century Gothic" pitchFamily="34" charset="0"/>
              </a:rPr>
              <a:t>pequenas</a:t>
            </a:r>
            <a:r>
              <a:rPr lang="en-US" altLang="pt-BR" sz="22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200" dirty="0" err="1" smtClean="0">
                <a:solidFill>
                  <a:schemeClr val="tx2"/>
                </a:solidFill>
                <a:latin typeface="Century Gothic" pitchFamily="34" charset="0"/>
              </a:rPr>
              <a:t>empresas</a:t>
            </a:r>
            <a:endParaRPr lang="en-US" altLang="pt-BR" sz="2200" dirty="0" smtClean="0">
              <a:solidFill>
                <a:schemeClr val="tx2"/>
              </a:solidFill>
              <a:latin typeface="Century Gothic" pitchFamily="34" charset="0"/>
            </a:endParaRP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pt-BR" sz="2200" dirty="0" smtClean="0">
                <a:solidFill>
                  <a:schemeClr val="tx2"/>
                </a:solidFill>
                <a:latin typeface="Century Gothic" pitchFamily="34" charset="0"/>
              </a:rPr>
              <a:t>Crowdfunding: </a:t>
            </a:r>
            <a:r>
              <a:rPr lang="en-US" altLang="pt-BR" sz="2200" dirty="0" err="1" smtClean="0">
                <a:solidFill>
                  <a:schemeClr val="tx2"/>
                </a:solidFill>
                <a:latin typeface="Century Gothic" pitchFamily="34" charset="0"/>
              </a:rPr>
              <a:t>Investimento</a:t>
            </a:r>
            <a:r>
              <a:rPr lang="en-US" altLang="pt-BR" sz="22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200" dirty="0" err="1" smtClean="0">
                <a:solidFill>
                  <a:schemeClr val="tx2"/>
                </a:solidFill>
                <a:latin typeface="Century Gothic" pitchFamily="34" charset="0"/>
              </a:rPr>
              <a:t>colaborativo</a:t>
            </a:r>
            <a:endParaRPr lang="en-US" altLang="pt-BR" sz="2200" dirty="0">
              <a:solidFill>
                <a:schemeClr val="tx2"/>
              </a:solidFill>
              <a:latin typeface="Century Gothic" pitchFamily="34" charset="0"/>
            </a:endParaRP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pt-BR" sz="2200" dirty="0">
              <a:solidFill>
                <a:schemeClr val="tx2"/>
              </a:solidFill>
              <a:latin typeface="Century Gothic" pitchFamily="34" charset="0"/>
            </a:endParaRP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4624"/>
            <a:ext cx="1223963" cy="1000125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dist="119334" dir="1510411" algn="tl" rotWithShape="0">
              <a:srgbClr val="FFFFFF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34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>
            <a:spLocks noChangeArrowheads="1"/>
          </p:cNvSpPr>
          <p:nvPr/>
        </p:nvSpPr>
        <p:spPr bwMode="auto">
          <a:xfrm>
            <a:off x="912813" y="884238"/>
            <a:ext cx="712946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pt-BR" sz="3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de Startups que captaram investimento de anjos: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731542" y="2132856"/>
            <a:ext cx="7492003" cy="4265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39763" indent="-2730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pt-BR" sz="2200" dirty="0" err="1" smtClean="0">
                <a:solidFill>
                  <a:schemeClr val="tx2"/>
                </a:solidFill>
                <a:latin typeface="Century Gothic" pitchFamily="34" charset="0"/>
              </a:rPr>
              <a:t>Broota</a:t>
            </a:r>
            <a:endParaRPr lang="en-US" altLang="pt-BR" sz="2200" dirty="0" smtClean="0">
              <a:solidFill>
                <a:schemeClr val="tx2"/>
              </a:solidFill>
              <a:latin typeface="Century Gothic" pitchFamily="34" charset="0"/>
            </a:endParaRP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pt-BR" sz="2200" dirty="0" err="1" smtClean="0">
                <a:solidFill>
                  <a:schemeClr val="tx2"/>
                </a:solidFill>
                <a:latin typeface="Century Gothic" pitchFamily="34" charset="0"/>
              </a:rPr>
              <a:t>Timo</a:t>
            </a:r>
            <a:r>
              <a:rPr lang="en-US" altLang="pt-BR" sz="2200" dirty="0" smtClean="0">
                <a:solidFill>
                  <a:schemeClr val="tx2"/>
                </a:solidFill>
                <a:latin typeface="Century Gothic" pitchFamily="34" charset="0"/>
              </a:rPr>
              <a:t> Kids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pt-BR" sz="2200" dirty="0" err="1" smtClean="0">
                <a:solidFill>
                  <a:schemeClr val="tx2"/>
                </a:solidFill>
                <a:latin typeface="Century Gothic" pitchFamily="34" charset="0"/>
              </a:rPr>
              <a:t>Cremme</a:t>
            </a:r>
            <a:endParaRPr lang="en-US" altLang="pt-BR" sz="2200" dirty="0" smtClean="0">
              <a:solidFill>
                <a:schemeClr val="tx2"/>
              </a:solidFill>
              <a:latin typeface="Century Gothic" pitchFamily="34" charset="0"/>
            </a:endParaRP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pt-BR" sz="2200" dirty="0" smtClean="0">
                <a:solidFill>
                  <a:schemeClr val="tx2"/>
                </a:solidFill>
                <a:latin typeface="Century Gothic" pitchFamily="34" charset="0"/>
              </a:rPr>
              <a:t>Impact Hub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pt-BR" sz="2200" dirty="0" err="1" smtClean="0">
                <a:solidFill>
                  <a:schemeClr val="tx2"/>
                </a:solidFill>
                <a:latin typeface="Century Gothic" pitchFamily="34" charset="0"/>
              </a:rPr>
              <a:t>Mercode</a:t>
            </a:r>
            <a:endParaRPr lang="en-US" altLang="pt-BR" sz="2200" dirty="0" smtClean="0">
              <a:solidFill>
                <a:schemeClr val="tx2"/>
              </a:solidFill>
              <a:latin typeface="Century Gothic" pitchFamily="34" charset="0"/>
            </a:endParaRP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pt-BR" sz="2200" dirty="0">
              <a:solidFill>
                <a:schemeClr val="tx2"/>
              </a:solidFill>
              <a:latin typeface="Century Gothic" pitchFamily="34" charset="0"/>
            </a:endParaRP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4624"/>
            <a:ext cx="1223963" cy="1000125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dist="119334" dir="1510411" algn="tl" rotWithShape="0">
              <a:srgbClr val="FFFFFF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706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abvcap.com.br/Download/Imagens/o2fxhf2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692696"/>
            <a:ext cx="6408712" cy="455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2267744" y="5661248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Fonte: ABVCAP</a:t>
            </a:r>
            <a:endParaRPr lang="pt-BR" dirty="0"/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4624"/>
            <a:ext cx="1223963" cy="1000125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dist="119334" dir="1510411" algn="tl" rotWithShape="0">
              <a:srgbClr val="FFFFFF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3298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>
            <a:spLocks noChangeArrowheads="1"/>
          </p:cNvSpPr>
          <p:nvPr/>
        </p:nvSpPr>
        <p:spPr bwMode="auto">
          <a:xfrm>
            <a:off x="658992" y="398636"/>
            <a:ext cx="71294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 smtClean="0">
                <a:solidFill>
                  <a:schemeClr val="accent1">
                    <a:lumMod val="75000"/>
                  </a:schemeClr>
                </a:solidFill>
              </a:rPr>
              <a:t>Condição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658992" y="1268760"/>
            <a:ext cx="8017463" cy="5147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2730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pt-BR" dirty="0" err="1">
                <a:solidFill>
                  <a:schemeClr val="tx2"/>
                </a:solidFill>
                <a:latin typeface="Century Gothic" pitchFamily="34" charset="0"/>
              </a:rPr>
              <a:t>Anjos</a:t>
            </a:r>
            <a:r>
              <a:rPr lang="en-US" altLang="pt-BR" dirty="0">
                <a:solidFill>
                  <a:schemeClr val="tx2"/>
                </a:solidFill>
                <a:latin typeface="Century Gothic" pitchFamily="34" charset="0"/>
              </a:rPr>
              <a:t> (</a:t>
            </a:r>
            <a:r>
              <a:rPr lang="pt-BR" dirty="0">
                <a:solidFill>
                  <a:schemeClr val="tx2"/>
                </a:solidFill>
                <a:latin typeface="Century Gothic" pitchFamily="34" charset="0"/>
              </a:rPr>
              <a:t>O Investimento-Anjo é o investimento efetuado por pessoas físicas com seu capital próprio* em empresas nascentes com alto potencial de crescimento (as startups) apresentando as seguintes características:</a:t>
            </a:r>
            <a:br>
              <a:rPr lang="pt-BR" dirty="0">
                <a:solidFill>
                  <a:schemeClr val="tx2"/>
                </a:solidFill>
                <a:latin typeface="Century Gothic" pitchFamily="34" charset="0"/>
              </a:rPr>
            </a:br>
            <a:r>
              <a:rPr lang="pt-BR" dirty="0">
                <a:solidFill>
                  <a:schemeClr val="tx2"/>
                </a:solidFill>
                <a:latin typeface="Century Gothic" pitchFamily="34" charset="0"/>
              </a:rPr>
              <a:t>1. É efetuado por profissionais (empresários, executivos e profissionais liberais) experientes, que agregam valor para o empreendedor com seus conhecimentos, experiência e rede de relacionamentos além dos recursos financeiros, por isto é conhecido como </a:t>
            </a:r>
            <a:r>
              <a:rPr lang="pt-BR" dirty="0" err="1">
                <a:solidFill>
                  <a:schemeClr val="tx2"/>
                </a:solidFill>
                <a:latin typeface="Century Gothic" pitchFamily="34" charset="0"/>
              </a:rPr>
              <a:t>smart-money</a:t>
            </a:r>
            <a:r>
              <a:rPr lang="pt-BR" dirty="0">
                <a:solidFill>
                  <a:schemeClr val="tx2"/>
                </a:solidFill>
                <a:latin typeface="Century Gothic" pitchFamily="34" charset="0"/>
              </a:rPr>
              <a:t>.</a:t>
            </a:r>
            <a:br>
              <a:rPr lang="pt-BR" dirty="0">
                <a:solidFill>
                  <a:schemeClr val="tx2"/>
                </a:solidFill>
                <a:latin typeface="Century Gothic" pitchFamily="34" charset="0"/>
              </a:rPr>
            </a:br>
            <a:r>
              <a:rPr lang="pt-BR" dirty="0">
                <a:solidFill>
                  <a:schemeClr val="tx2"/>
                </a:solidFill>
                <a:latin typeface="Century Gothic" pitchFamily="34" charset="0"/>
              </a:rPr>
              <a:t>2. Tem normalmente uma participação minoritária no negócio.</a:t>
            </a:r>
            <a:br>
              <a:rPr lang="pt-BR" dirty="0">
                <a:solidFill>
                  <a:schemeClr val="tx2"/>
                </a:solidFill>
                <a:latin typeface="Century Gothic" pitchFamily="34" charset="0"/>
              </a:rPr>
            </a:br>
            <a:r>
              <a:rPr lang="pt-BR" dirty="0">
                <a:solidFill>
                  <a:schemeClr val="tx2"/>
                </a:solidFill>
                <a:latin typeface="Century Gothic" pitchFamily="34" charset="0"/>
              </a:rPr>
              <a:t>3. Não tem posição executiva na empresa, mas </a:t>
            </a:r>
            <a:r>
              <a:rPr lang="pt-BR" dirty="0" err="1">
                <a:solidFill>
                  <a:schemeClr val="tx2"/>
                </a:solidFill>
                <a:latin typeface="Century Gothic" pitchFamily="34" charset="0"/>
              </a:rPr>
              <a:t>apóiam</a:t>
            </a:r>
            <a:r>
              <a:rPr lang="pt-BR" dirty="0">
                <a:solidFill>
                  <a:schemeClr val="tx2"/>
                </a:solidFill>
                <a:latin typeface="Century Gothic" pitchFamily="34" charset="0"/>
              </a:rPr>
              <a:t> o empreendedor atuando como um </a:t>
            </a:r>
            <a:r>
              <a:rPr lang="pt-BR" dirty="0" smtClean="0">
                <a:solidFill>
                  <a:schemeClr val="tx2"/>
                </a:solidFill>
                <a:latin typeface="Century Gothic" pitchFamily="34" charset="0"/>
              </a:rPr>
              <a:t>mentor/conselheiro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pt-BR" dirty="0">
                <a:solidFill>
                  <a:schemeClr val="tx2"/>
                </a:solidFill>
                <a:latin typeface="Century Gothic" pitchFamily="34" charset="0"/>
              </a:rPr>
              <a:t>O investimento-anjo em uma empresa é normalmente feito por um grupo de 2 a 5 investidores, tanto para diluição de riscos como para o compartilhamento da dedicação, sendo definido 1 ou 2 como investidores-líderes para cada negócio, para agilizar o processo de investimento. O investimento total por empresa é em média entre R$ 200 mil a R$ 500 mil, podendo chegar até R$ 1 milhão</a:t>
            </a:r>
            <a:endParaRPr lang="en-US" altLang="pt-BR" dirty="0">
              <a:solidFill>
                <a:schemeClr val="tx2"/>
              </a:solidFill>
              <a:latin typeface="Century Gothic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pt-BR" sz="2400" dirty="0">
              <a:solidFill>
                <a:schemeClr val="tx2"/>
              </a:solidFill>
              <a:latin typeface="Century Gothic" pitchFamily="34" charset="0"/>
            </a:endParaRPr>
          </a:p>
          <a:p>
            <a:pPr marL="69850" indent="0" eaLnBrk="1" hangingPunct="1">
              <a:spcBef>
                <a:spcPct val="20000"/>
              </a:spcBef>
              <a:buClr>
                <a:schemeClr val="accent1"/>
              </a:buClr>
              <a:buSzPct val="76000"/>
            </a:pPr>
            <a:endParaRPr lang="en-US" altLang="pt-BR" sz="2400" dirty="0">
              <a:solidFill>
                <a:schemeClr val="tx2"/>
              </a:solidFill>
              <a:latin typeface="Century Gothic" pitchFamily="34" charset="0"/>
            </a:endParaRP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4624"/>
            <a:ext cx="1223963" cy="1000125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dist="119334" dir="1510411" algn="tl" rotWithShape="0">
              <a:srgbClr val="FFFFFF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741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>
            <a:spLocks noChangeArrowheads="1"/>
          </p:cNvSpPr>
          <p:nvPr/>
        </p:nvSpPr>
        <p:spPr bwMode="auto">
          <a:xfrm>
            <a:off x="1089025" y="860425"/>
            <a:ext cx="71294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 smtClean="0">
                <a:solidFill>
                  <a:schemeClr val="accent1">
                    <a:lumMod val="75000"/>
                  </a:schemeClr>
                </a:solidFill>
              </a:rPr>
              <a:t>Condição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904875" y="1773238"/>
            <a:ext cx="7554913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2730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pt-BR" sz="2400" dirty="0"/>
              <a:t>Google investiu R$ 1,2 bilhão em startups em 2014 - </a:t>
            </a:r>
            <a:r>
              <a:rPr lang="pt-BR" sz="2400" dirty="0" err="1"/>
              <a:t>InfoMoney</a:t>
            </a:r>
            <a:r>
              <a:rPr lang="pt-BR" sz="2400" dirty="0"/>
              <a:t> </a:t>
            </a:r>
            <a:br>
              <a:rPr lang="pt-BR" sz="2400" dirty="0"/>
            </a:br>
            <a:r>
              <a:rPr lang="pt-BR" sz="2400" dirty="0"/>
              <a:t>Veja mais em: </a:t>
            </a:r>
            <a:r>
              <a:rPr lang="pt-BR" sz="2400" dirty="0">
                <a:hlinkClick r:id="rId2"/>
              </a:rPr>
              <a:t>http://www.infomoney.com.br/blogs/start-se-investimento-anjo-e-startups/post/3763846/google-investiu-bilhao-startups-2014</a:t>
            </a:r>
            <a:endParaRPr lang="pt-BR" sz="2400" dirty="0"/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pt-BR" sz="2400" dirty="0">
              <a:solidFill>
                <a:schemeClr val="tx2"/>
              </a:solidFill>
              <a:latin typeface="Century Gothic" pitchFamily="34" charset="0"/>
            </a:endParaRPr>
          </a:p>
          <a:p>
            <a:pPr marL="69850" indent="0" eaLnBrk="1" hangingPunct="1">
              <a:spcBef>
                <a:spcPct val="20000"/>
              </a:spcBef>
              <a:buClr>
                <a:schemeClr val="accent1"/>
              </a:buClr>
              <a:buSzPct val="76000"/>
            </a:pPr>
            <a:endParaRPr lang="en-US" altLang="pt-BR" sz="2400" dirty="0">
              <a:solidFill>
                <a:schemeClr val="tx2"/>
              </a:solidFill>
              <a:latin typeface="Century Gothic" pitchFamily="34" charset="0"/>
            </a:endParaRP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4624"/>
            <a:ext cx="1223963" cy="1000125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dist="119334" dir="1510411" algn="tl" rotWithShape="0">
              <a:srgbClr val="FFFFFF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1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>
            <a:spLocks noChangeArrowheads="1"/>
          </p:cNvSpPr>
          <p:nvPr/>
        </p:nvSpPr>
        <p:spPr bwMode="auto">
          <a:xfrm>
            <a:off x="539552" y="836712"/>
            <a:ext cx="71294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 smtClean="0">
                <a:solidFill>
                  <a:schemeClr val="accent1">
                    <a:lumMod val="75000"/>
                  </a:schemeClr>
                </a:solidFill>
              </a:rPr>
              <a:t>Algumas informações: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904875" y="1773238"/>
            <a:ext cx="7554913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2730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69850" indent="0" eaLnBrk="1" hangingPunct="1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altLang="pt-BR" sz="2400" dirty="0">
                <a:solidFill>
                  <a:schemeClr val="tx2"/>
                </a:solidFill>
                <a:latin typeface="Century Gothic" pitchFamily="34" charset="0"/>
                <a:hlinkClick r:id="rId2"/>
              </a:rPr>
              <a:t>http://www.anjosdobrasil.net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  <a:hlinkClick r:id="rId2"/>
              </a:rPr>
              <a:t>/</a:t>
            </a:r>
            <a:endParaRPr lang="en-US" altLang="pt-BR" sz="2400" dirty="0" smtClean="0">
              <a:solidFill>
                <a:schemeClr val="tx2"/>
              </a:solidFill>
              <a:latin typeface="Century Gothic" pitchFamily="34" charset="0"/>
            </a:endParaRPr>
          </a:p>
          <a:p>
            <a:pPr marL="69850" indent="0" eaLnBrk="1" hangingPunct="1">
              <a:spcBef>
                <a:spcPct val="20000"/>
              </a:spcBef>
              <a:buClr>
                <a:schemeClr val="accent1"/>
              </a:buClr>
              <a:buSzPct val="76000"/>
            </a:pPr>
            <a:endParaRPr lang="en-US" altLang="pt-BR" sz="2400" dirty="0">
              <a:solidFill>
                <a:schemeClr val="tx2"/>
              </a:solidFill>
              <a:latin typeface="Century Gothic" pitchFamily="34" charset="0"/>
            </a:endParaRP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4624"/>
            <a:ext cx="1223963" cy="1000125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dist="119334" dir="1510411" algn="tl" rotWithShape="0">
              <a:srgbClr val="FFFFFF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121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aixaDeTexto 1"/>
          <p:cNvSpPr txBox="1">
            <a:spLocks noChangeArrowheads="1"/>
          </p:cNvSpPr>
          <p:nvPr/>
        </p:nvSpPr>
        <p:spPr bwMode="auto">
          <a:xfrm>
            <a:off x="912813" y="884238"/>
            <a:ext cx="71294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 Startups</a:t>
            </a:r>
          </a:p>
        </p:txBody>
      </p:sp>
      <p:sp>
        <p:nvSpPr>
          <p:cNvPr id="6147" name="Rectangle 3"/>
          <p:cNvSpPr txBox="1">
            <a:spLocks noChangeArrowheads="1"/>
          </p:cNvSpPr>
          <p:nvPr/>
        </p:nvSpPr>
        <p:spPr bwMode="auto">
          <a:xfrm>
            <a:off x="550272" y="1983559"/>
            <a:ext cx="8229600" cy="464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39763" indent="-2730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pt-BR" sz="2200" dirty="0" err="1" smtClean="0">
                <a:solidFill>
                  <a:schemeClr val="tx2"/>
                </a:solidFill>
                <a:latin typeface="Century Gothic" pitchFamily="34" charset="0"/>
              </a:rPr>
              <a:t>Significa</a:t>
            </a:r>
            <a:r>
              <a:rPr lang="en-US" altLang="pt-BR" sz="22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200" dirty="0" err="1" smtClean="0">
                <a:solidFill>
                  <a:schemeClr val="tx2"/>
                </a:solidFill>
                <a:latin typeface="Century Gothic" pitchFamily="34" charset="0"/>
              </a:rPr>
              <a:t>começar</a:t>
            </a:r>
            <a:r>
              <a:rPr lang="en-US" altLang="pt-BR" sz="2200" dirty="0" smtClean="0">
                <a:solidFill>
                  <a:schemeClr val="tx2"/>
                </a:solidFill>
                <a:latin typeface="Century Gothic" pitchFamily="34" charset="0"/>
              </a:rPr>
              <a:t>….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pt-BR" sz="2200" dirty="0" smtClean="0">
                <a:solidFill>
                  <a:schemeClr val="tx2"/>
                </a:solidFill>
                <a:latin typeface="Century Gothic" pitchFamily="34" charset="0"/>
              </a:rPr>
              <a:t>A </a:t>
            </a:r>
            <a:r>
              <a:rPr lang="en-US" altLang="pt-BR" sz="2200" dirty="0" err="1">
                <a:solidFill>
                  <a:schemeClr val="tx2"/>
                </a:solidFill>
                <a:latin typeface="Century Gothic" pitchFamily="34" charset="0"/>
              </a:rPr>
              <a:t>p</a:t>
            </a:r>
            <a:r>
              <a:rPr lang="en-US" altLang="pt-BR" sz="2200" dirty="0" err="1" smtClean="0">
                <a:solidFill>
                  <a:schemeClr val="tx2"/>
                </a:solidFill>
                <a:latin typeface="Century Gothic" pitchFamily="34" charset="0"/>
              </a:rPr>
              <a:t>opularidade</a:t>
            </a:r>
            <a:r>
              <a:rPr lang="en-US" altLang="pt-BR" sz="2200" dirty="0" smtClean="0">
                <a:solidFill>
                  <a:schemeClr val="tx2"/>
                </a:solidFill>
                <a:latin typeface="Century Gothic" pitchFamily="34" charset="0"/>
              </a:rPr>
              <a:t> do </a:t>
            </a:r>
            <a:r>
              <a:rPr lang="en-US" altLang="pt-BR" sz="2200" dirty="0" err="1" smtClean="0">
                <a:solidFill>
                  <a:schemeClr val="tx2"/>
                </a:solidFill>
                <a:latin typeface="Century Gothic" pitchFamily="34" charset="0"/>
              </a:rPr>
              <a:t>Empreendedorismo</a:t>
            </a:r>
            <a:r>
              <a:rPr lang="en-US" altLang="pt-BR" sz="2200" dirty="0" smtClean="0">
                <a:solidFill>
                  <a:schemeClr val="tx2"/>
                </a:solidFill>
                <a:latin typeface="Century Gothic" pitchFamily="34" charset="0"/>
              </a:rPr>
              <a:t>;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pt-BR" sz="2200" dirty="0" err="1" smtClean="0">
                <a:solidFill>
                  <a:schemeClr val="tx2"/>
                </a:solidFill>
                <a:latin typeface="Century Gothic" pitchFamily="34" charset="0"/>
              </a:rPr>
              <a:t>Desejo</a:t>
            </a:r>
            <a:r>
              <a:rPr lang="en-US" altLang="pt-BR" sz="2200" dirty="0" smtClean="0">
                <a:solidFill>
                  <a:schemeClr val="tx2"/>
                </a:solidFill>
                <a:latin typeface="Century Gothic" pitchFamily="34" charset="0"/>
              </a:rPr>
              <a:t> do </a:t>
            </a:r>
            <a:r>
              <a:rPr lang="en-US" altLang="pt-BR" sz="2200" dirty="0" err="1" smtClean="0">
                <a:solidFill>
                  <a:schemeClr val="tx2"/>
                </a:solidFill>
                <a:latin typeface="Century Gothic" pitchFamily="34" charset="0"/>
              </a:rPr>
              <a:t>ser</a:t>
            </a:r>
            <a:r>
              <a:rPr lang="en-US" altLang="pt-BR" sz="22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200" dirty="0" err="1" smtClean="0">
                <a:solidFill>
                  <a:schemeClr val="tx2"/>
                </a:solidFill>
                <a:latin typeface="Century Gothic" pitchFamily="34" charset="0"/>
              </a:rPr>
              <a:t>humano</a:t>
            </a:r>
            <a:r>
              <a:rPr lang="en-US" altLang="pt-BR" sz="2200" dirty="0" smtClean="0">
                <a:solidFill>
                  <a:schemeClr val="tx2"/>
                </a:solidFill>
                <a:latin typeface="Century Gothic" pitchFamily="34" charset="0"/>
              </a:rPr>
              <a:t>, </a:t>
            </a:r>
            <a:r>
              <a:rPr lang="en-US" altLang="pt-BR" sz="2200" dirty="0" err="1" smtClean="0">
                <a:solidFill>
                  <a:schemeClr val="tx2"/>
                </a:solidFill>
                <a:latin typeface="Century Gothic" pitchFamily="34" charset="0"/>
              </a:rPr>
              <a:t>trabalhador</a:t>
            </a:r>
            <a:r>
              <a:rPr lang="en-US" altLang="pt-BR" sz="2200" dirty="0" smtClean="0">
                <a:solidFill>
                  <a:schemeClr val="tx2"/>
                </a:solidFill>
                <a:latin typeface="Century Gothic" pitchFamily="34" charset="0"/>
              </a:rPr>
              <a:t>; 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pt-BR" sz="2200" dirty="0">
              <a:solidFill>
                <a:schemeClr val="tx2"/>
              </a:solidFill>
              <a:latin typeface="Century Gothic" pitchFamily="34" charset="0"/>
            </a:endParaRP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pt-BR" sz="2200" dirty="0">
              <a:solidFill>
                <a:schemeClr val="tx2"/>
              </a:solidFill>
              <a:latin typeface="Century Gothic" pitchFamily="34" charset="0"/>
            </a:endParaRPr>
          </a:p>
        </p:txBody>
      </p:sp>
      <p:pic>
        <p:nvPicPr>
          <p:cNvPr id="1028" name="Picture 4" descr="Resultado de imagem para startu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367" y="4603550"/>
            <a:ext cx="4032448" cy="222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data:image/jpeg;base64,/9j/4AAQSkZJRgABAQAAAQABAAD/2wCEAAkGBxQQEBQUERQVFRUXGBoUFRUYFRUWGBUXFxgXGBUVFRQYHCghGBolGxQVITEhJSkrLjAuGB8zODMsNygtLisBCgoKDg0OGBAQFywkHCYsLCwsLCwvLCwsLCwsLCwrLCwsLCwsLDcsLCwsLCwsLCwsLCwtLCwsLCwrNzcsLCw3K//AABEIALYBFQMBIgACEQEDEQH/xAAcAAABBQEBAQAAAAAAAAAAAAADAAECBAUGBwj/xABEEAACAQMCAwUEBgYIBgMAAAABAhEAAxIEIQUxQRMiUWFxBjKBkSNCUqGxwRQzYnLR8AcVU3OCkrLDJEOTotLhg7Px/8QAGAEBAQEBAQAAAAAAAAAAAAAAAAECBAP/xAAhEQEBAAICAgIDAQAAAAAAAAAAAQIRAyESMTJBEyJCBP/aAAwDAQACEQMRAD8A9Exp8anjUgtBALT41MLUsaAeNOFomNOFoB40+NExp8aAeNPjRMafGgFjT40TGnxoBY0+NExpY0A8aWNFxpY0AsabGjY02NALGljRcaWNAHGmxo2NNjQCxpsaNjTY0AcabGjY1HGgFjUcaNjTFaAJWmK0YrUStAErTFaKVpitAErUSKMRUSKCNsUqIgpUFkCnC1ICpAUEcacCpAVICggBUsazeI3dUt1RYtW7iGMizlCsBi3Tee4B8TRX1rrcVGQd7IrDS2KkgnHw71refrHwoLuNSxoekvFw0riVYrHwBmevvdOsjpViKCGNLGiY0+NAPGnxokVT1d9i3ZWo7SJZjuLSnk7Dqx+qvXnsATQVrF28+pcQnYIMZBlmuQp322gGIHj8tLGqFmw4drVp8EtohHcDli5uFmZmO5JWfUmrPDmYhw5yKXGTLELIAUjYfvUBsaWNFxqNxdjHODHrG1BDGmxrJ0Gs1Ed7TuZZRLMBAhFcmegIY+c7TzrbxoBY0saRuDtMOuOc+QIX8xRMaAWNNjRcaWNAHGmxqHENR2VtniYjaYmWC8/jVbttR/YJ/wBVaC3FMVoWhvtcLh1CspAIBy5iedVk1t15KWQwkie0UcjHI0F3Golaq29Zc7REuWgmcgHNW3USdhV6KARWokUbGolaARWokUYiokUASKiVoxFRIoIIKVEQUqCyBTgVICpAUEQKkBTgVICgp63UlMVRc7jkhFnEbCWd2gwg2kwTJAAk1Xu6Mqpe/fu7DJsGNpFA5wqd4j94k0B7oW/fuvJwxsJB2toMHvOx6S15JG8i0KvpqFuq6upKglGlSNgSpyQ74mDuJBHgKCraTvlbGpcsFyi4O2txkV9+AZlSIDyOoq5odWWZrdwBLq7lQZDKfduWyQCVPLlIIIPQlWTbn6BAx6ssKnMndxsd2Y7SZNB4naK9ldZpZLiDYQMLjC26+J94Hf7I2FBpxTxQdTqChCrbe4eewAUfvOxAHLkJPlQf0W9d/WOLa9UtTlHgb5g/5VU+dA1/UszG1Y3cbO8Stn1+0/gnxMDnZ0mjFpcVB5yzHdmY82ZupNVtXorYNi3guGbdyNv1bncdd996jd0Fu1esG2ioS7KSoiR2N0x8wPlQF04/4i9+5Z/3aXDRvf8A75v9FuiWF/4i9+5a/wB2m4YO9f8A75v9FugtY0saJFA1N1kIItl164kZDwIUwGHoZ8jQV9Tea24JE2jsSAS1tujED3kMwY3ETyJIt40Aa+3g7klQgl8kdSu07qwB9I59KrW7F6/3rjNZQ7i0hi5HTtbvQ/spEfaNBZ/R/pc5+oEA/wARYn/T8qlfuBFLEEx0Akk8gAPEkiq39Tge5dvofHtmf/tuZA/Klp79y3cFq8Q2QPZXAMcsRLI68g8biNiA2wiKA2mV8ZuRkd4HJfBZ+tHj1M0WKHqtWtswQzMRIRVLMflso82IHnUrDMRLqE8BlkY/agQD5An1oKfGbBeyyidyvIFoAdSTA3MAExVK7xlVfFrlsNIGJtXspbZRjz3mtnU6dbiMjiVYQw3Eg8xtXPn2R0RuFTp1kKrTLTuWEc/2fvoL/DhDXXbYEq0lWtjYGff3gbb1naXiS2ljO2JZoyW9zJJiVWDy5g1rafhFm3Z7FEi3M4ySJJk8z5VQ1vsjpLzFrlrInnLNGwAELMAAACgjb1AvvauKwZUZ5KpdA90qxLOoGxEfGteKocM9nrGmbKymBiNmYiD0gmKO2IJCy0yGRYxBPMk8k9J+FBja/ili27dtdcSZGLNESw3x9PlVnguoS4XNpma2QpUsSd+8G5nxFGv8G0wGToo8SXYb+paicP0NlBlZAjcDF2Zek7ZEdB8qCyRUSKKRUSKARFRIopFRIoIKKVTUUqC0BTgU4FOBQICpAUgKlQYWu7S1qFW3ON9gdsQA6rFwsTv7ioQBv3W8KTqosl9TGCLldYF3yIG6W8ie7O0jnyHU1ra/RpetlLkwYIIJUqQe6ykciDVe3qbloY3bTOBsLlpQwYdM7Uyh9Ml25jkAgOLjB+ztk4OlrEFQIuKhVxv7nfA2k7Hap8YYOtpF3Ny5bI2M4I63HYg7gBV69WA61I8QuH9Xprp8C5t2l8pli0eimjaHRMrNcusHusMZAhUWZFu2DvE7kndjziAADXtQ+bqioQqhiWZhOWWwAU/Y++hC2t97bMDBshwuTCCxU9CJ51ZucSsKxVrtoMNiC6AjyIJ86s2HVwGQqw5AqQRttAI9KDK0iQbQEwt++okkwB2wAk1b1w+l0/8AeN/9F6rpEDlyk1l2eNhrdl8CTdVmAVlIGIJIDGJ5HeKCzYX6e7+7a/3Kjwsd6/8A3zf6LdQ4fxTtWQFAudrtR3wTzgCIBiCD89qFxbiFy3dFu2FE2zcLMpbcSAIDDw86DWilFc3o+MXm1Nq2XRg0q+NojEqpfc9oYJAUDbrXQ6nSrcADZQOgZln1xImgo+0Y/wCGuH7OLn0R1dvuU0H2j4lcsBRZVGdycQ5IUwVAWRykuu/QAmDEVpW9DbVWVUAVtmH2pEGfHasHU8P7e1+j3AGvaYi5aJJHaoARbJKmYZcrbeYJ5RIYWg9rtS5Dt2PZYpcKhGDsly019RPaHFuzQyN9yOYrruLR9Aw3i/bj/ESp+5jWfqNLYuW7Y09q2jahCAwRVNu0wm8xjqA0R9ph0q5pT+k3VuAHsLU9kf7V4Km4PFFBIU9SSeWJIakVGKFqdKLkEMysNg6NBG+4jdW36EGpaa0yiHfM9DiFMecbH12oJEVk8Vdk7ZxIi3bgjafpHkBvQ/fWyRVfW6btbZSYmOk8mB5SPCPjQZn9XXSARqOe+6Of978qrFHt3lRrmcm2wIVkiXZSCC7SCKq6vjj2s8mAVMhyczjImVUqBt41g/0d+1bcTvONQEtXUhkXIsz20aTsW7sMwnY0HeapCY7rMOoDKo/xSQT6cqZSwEC2AByGSgfIA0R0BYgMytAOx5j0Mg/KmIuD7Lj/ACH8wfuoKnEEcqhCZFWyKAjfZgBLQOo+fWn4baKoclxl2aNtgTt7pIol24zvghxjd2gGJ5IJ2mgaa47XSocMiCHOIBLmMVUg9BufVfHYLhFRIohqJFAMiokUQiokUEFFPTrSoLIFSFIU4oHFZC3nW/bLtMi+uKKTMMmI3kz8gIrUuZfUx88p+6KCtu6DIFrr1f6xBPTxAoKzX7ssOyn6RSvfEAdzusY2b0BG/Paat8M1S3VJDSQzSNslGTABh0iI+FN2V3fa3u2XN+Yjy8hQ7mjumCvZKwbLIZkwxl1jaQR4+R6UGkBUgtV9RqwjAYuxIyhVkwDEncdTWPotNbchb9q4Ljlzk+QDbswEh+eMfKgNda9pyYs2nW5eOJN5lP0h2yXsTEepq/wfSvbtkXAoZrly5CksAHdmAyKrOxHSsPU6HTXIx098hbk5KtwqxRiGAJflIInyrR0XB9LdtpcW2cXVXWWuAwwDCRlsYNBtRXN9ldti1Ni5FkM2120waVYGWIDGAxhYHPyqLcKyIbT2VXC6CHN+4CRaujMYweYRh151v6O+XyDLiyNiwByHuhhBgTsw6UGbwu2VNr6C4ihOzXJ1PZoFkZqD7xMDaeVT4vwP9Iuq/aFYUpjirAzPeM9RJj5+EbFImgweF+zQsXVudoWKztiASTlzaST77fOty4pIIBg9DAMecGmt3lYkAgkRMeYkfcR86JQVNNoVQ5SzNEZu2RjqB0UbcgBVPiNwTZ1CEHFwhI3Bt3GCMJ8mwb/DWnfsh1KtuDsRykeG1UPaHSu+jvJZ2fsz2YAHvKJQAeoAoOa06l7xs7gMTYJHMWxe1T3FB6ZLbtr6V1rahLbJbMKWEIIhTH1VPKY+r4V597F6u/qNcjP7qq73FCgBH3AVjuZJuvswQ933djXouq0y3UKOMlPMfgQRuCDuCNxQVL3DyGL2GwYmWUibb+JZZ2b9pYPjNR4yXFoBH7NmdEyEGM3CGAQZPekcuVXrFvFQpYtAjJoLHzJA3NA4hZLoMeYZHjxwcNE9JigxuBe0a3nu2bo7O7Ye3p3LFQLt17eY7PxmCQPCt10kEHkRB3I5+Y5V51xr2UvvqruoAVGfVWtQhF0B1S1p2tEbggtmQR0jzrd4XduJYtWNReyvC2C0srM5UBWYEAZCfHffes5ZSNY42sP+kqzbt6Ipp5DgrjNy4yQpDMmLPBELXjHsjduW+Kaa73lbtUkjmQzhH+BDGZr172y9n7+pX6J1I6KQRv8Avb151pOE3tHrLIv2yGZgEPMMAwmGiNufj5V5Tk+3veKdSPorU2id195d18/FT5H+B6UrbhgCP/YI2IPmDIqroNVlAJ3aT+dC4zlbQshiSMhJG/IEEb7jY+g859ccvKbeGWNxuqsXdCjGYIO5lSRueZjlPwqWn04toFXkPHmSdySepJJPxqq3C3n9e/yJ/Fqr6DIahkLFsc1nlIx0ziQNtu0atMtU1E1M1E0AzUSKIagaBlpU60qCwKkKiKkKCQqlr+LW7BxcXCYDQlt32JKgyojmPhIq6Korryl272oKWlCEO0BTMyF8eXr5b0BdBxJLxYJmCuJOSOkhhIKlhDDoY5ERVxmCgkkADck8gB41zo4lcyCi4sTuv1o7UjZupiNuWPnWrrs7ha0gWCgJJJB7xYQIB+z99BV4nxC2Ablu+iuqMAO62XUCD5j76Lo7i3biH9IW4ySwRQg5jEkxvAyq5o77s7rcCgrie6SQQwPiB4Vl/pzFLd43bJaVGOO4Fx0DKPpOfLp0oJXhbS4EXUuik3GYC5bhWLBiJZSRu7bTW1pLAt20RfdRVRZ32UACT12FZx0N0I9teyIY3IJyn6RmbcRzGVH19/skQZYyQpbHLEYsZxg8yoHxoM+6wEG1d1MM5c42yVh2LMVJtHbc9as6PW27RZZ1DsxzJazcLHYLOyAR3QKfhFwi3cVG7RbYAtkrjPcmDyneqen1dwtbfIlz2aMv6LdUYsy594mBAJM+VBs6fiCO2IzDQWAa26SAQDGQE8x86tHzrnV1dt2Fx9S6OMlxAtwoLCQJtk/UHMmr10Pe0fi7IDERkRviRts0QRtsTyoKCWLIRk/SAysx2T3gAF7MSskBAm5iDO9F7V3QINWiuRBKqDuVAAVj1nf48hVfT39QC4tuHABwHYNmk+72rsyKd4EBRsOsTQ71q8Zxu3Ja2UdW0zNbDbw4WRDEtvBIIHTnQdPYUqoBORAgsdifM+dTmsTRaO92F1XIGQ7gJIjn0ycosYiJPInrFZOk4VduAOtvTMm4jBUDiW7wPYkgGV36hZ60HValmVZQJtu2RKiOpyAMH4VRt8ZztF7dq4xCZQFkSVkASQWHmBvQOLEWrOmS6ThnbtuwJEEIcWJ8M1X7qje4kdNfCXe9mhK3eS42yO9dj3CO0AkCDz23AC/wu8zglrgfoVCYFG6hgSSD5GrjGN6ytd9G9q6WGTOlqBsrq5iDzLROQPSDyBNL2i1mFvFd2bYAc4qW6m1k3dMu6LWoe41y66w5UAX2SFAEd0MB1qjf9nQ4Y2b2Z2964zkRJGLgnA7npVTWcMvopuG2Lg5kKFZh6gjf4Vz2h9plW8x5KQqMgTAkqWO8D9r7q5Ms9+47ceKyfq0H4/e0u2pQhVMC7Eo/+IbT49PwHL8f9tE1Wr0yqJS2WfLpmRiAPKC3zFeqcO4lZ1VvE4kRBUgcvCPCvNfbD+jlLF4ajTuBZLCbRmULSJRuqzGx5TzgRVkmt7bmV3Jrt3PA9ZniQd66XVKty2cyFUd4naBjvJnpXnvs5pb1sAEHEdSR+I5/Ku84QgaycgCGJkESCBAgg+la4bd6eP8Apkc//Wd0ndmMwdlEYyJORuydp+rPl0rf0Vi2HLJcDmJMFD74TvGN91RInpVk6G1/ZW/+mn8Kr2uFW0vG6q4secBQDtG5AmInaY8q6XItmompGomgiaiakaiaBlpU601BYFSFQFOKAgrI4Ro79u7Nx2KFTmGcOGclSGQc1AGQjuiCNjzGqKkKDEThNzLKRzPdMcu1ykbbGBMzuNorQ1iI0tcR5UQCHZQ0nYZIw6nqOtXRWbxa5KKVDGGju5HnsTAO4G/OgBb1eAYWkVS2ys10vkRsCct8RO2+4kir9gKWKmyocQZhIJgEkGOhj5iubv23ISBDDEkw8Aqr47EdCE6+Fauiui2TdusFt7nNmO7EkCCesbQJmg2TaZubQPBdvmx3+UVOxp1ScQATzPMn1Y7n41ndvev/AKoGyn9q6zcPnbsn3fV/8poXBtHpdKbhtXFyusGcm6pLMBE89pMnYcyeQgANyh6m+LaM7e6qlj6KJP4VOsniFu6LpcnOwApNpcQZUkljKy3QxkPd9ZDS0mpF1A6zB8diIMEfMVHUa1LbIrtBecRvvEST4CWUSepHjWRbvNrWtvaa5ZS2ct1Ks5dJQNbJ90KwMN48gRIDYZrurQ3yj21DradQyq1wYEgjI5Huv4jubbg0GlxoXj2fYs4EnLAWzOwiQ/TnyIMx0mq2jOrVW2zJuKF7UouKR3iBbmd42J6n0rS0Fh0z7R85csu0YqeSj0qKalnwiFyBO/eO0dNvGgCuie6Pp7gZf7NFKIfJiSWbrtIB6itICsnS2crYzZ22ZoyKjZj0WJ+M0XR6/uxc2K2xcLeKnk33GfMGgNxbQLqLL2n5MOfgRup+BArh3sa+04hC62/o5xylCGzAmctuzgxHPYb10trX3mto8hTDErjM4oGAYnl5xFaNjiAZsWBVxjIO/vEgYnqNjv8AhyoOY9nOA3rX02qcnAZW7X2OqrAAxAO8DmYnlufWanvF23PU+A8BWzx66VtiOrAH8qwTw1WBkMx8uXzNeHLb6dHDjPaxofaC0TGW/Ig1T9ouA2dUDcQBbsSHHX97xrjvab2euq3aW0ZAOZNwkx6Amj8E4w9tRkck6+IHU14ef1XX+P8ArGsbSW3S6FBKOGMkeW3PrXa6Xhdx8S1xnHQNET4EDoR1ob6ezedXQguecdR4mun0FvFaTHdOTk1FddKEXYR5eHw/hWpw1MbSjyn5kn86ocSJIhefIfw9K1ba4qB4AD5V78U7rj5b1EjUTTmomvd4GNRNPWZxPjum036+9bTyLCf8o3oNA1A1xPEf6UdHbns1u3T5LgPm38K47jv9KGpvSunAsL4jvOf8RED4D41Nrp7Bf1lu2YuXEQnkGYLPzpV81W7z3XZ7jM7GJZiWJ59TT02afUANSBoYNSBqoIDVTiuqNq3kviPwO33VZBqtxG0LiYGTO4A5mNj6Dfn6UD4X/tW/++h3Lt1XUMVg7ypadrlpY36EXDVW8NVPcyPq1lf9k1OxZvSGvAmIG7WyFBdCT3LayZRaC5e1d1mKWUiDDXbgIQH9hBDXD8l8+lS0vDVVu0ctdu9LjwSvlbUd22P3QCepNWsx4j5iqfE9U6YC2UBYnd1LABVJ5Bgf55UGg52Poa5TU6Zf6uJxUsdNkDA5dkCXJ8B95joK1eHa2473UuFDiisMFZT3i4IILt9is2+Z4aes6YHwyi0N/JB08T94dHxW+1uzddIDKrMJEiVBO4kTyofYXz/zl/6I/wDOi66z2lu4kxkrLMTGQImOvOqJFxCqm7ZU7sBhdE94E/8AO33I286AR0Tq6Wc0Fu5kzhLQtEhcZAKttlkATziYjnVri+nt3bY04dbbmHtqDiYtMh7oVgwX3QcSNmptPZY3UZ7iNirQqqwJD4jKS7SO4fnXk/GuG2rPECOJ27tvM6q6uvt98gG9pjpriuJayLSgoZGIz6hjQe02FKqoJLEAAseZI5k1n6VxlY3Hu3OvmtYmg01wcVuvjce09oTccnCIEYENg6mPdKypyMwd+kOitf2Vv/Iv8KCtpHGI3HuP1/bNDXTpcNvIxjaQ7EDITOLeKyFPwq0vDbIECzajl+rXl4cqH+jWFuKnY25Kkj6NIAQqI5ftigo2yMOY/wCb1/YFG1aK1wbwR2WLCJXvPMfwq43DrJEdlbjl7i+EeFM3DrJ/5Vvp9RenLpQA1ZF5WsOQHZSVjkY5Ovhv0/GsTQ2ytxgNoPInlXUW7SrsqqvoAPwrkOP6kWb63UINu4PeBBEjnuNvOvLlnW3tw5d6ber0wuWypIk7TXPa32QQqQhKyCPmIrW0WuygqQf58a1ZkVz2TJ7zLLFyXBuEdkgMd9e63wrdtXtqndUBiRsT8jHQ/dWdqtWBJ5eI8KY9LlblWjbuS6jzFaZNc37P3jevMfqoOf7Tch8pPyroia6eL1ty8vvRE1zHtl7Wrw8KoTtLjAkLMAAbSx58+nka6UmvGv6RNZ2uuunmEC2x6qN/+4n5VusRmcd9utbqTgbnZIfq2pXbzf3vvrmGHeJO/Unr86t4SDtueX8aCLUz8qjSqRP406afY+laFvTgA07LsfUUAeH2Pe+H501XuGr73w/OlQfQwNODQgakDWmBQai1pSZI3iOZG3w9aYGnBoG/R0+yPvqQ0yfYX5CkzgAkkADmSYA9TSW6CYkTziRMeMUGLY4Zaudoz2rTE3L27IjExcbdiRJ5AeigdTUl/U6HyTn4fQc6sNoHUNF/FMmuGbaEDJmcgsTuAWPyoDKGt2BbZ2FkCLgss6tCYSIInxlZigt6AReujYfRJt1Heu7t5nnH/wCDPuMf6tO8Tplk/wDxCFA8T0HmTzNanD7BBL5o4dVC4KVEDIzuzTOdVLvBgLPZvqHFsILZyFkQoAHvFOZjc9aDoGO59aw/aO1Jtsq5XO8gGQU4tjME7CSFWYPvVc/rGRkLV0qdwQo3HiBlPwifKmV7OoIIwuFdx1xncbf4fuoMngVxUvW0tpatr9JKreF0nZTEA93dAZ5cxEmawuKex2suX+yXUBtLct6pDddWe7Zt6m5YZ7IJbvE4MEaO6AZ6V22n0lkNkiIGUkEhQGBI3k8+TfI1RTjTFWaEGKl2H0pMBVY4gIctnXlz+FBm+zto6bW6hWFxbUBUe6zDdYwtpLlbgxkggAqFg866nS6hHUYEEQGgRsG3Ejp1rE1PEA0M62TiYyYXRhmyIxl0AHvr6gHwqGh4YrvbcAAJatoWVYDMhJHZsQCRue8B4QdzAdJNULx/4q1/dXf9Vmq9yxjfsntLx97u5SpgbZbfztUOJ6gJftsWKDs7qh8SwBLWY2Aidjz8KDQ1mvSzGZMnkoVmYxzIRQSQOpjaqr8U7U46UpcMS1ycrdsHcZFT3m8EBnqYFVtJrtLakq8s3v3GVy7/ALzY8vAch0Ao441YH1x4+6/M8z7tBG5e1DDssMGOxvriyBerIrGRcPIKwIBMywG4NX7NWTYuW7YxLkOGJJPaKoUMWO7ExuSSTJqz/Xdj+0/7X/8AGjaXiFu6SLbZEbnZh+IqWbWXXbzu1q71ljacQymN+W3hFdNw7i8rDc6o+1+lyvhhsYHSg2OGkxk5jwAj7648pZl07sbMse27c1CsIO8/OfKsXiHDSZMmtjS2Ftjb+fjUNY3dNNMeS17M6QWdMo6sS7E8ySdvuArUJqvoxjbQeCj8KKTXZjNRyZXdD1lzG25BAIViCTABgwSelfP1u+bqkt7x3PXc8yT13612/wDSFxo3rpsI30dvZ4Oz3Os+IXl6zXEGzixxO3XzpVkQ7PvQOm38ac2gPmaNa5k/GmuHestBsO6PU/lQbg2HrR35D0/OgXuQ9PzqonpDE0qjp+v8+NKiPoMGpA0EGpBq0yKXjntUG1KiOs8gBMkdJ5Dn1qDrkI+IPgRyIpjakGSZJBnaQRyI6UEdZqYVgbeWxLKxWMQpJPUMJAEedB03CltHK0ttHAiERUSDEgxufdG89Ktokbkljykxy8IA5UG3pIAXtHxG2PdAjbaQJ6ePWgr6i0hAv96DcR7gJLAKoKnuj6oIU+AxnxrYJyG+4P30BkBUr0IxgbbERtHLaqw4cnjcPT9a/KIiAQIgeFATRN9Lcw/V+sjtSSbmPzExtlPWataqwt1CjiVPmQfIgjcEHqKigCgAAADYAbADwAqQagBb4bbVAoz2EA9o4MeqkR8KfRcOS0CO85IxLOcmKn6pJ6UfKnyoI6bSpbYlFCyADHLuzG3xNZrae4pCgHdezUi+VHdA72OBCtCc96vaoOVGDYmdz5QdgYMbweXSm01phDXGyfHHYQo5ZQPOBufDpQUzauM+BBHuMcr7OMVdZKgrOXc8fredG4jcuWFVrK3bssAbYbLuwSTLSw5AbdSJ2o+rs9opAYq0HFxzUkR8vL+Ap9IhRArNkRO+/UkjckkwCBJPSgJaUkhn2PRQZCyN5P1j5/LzPlQsqbKgN2h8T86btD4n50LKmyoC9ofE0xehzWB7be0g4do3vRL+7aX7Vw+78BzPpQVvaF/p/SPwrR0bSlZev4c4WzcJLFraLcbxuBR3j67/ACrQ0IhYrlz+VdePxgj1U1790zyAk+laWFZvGLJNtlQFmaFgAk7kA7DyrKxvqdh6D8Kyfanih02ld1989xP3m6/ASfhWm5CjwAAnygbzXkvt/wC1y3rgRAxt2+oHvMebR4Ry9TXX9OTXbDvMVM8xz85NVguxPy/Osy9x0E7qQKs6fiKPEGdqy2uA7VF+fwqTNsPT/wBmgXH70fsj8zQEun8BQb/5CjX+ZoF871US0/M+g/OlTac7t8KVEe+ZVINQcqcNWmRg1K5JBAMEgwfA9DQw1PlQS0+QRQ5yYABjykgbmKLlQcqcNQGyp8qDlT5UBsqfKg5U+VAXKnyoOVPlQFyp8qDlT5UBcqWVCypZUBcqWVCypsqAuVLKhZUsqAmVeRe3+tOt4lb04M27W3P6zEKT6yY+Fep6vVC1bd22CKWPwE15F7GjttbL+COfU3Syz/mqVY9k0yZW8D1XHfxjun51LTaRVEET5kx8oqCGNvD+fhVy6evIeNTxl9r5WekOzHRR99B1GpCKxLBVXdm2VR8a5j2l9vdPppRD2lz7Knr4M/IfjXlXtH7VX9aYuNjbHK0uyD1H1j5mmpDuu44t7SZ8L1d200zqGs2yOqnCI9RPzrzxNGwHfYk9Z5AnoKnoOKBNKbLFce27bfmTiqj4CJ+NRuaxX+uPnRYa9pRMbGPGs7WcJ37kqw++tS33e8T3efUz8qnb1lq4YzX5xUVi6TXMrYXBB/GrS3pvR40fieizGS7kbiOvl8qw9NePbKD0PzFVHRXG3PrQr53PrStPMVBzv8aAtg95v58aVR0x3b+fGlRHu01IGlSrTJ5pw1KlQSDU80qVA80sqVKgcGnypUqBZU+VPSoGypZU9KgWVLKlSoFlTZU9KgbKlNKlQcf/AEp8TNjh7AT9I3Zn0gsf9NcR7MFhfBQwW5k/ZQcvWlSqNR63xbjC6XTm9dDMuIMLEkkDxIryT2k9u9RrCQD2Vs7YKdyOmTdaVKoOZFQvNNKlRUNLpBeaG6CavDTInT5AfjTUqAtrWx7qxSv6peTICOuw/ClSqAN2ziuVslNp22+7lWH25a6pYCfECPmKVKqVr6W5uKIrbj1p6VBPSHdvh+dKlSoj/9k="/>
          <p:cNvSpPr>
            <a:spLocks noChangeAspect="1" noChangeArrowheads="1"/>
          </p:cNvSpPr>
          <p:nvPr/>
        </p:nvSpPr>
        <p:spPr bwMode="auto">
          <a:xfrm>
            <a:off x="155575" y="-1554163"/>
            <a:ext cx="4914900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4624"/>
            <a:ext cx="1223963" cy="1000125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dist="119334" dir="1510411" algn="tl" rotWithShape="0">
              <a:srgbClr val="FFFFFF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60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>
            <a:spLocks noChangeArrowheads="1"/>
          </p:cNvSpPr>
          <p:nvPr/>
        </p:nvSpPr>
        <p:spPr bwMode="auto">
          <a:xfrm>
            <a:off x="1089025" y="860425"/>
            <a:ext cx="71294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 smtClean="0">
                <a:solidFill>
                  <a:schemeClr val="accent1">
                    <a:lumMod val="75000"/>
                  </a:schemeClr>
                </a:solidFill>
              </a:rPr>
              <a:t>É rentável? Pode dar certo?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876299" y="1773238"/>
            <a:ext cx="7554913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2730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412750" indent="-342900"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</a:pP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Boa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idéia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, capital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inicial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(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humano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e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financeiro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,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plano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de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negócios</a:t>
            </a:r>
            <a:r>
              <a:rPr lang="en-US" altLang="pt-BR" sz="2400" dirty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com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suas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planilhas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financeiras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.</a:t>
            </a:r>
          </a:p>
          <a:p>
            <a:pPr marL="412750" indent="-342900"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</a:pP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Geralmente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começa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com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uma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ou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duas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pessoas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;</a:t>
            </a:r>
          </a:p>
          <a:p>
            <a:pPr marL="412750" indent="-342900"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</a:pP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45%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duram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apenas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6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meses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. </a:t>
            </a:r>
          </a:p>
          <a:p>
            <a:pPr marL="412750" indent="-342900"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</a:pP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A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maioria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precisa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e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quer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um mentor.</a:t>
            </a:r>
          </a:p>
          <a:p>
            <a:pPr marL="412750" indent="-342900"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</a:pPr>
            <a:endParaRPr lang="en-US" altLang="pt-BR" sz="2400" dirty="0" smtClean="0">
              <a:solidFill>
                <a:schemeClr val="tx2"/>
              </a:solidFill>
              <a:latin typeface="Century Gothic" pitchFamily="34" charset="0"/>
            </a:endParaRPr>
          </a:p>
          <a:p>
            <a:pPr marL="412750" indent="-342900"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</a:pPr>
            <a:endParaRPr lang="en-US" altLang="pt-BR" sz="2400" dirty="0">
              <a:solidFill>
                <a:schemeClr val="tx2"/>
              </a:solidFill>
              <a:latin typeface="Century Gothic" pitchFamily="34" charset="0"/>
            </a:endParaRP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4624"/>
            <a:ext cx="1223963" cy="1000125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dist="119334" dir="1510411" algn="tl" rotWithShape="0">
              <a:srgbClr val="FFFFFF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121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>
            <a:spLocks noChangeArrowheads="1"/>
          </p:cNvSpPr>
          <p:nvPr/>
        </p:nvSpPr>
        <p:spPr bwMode="auto">
          <a:xfrm>
            <a:off x="1089025" y="860425"/>
            <a:ext cx="71294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 smtClean="0">
                <a:solidFill>
                  <a:schemeClr val="accent1">
                    <a:lumMod val="75000"/>
                  </a:schemeClr>
                </a:solidFill>
              </a:rPr>
              <a:t>Obstáculos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904875" y="1773238"/>
            <a:ext cx="7554913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2730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Acesso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ao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capital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Iniciar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os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contatos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com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os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potenciais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investidores</a:t>
            </a:r>
            <a:endParaRPr lang="en-US" altLang="pt-BR" sz="2400" dirty="0" smtClean="0">
              <a:solidFill>
                <a:schemeClr val="tx2"/>
              </a:solidFill>
              <a:latin typeface="Century Gothic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Procurar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e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encontrar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os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investidores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certos</a:t>
            </a:r>
            <a:endParaRPr lang="en-US" altLang="pt-BR" sz="2400" dirty="0" smtClean="0">
              <a:solidFill>
                <a:schemeClr val="tx2"/>
              </a:solidFill>
              <a:latin typeface="Century Gothic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Medir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a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seriedade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dos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investidores</a:t>
            </a:r>
            <a:endParaRPr lang="en-US" altLang="pt-BR" sz="2400" dirty="0" smtClean="0">
              <a:solidFill>
                <a:schemeClr val="tx2"/>
              </a:solidFill>
              <a:latin typeface="Century Gothic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Custo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no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processo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de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busca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de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investidores</a:t>
            </a:r>
            <a:endParaRPr lang="en-US" altLang="pt-BR" sz="2400" dirty="0" smtClean="0">
              <a:solidFill>
                <a:schemeClr val="tx2"/>
              </a:solidFill>
              <a:latin typeface="Century Gothic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Custos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e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impostos</a:t>
            </a:r>
            <a:endParaRPr lang="en-US" altLang="pt-BR" sz="2400" dirty="0" smtClean="0">
              <a:solidFill>
                <a:schemeClr val="tx2"/>
              </a:solidFill>
              <a:latin typeface="Century Gothic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Gestão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do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negócio</a:t>
            </a:r>
            <a:endParaRPr lang="en-US" altLang="pt-BR" sz="2400" dirty="0" smtClean="0">
              <a:solidFill>
                <a:schemeClr val="tx2"/>
              </a:solidFill>
              <a:latin typeface="Century Gothic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pt-BR" sz="2400" dirty="0" smtClean="0">
              <a:solidFill>
                <a:schemeClr val="tx2"/>
              </a:solidFill>
              <a:latin typeface="Century Gothic" pitchFamily="34" charset="0"/>
            </a:endParaRPr>
          </a:p>
          <a:p>
            <a:pPr marL="69850" indent="0" eaLnBrk="1" hangingPunct="1">
              <a:spcBef>
                <a:spcPct val="20000"/>
              </a:spcBef>
              <a:buClr>
                <a:schemeClr val="accent1"/>
              </a:buClr>
              <a:buSzPct val="76000"/>
            </a:pPr>
            <a:endParaRPr lang="en-US" altLang="pt-BR" sz="2400" dirty="0">
              <a:solidFill>
                <a:schemeClr val="tx2"/>
              </a:solidFill>
              <a:latin typeface="Century Gothic" pitchFamily="34" charset="0"/>
            </a:endParaRP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4624"/>
            <a:ext cx="1223963" cy="1000125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dist="119334" dir="1510411" algn="tl" rotWithShape="0">
              <a:srgbClr val="FFFFFF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121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>
            <a:spLocks noChangeArrowheads="1"/>
          </p:cNvSpPr>
          <p:nvPr/>
        </p:nvSpPr>
        <p:spPr bwMode="auto">
          <a:xfrm>
            <a:off x="539552" y="214928"/>
            <a:ext cx="71294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 smtClean="0">
                <a:solidFill>
                  <a:schemeClr val="accent1">
                    <a:lumMod val="75000"/>
                  </a:schemeClr>
                </a:solidFill>
              </a:rPr>
              <a:t>Curiosidade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23528" y="980728"/>
            <a:ext cx="8064896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2730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Fundacity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Report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Brasil</a:t>
            </a:r>
            <a:endParaRPr lang="en-US" altLang="pt-BR" sz="2400" dirty="0" smtClean="0">
              <a:solidFill>
                <a:schemeClr val="tx2"/>
              </a:solidFill>
              <a:latin typeface="Century Gothic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170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milhões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já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foram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investidos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nas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startups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brasileiras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em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2015 (200 startups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brasileiras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beneficiadas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)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Investidores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de capital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privado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80,6% (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anjos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,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familly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offices,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investidores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corporativos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.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Investimento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parcialmente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governamental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17,9%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Exclusivamente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governamental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1,5%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Áreas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que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devem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atrair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investimentos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: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educação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,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saúde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, internet das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coisas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, big data analytics e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aplicações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móveis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.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pt-BR" sz="2400" dirty="0" smtClean="0">
              <a:solidFill>
                <a:schemeClr val="tx2"/>
              </a:solidFill>
              <a:latin typeface="Century Gothic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pt-BR" sz="2400" dirty="0">
                <a:solidFill>
                  <a:schemeClr val="tx2"/>
                </a:solidFill>
                <a:latin typeface="Century Gothic" pitchFamily="34" charset="0"/>
                <a:hlinkClick r:id="rId2"/>
              </a:rPr>
              <a:t>http://startupsebraeminas.com.br/r-170-milhoes-ja-foram-investidos-nas-startups-brasileiras-em-2015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  <a:hlinkClick r:id="rId2"/>
              </a:rPr>
              <a:t>/</a:t>
            </a:r>
            <a:endParaRPr lang="en-US" altLang="pt-BR" sz="2400" dirty="0" smtClean="0">
              <a:solidFill>
                <a:schemeClr val="tx2"/>
              </a:solidFill>
              <a:latin typeface="Century Gothic" pitchFamily="34" charset="0"/>
            </a:endParaRPr>
          </a:p>
          <a:p>
            <a:pPr marL="69850" indent="0" eaLnBrk="1" hangingPunct="1">
              <a:spcBef>
                <a:spcPct val="20000"/>
              </a:spcBef>
              <a:buClr>
                <a:schemeClr val="accent1"/>
              </a:buClr>
              <a:buSzPct val="76000"/>
            </a:pPr>
            <a:endParaRPr lang="en-US" altLang="pt-BR" sz="2400" dirty="0">
              <a:solidFill>
                <a:schemeClr val="tx2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58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>
            <a:spLocks noChangeArrowheads="1"/>
          </p:cNvSpPr>
          <p:nvPr/>
        </p:nvSpPr>
        <p:spPr bwMode="auto">
          <a:xfrm>
            <a:off x="683569" y="860425"/>
            <a:ext cx="753492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 smtClean="0">
                <a:solidFill>
                  <a:schemeClr val="accent1">
                    <a:lumMod val="75000"/>
                  </a:schemeClr>
                </a:solidFill>
              </a:rPr>
              <a:t>Perfil do Empreendedor - Startup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904875" y="1773238"/>
            <a:ext cx="7554913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2730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412750" indent="-342900"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</a:pP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SUPER GAROTO: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sabe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tudo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de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computador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e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física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.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Enquanto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mantém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sua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empresa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WEB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funcionando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, tem tempo para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brincar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com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seu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PS3 e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andar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de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bicicleta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por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aí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.</a:t>
            </a:r>
          </a:p>
          <a:p>
            <a:pPr marL="412750" indent="-342900"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</a:pP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O CEO BICHO GRILO: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você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começou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um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negócio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para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tratar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de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uma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necessidade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social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ou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ambiental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. Luta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pelas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baleias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e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qualquer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coisa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que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exija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um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campeão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.</a:t>
            </a:r>
          </a:p>
          <a:p>
            <a:pPr marL="412750" indent="-342900"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</a:pP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CÉREBRO SEM BANHO: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quem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teria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tempo para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tomar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banho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ou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se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barbear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,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quando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você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está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compilando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bancos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de dados?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Você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,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não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. </a:t>
            </a:r>
            <a:endParaRPr lang="en-US" altLang="pt-BR" sz="2400" dirty="0">
              <a:solidFill>
                <a:schemeClr val="tx2"/>
              </a:solidFill>
              <a:latin typeface="Century Gothic" pitchFamily="34" charset="0"/>
            </a:endParaRP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4624"/>
            <a:ext cx="1223963" cy="1000125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dist="119334" dir="1510411" algn="tl" rotWithShape="0">
              <a:srgbClr val="FFFFFF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121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>
            <a:spLocks noChangeArrowheads="1"/>
          </p:cNvSpPr>
          <p:nvPr/>
        </p:nvSpPr>
        <p:spPr bwMode="auto">
          <a:xfrm>
            <a:off x="683569" y="860425"/>
            <a:ext cx="753492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 smtClean="0">
                <a:solidFill>
                  <a:schemeClr val="accent1">
                    <a:lumMod val="75000"/>
                  </a:schemeClr>
                </a:solidFill>
              </a:rPr>
              <a:t>Perfil do Empreendedor - Startup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904875" y="1773238"/>
            <a:ext cx="7554913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2730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412750" indent="-342900"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</a:pP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MAMÃE “TRABALHA EM CASA”: é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uma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afiliada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do Google com u blog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sobre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as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mães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e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uma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loja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on-line.</a:t>
            </a:r>
          </a:p>
          <a:p>
            <a:pPr marL="412750" indent="-342900"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</a:pP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EMPREENDEDOR SEM CALÇAS: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suas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reuniões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acontecem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através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do Skype, e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como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só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o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verão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da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cintura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para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cima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,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por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que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usar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calças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?</a:t>
            </a:r>
          </a:p>
          <a:p>
            <a:pPr marL="412750" indent="-342900"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</a:pP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EMPREENDEDOR DE PIJAMAS: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enquanto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o resto do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mundo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veste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terno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,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você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está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em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casa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vestindo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pijamas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e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mandando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propostas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.</a:t>
            </a:r>
            <a:endParaRPr lang="en-US" altLang="pt-BR" sz="2400" dirty="0">
              <a:solidFill>
                <a:schemeClr val="tx2"/>
              </a:solidFill>
              <a:latin typeface="Century Gothic" pitchFamily="34" charset="0"/>
            </a:endParaRP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4624"/>
            <a:ext cx="1223963" cy="1000125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dist="119334" dir="1510411" algn="tl" rotWithShape="0">
              <a:srgbClr val="FFFFFF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4035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>
            <a:spLocks noChangeArrowheads="1"/>
          </p:cNvSpPr>
          <p:nvPr/>
        </p:nvSpPr>
        <p:spPr bwMode="auto">
          <a:xfrm>
            <a:off x="683569" y="860425"/>
            <a:ext cx="753492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 smtClean="0">
                <a:solidFill>
                  <a:schemeClr val="accent1">
                    <a:lumMod val="75000"/>
                  </a:schemeClr>
                </a:solidFill>
              </a:rPr>
              <a:t>Perfil do Empreendedor - Startup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904875" y="1773238"/>
            <a:ext cx="7554913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2730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412750" indent="-342900"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</a:pP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O TECNÓFILO: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Mais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impressionante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que a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paixão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pelo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seu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negócio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é a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necessidade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de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ter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o gadget do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momento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primeiro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que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seus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amigos.</a:t>
            </a:r>
          </a:p>
          <a:p>
            <a:pPr marL="412750" indent="-342900"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</a:pP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TRABALHAR MITO, FESTEJAR MAIS: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não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importa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o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quanto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trabalha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,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comprensando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por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festas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. Hora de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trabalho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é hora de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trabalho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. Hora de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festejar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é hora de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festejar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. E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muito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!</a:t>
            </a:r>
          </a:p>
          <a:p>
            <a:pPr marL="412750" indent="-342900"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</a:pP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O FALADOR: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você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tem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uma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rede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de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contados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enorme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.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Está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sempre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em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eventos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de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negócios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à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procura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de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novas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ideias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.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Quem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se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importa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se a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ideia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não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for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sua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?</a:t>
            </a:r>
            <a:endParaRPr lang="en-US" altLang="pt-BR" sz="2400" dirty="0">
              <a:solidFill>
                <a:schemeClr val="tx2"/>
              </a:solidFill>
              <a:latin typeface="Century Gothic" pitchFamily="34" charset="0"/>
            </a:endParaRP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4624"/>
            <a:ext cx="1223963" cy="1000125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dist="119334" dir="1510411" algn="tl" rotWithShape="0">
              <a:srgbClr val="FFFFFF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4035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>
            <a:spLocks noChangeArrowheads="1"/>
          </p:cNvSpPr>
          <p:nvPr/>
        </p:nvSpPr>
        <p:spPr bwMode="auto">
          <a:xfrm>
            <a:off x="683569" y="860425"/>
            <a:ext cx="753492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 smtClean="0">
                <a:solidFill>
                  <a:schemeClr val="accent1">
                    <a:lumMod val="75000"/>
                  </a:schemeClr>
                </a:solidFill>
              </a:rPr>
              <a:t>Perfil do Empreendedor - Startup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904875" y="1773238"/>
            <a:ext cx="7554913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2730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412750" indent="-342900"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</a:pP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VOCÊ É SUA COMPANHIA: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veste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sua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companhia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,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também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fala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,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escreve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, come,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dorme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e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tudo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o que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faz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,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menciona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sua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400" dirty="0" err="1" smtClean="0">
                <a:solidFill>
                  <a:schemeClr val="tx2"/>
                </a:solidFill>
                <a:latin typeface="Century Gothic" pitchFamily="34" charset="0"/>
              </a:rPr>
              <a:t>companhia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</a:rPr>
              <a:t>.</a:t>
            </a:r>
            <a:endParaRPr lang="en-US" altLang="pt-BR" sz="2400" dirty="0">
              <a:solidFill>
                <a:schemeClr val="tx2"/>
              </a:solidFill>
              <a:latin typeface="Century Gothic" pitchFamily="34" charset="0"/>
            </a:endParaRP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4624"/>
            <a:ext cx="1223963" cy="1000125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dist="119334" dir="1510411" algn="tl" rotWithShape="0">
              <a:srgbClr val="FFFFFF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4035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>
            <a:spLocks noChangeArrowheads="1"/>
          </p:cNvSpPr>
          <p:nvPr/>
        </p:nvSpPr>
        <p:spPr bwMode="auto">
          <a:xfrm>
            <a:off x="251520" y="55712"/>
            <a:ext cx="7129463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pt-BR" sz="2800" b="1" dirty="0" smtClean="0">
                <a:solidFill>
                  <a:schemeClr val="accent1">
                    <a:lumMod val="75000"/>
                  </a:schemeClr>
                </a:solidFill>
              </a:rPr>
              <a:t>Principais marcos históricos de estímulo ao empreendedorismo a partir da década de 1980: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539552" y="1854515"/>
            <a:ext cx="7579353" cy="4986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2730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pt-BR" sz="1600" dirty="0" smtClean="0">
                <a:solidFill>
                  <a:schemeClr val="tx2"/>
                </a:solidFill>
                <a:latin typeface="Century Gothic" pitchFamily="34" charset="0"/>
              </a:rPr>
              <a:t>1984: </a:t>
            </a:r>
            <a:r>
              <a:rPr lang="en-US" altLang="pt-BR" sz="1600" dirty="0" err="1" smtClean="0">
                <a:solidFill>
                  <a:schemeClr val="tx2"/>
                </a:solidFill>
                <a:latin typeface="Century Gothic" pitchFamily="34" charset="0"/>
              </a:rPr>
              <a:t>Implantação</a:t>
            </a:r>
            <a:r>
              <a:rPr lang="en-US" altLang="pt-BR" sz="1600" dirty="0" smtClean="0">
                <a:solidFill>
                  <a:schemeClr val="tx2"/>
                </a:solidFill>
                <a:latin typeface="Century Gothic" pitchFamily="34" charset="0"/>
              </a:rPr>
              <a:t> do </a:t>
            </a:r>
            <a:r>
              <a:rPr lang="en-US" altLang="pt-BR" sz="1600" dirty="0" err="1" smtClean="0">
                <a:solidFill>
                  <a:schemeClr val="tx2"/>
                </a:solidFill>
                <a:latin typeface="Century Gothic" pitchFamily="34" charset="0"/>
              </a:rPr>
              <a:t>primeiro</a:t>
            </a:r>
            <a:r>
              <a:rPr lang="en-US" altLang="pt-BR" sz="16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1600" dirty="0" err="1" smtClean="0">
                <a:solidFill>
                  <a:schemeClr val="tx2"/>
                </a:solidFill>
                <a:latin typeface="Century Gothic" pitchFamily="34" charset="0"/>
              </a:rPr>
              <a:t>estatuto</a:t>
            </a:r>
            <a:r>
              <a:rPr lang="en-US" altLang="pt-BR" sz="1600" dirty="0" smtClean="0">
                <a:solidFill>
                  <a:schemeClr val="tx2"/>
                </a:solidFill>
                <a:latin typeface="Century Gothic" pitchFamily="34" charset="0"/>
              </a:rPr>
              <a:t> da </a:t>
            </a:r>
            <a:r>
              <a:rPr lang="en-US" altLang="pt-BR" sz="1600" dirty="0" err="1" smtClean="0">
                <a:solidFill>
                  <a:schemeClr val="tx2"/>
                </a:solidFill>
                <a:latin typeface="Century Gothic" pitchFamily="34" charset="0"/>
              </a:rPr>
              <a:t>Microempresa</a:t>
            </a:r>
            <a:r>
              <a:rPr lang="en-US" altLang="pt-BR" sz="1600" dirty="0" smtClean="0">
                <a:solidFill>
                  <a:schemeClr val="tx2"/>
                </a:solidFill>
                <a:latin typeface="Century Gothic" pitchFamily="34" charset="0"/>
              </a:rPr>
              <a:t> (lei n. 7256, de 27 de </a:t>
            </a:r>
            <a:r>
              <a:rPr lang="en-US" altLang="pt-BR" sz="1600" dirty="0" err="1" smtClean="0">
                <a:solidFill>
                  <a:schemeClr val="tx2"/>
                </a:solidFill>
                <a:latin typeface="Century Gothic" pitchFamily="34" charset="0"/>
              </a:rPr>
              <a:t>novembro</a:t>
            </a:r>
            <a:r>
              <a:rPr lang="en-US" altLang="pt-BR" sz="1600" dirty="0" smtClean="0">
                <a:solidFill>
                  <a:schemeClr val="tx2"/>
                </a:solidFill>
                <a:latin typeface="Century Gothic" pitchFamily="34" charset="0"/>
              </a:rPr>
              <a:t> de 1984)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pt-BR" sz="1600" dirty="0" err="1" smtClean="0">
                <a:solidFill>
                  <a:schemeClr val="tx2"/>
                </a:solidFill>
                <a:latin typeface="Century Gothic" pitchFamily="34" charset="0"/>
              </a:rPr>
              <a:t>Inclusão</a:t>
            </a:r>
            <a:r>
              <a:rPr lang="en-US" altLang="pt-BR" sz="1600" dirty="0" smtClean="0">
                <a:solidFill>
                  <a:schemeClr val="tx2"/>
                </a:solidFill>
                <a:latin typeface="Century Gothic" pitchFamily="34" charset="0"/>
              </a:rPr>
              <a:t> das micro e </a:t>
            </a:r>
            <a:r>
              <a:rPr lang="en-US" altLang="pt-BR" sz="1600" dirty="0" err="1" smtClean="0">
                <a:solidFill>
                  <a:schemeClr val="tx2"/>
                </a:solidFill>
                <a:latin typeface="Century Gothic" pitchFamily="34" charset="0"/>
              </a:rPr>
              <a:t>pequenas</a:t>
            </a:r>
            <a:r>
              <a:rPr lang="en-US" altLang="pt-BR" sz="16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1600" dirty="0" err="1" smtClean="0">
                <a:solidFill>
                  <a:schemeClr val="tx2"/>
                </a:solidFill>
                <a:latin typeface="Century Gothic" pitchFamily="34" charset="0"/>
              </a:rPr>
              <a:t>empresas</a:t>
            </a:r>
            <a:r>
              <a:rPr lang="en-US" altLang="pt-BR" sz="16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1600" dirty="0" err="1" smtClean="0">
                <a:solidFill>
                  <a:schemeClr val="tx2"/>
                </a:solidFill>
                <a:latin typeface="Century Gothic" pitchFamily="34" charset="0"/>
              </a:rPr>
              <a:t>na</a:t>
            </a:r>
            <a:r>
              <a:rPr lang="en-US" altLang="pt-BR" sz="16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1600" dirty="0" err="1" smtClean="0">
                <a:solidFill>
                  <a:schemeClr val="tx2"/>
                </a:solidFill>
                <a:latin typeface="Century Gothic" pitchFamily="34" charset="0"/>
              </a:rPr>
              <a:t>Constituição</a:t>
            </a:r>
            <a:r>
              <a:rPr lang="en-US" altLang="pt-BR" sz="1600" dirty="0" smtClean="0">
                <a:solidFill>
                  <a:schemeClr val="tx2"/>
                </a:solidFill>
                <a:latin typeface="Century Gothic" pitchFamily="34" charset="0"/>
              </a:rPr>
              <a:t> Federal de 1988, que </a:t>
            </a:r>
            <a:r>
              <a:rPr lang="en-US" altLang="pt-BR" sz="1600" dirty="0" err="1" smtClean="0">
                <a:solidFill>
                  <a:schemeClr val="tx2"/>
                </a:solidFill>
                <a:latin typeface="Century Gothic" pitchFamily="34" charset="0"/>
              </a:rPr>
              <a:t>proporcionou</a:t>
            </a:r>
            <a:r>
              <a:rPr lang="en-US" altLang="pt-BR" sz="1600" dirty="0" smtClean="0">
                <a:solidFill>
                  <a:schemeClr val="tx2"/>
                </a:solidFill>
                <a:latin typeface="Century Gothic" pitchFamily="34" charset="0"/>
              </a:rPr>
              <a:t> a </a:t>
            </a:r>
            <a:r>
              <a:rPr lang="en-US" altLang="pt-BR" sz="1600" dirty="0" err="1" smtClean="0">
                <a:solidFill>
                  <a:schemeClr val="tx2"/>
                </a:solidFill>
                <a:latin typeface="Century Gothic" pitchFamily="34" charset="0"/>
              </a:rPr>
              <a:t>garantia</a:t>
            </a:r>
            <a:r>
              <a:rPr lang="en-US" altLang="pt-BR" sz="1600" dirty="0" smtClean="0">
                <a:solidFill>
                  <a:schemeClr val="tx2"/>
                </a:solidFill>
                <a:latin typeface="Century Gothic" pitchFamily="34" charset="0"/>
              </a:rPr>
              <a:t> do </a:t>
            </a:r>
            <a:r>
              <a:rPr lang="en-US" altLang="pt-BR" sz="1600" dirty="0" err="1" smtClean="0">
                <a:solidFill>
                  <a:schemeClr val="tx2"/>
                </a:solidFill>
                <a:latin typeface="Century Gothic" pitchFamily="34" charset="0"/>
              </a:rPr>
              <a:t>tratamento</a:t>
            </a:r>
            <a:r>
              <a:rPr lang="en-US" altLang="pt-BR" sz="16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1600" dirty="0" err="1" smtClean="0">
                <a:solidFill>
                  <a:schemeClr val="tx2"/>
                </a:solidFill>
                <a:latin typeface="Century Gothic" pitchFamily="34" charset="0"/>
              </a:rPr>
              <a:t>diferenciado</a:t>
            </a:r>
            <a:r>
              <a:rPr lang="en-US" altLang="pt-BR" sz="1600" dirty="0" smtClean="0">
                <a:solidFill>
                  <a:schemeClr val="tx2"/>
                </a:solidFill>
                <a:latin typeface="Century Gothic" pitchFamily="34" charset="0"/>
              </a:rPr>
              <a:t>.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pt-BR" sz="1600" dirty="0" err="1" smtClean="0">
                <a:solidFill>
                  <a:schemeClr val="tx2"/>
                </a:solidFill>
                <a:latin typeface="Century Gothic" pitchFamily="34" charset="0"/>
              </a:rPr>
              <a:t>Criação</a:t>
            </a:r>
            <a:r>
              <a:rPr lang="en-US" altLang="pt-BR" sz="1600" dirty="0" smtClean="0">
                <a:solidFill>
                  <a:schemeClr val="tx2"/>
                </a:solidFill>
                <a:latin typeface="Century Gothic" pitchFamily="34" charset="0"/>
              </a:rPr>
              <a:t> do </a:t>
            </a:r>
            <a:r>
              <a:rPr lang="en-US" altLang="pt-BR" sz="1600" dirty="0" err="1" smtClean="0">
                <a:solidFill>
                  <a:schemeClr val="tx2"/>
                </a:solidFill>
                <a:latin typeface="Century Gothic" pitchFamily="34" charset="0"/>
              </a:rPr>
              <a:t>Sebrae</a:t>
            </a:r>
            <a:r>
              <a:rPr lang="en-US" altLang="pt-BR" sz="1600" dirty="0" smtClean="0">
                <a:solidFill>
                  <a:schemeClr val="tx2"/>
                </a:solidFill>
                <a:latin typeface="Century Gothic" pitchFamily="34" charset="0"/>
              </a:rPr>
              <a:t> – </a:t>
            </a:r>
            <a:r>
              <a:rPr lang="en-US" altLang="pt-BR" sz="1600" dirty="0" err="1" smtClean="0">
                <a:solidFill>
                  <a:schemeClr val="tx2"/>
                </a:solidFill>
                <a:latin typeface="Century Gothic" pitchFamily="34" charset="0"/>
              </a:rPr>
              <a:t>Serviço</a:t>
            </a:r>
            <a:r>
              <a:rPr lang="en-US" altLang="pt-BR" sz="16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1600" dirty="0" err="1" smtClean="0">
                <a:solidFill>
                  <a:schemeClr val="tx2"/>
                </a:solidFill>
                <a:latin typeface="Century Gothic" pitchFamily="34" charset="0"/>
              </a:rPr>
              <a:t>Brasielrio</a:t>
            </a:r>
            <a:r>
              <a:rPr lang="en-US" altLang="pt-BR" sz="1600" dirty="0" smtClean="0">
                <a:solidFill>
                  <a:schemeClr val="tx2"/>
                </a:solidFill>
                <a:latin typeface="Century Gothic" pitchFamily="34" charset="0"/>
              </a:rPr>
              <a:t> de </a:t>
            </a:r>
            <a:r>
              <a:rPr lang="en-US" altLang="pt-BR" sz="1600" dirty="0" err="1" smtClean="0">
                <a:solidFill>
                  <a:schemeClr val="tx2"/>
                </a:solidFill>
                <a:latin typeface="Century Gothic" pitchFamily="34" charset="0"/>
              </a:rPr>
              <a:t>Apoio</a:t>
            </a:r>
            <a:r>
              <a:rPr lang="en-US" altLang="pt-BR" sz="16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1600" dirty="0" err="1" smtClean="0">
                <a:solidFill>
                  <a:schemeClr val="tx2"/>
                </a:solidFill>
                <a:latin typeface="Century Gothic" pitchFamily="34" charset="0"/>
              </a:rPr>
              <a:t>às</a:t>
            </a:r>
            <a:r>
              <a:rPr lang="en-US" altLang="pt-BR" sz="1600" dirty="0" smtClean="0">
                <a:solidFill>
                  <a:schemeClr val="tx2"/>
                </a:solidFill>
                <a:latin typeface="Century Gothic" pitchFamily="34" charset="0"/>
              </a:rPr>
              <a:t> Micro e </a:t>
            </a:r>
            <a:r>
              <a:rPr lang="en-US" altLang="pt-BR" sz="1600" dirty="0" err="1" smtClean="0">
                <a:solidFill>
                  <a:schemeClr val="tx2"/>
                </a:solidFill>
                <a:latin typeface="Century Gothic" pitchFamily="34" charset="0"/>
              </a:rPr>
              <a:t>Pequenas</a:t>
            </a:r>
            <a:r>
              <a:rPr lang="en-US" altLang="pt-BR" sz="16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1600" dirty="0" err="1" smtClean="0">
                <a:solidFill>
                  <a:schemeClr val="tx2"/>
                </a:solidFill>
                <a:latin typeface="Century Gothic" pitchFamily="34" charset="0"/>
              </a:rPr>
              <a:t>Empesas</a:t>
            </a:r>
            <a:r>
              <a:rPr lang="en-US" altLang="pt-BR" sz="1600" dirty="0" smtClean="0">
                <a:solidFill>
                  <a:schemeClr val="tx2"/>
                </a:solidFill>
                <a:latin typeface="Century Gothic" pitchFamily="34" charset="0"/>
              </a:rPr>
              <a:t>, </a:t>
            </a:r>
            <a:r>
              <a:rPr lang="en-US" altLang="pt-BR" sz="1600" dirty="0" err="1" smtClean="0">
                <a:solidFill>
                  <a:schemeClr val="tx2"/>
                </a:solidFill>
                <a:latin typeface="Century Gothic" pitchFamily="34" charset="0"/>
              </a:rPr>
              <a:t>em</a:t>
            </a:r>
            <a:r>
              <a:rPr lang="en-US" altLang="pt-BR" sz="1600" dirty="0" smtClean="0">
                <a:solidFill>
                  <a:schemeClr val="tx2"/>
                </a:solidFill>
                <a:latin typeface="Century Gothic" pitchFamily="34" charset="0"/>
              </a:rPr>
              <a:t> 1990, a </a:t>
            </a:r>
            <a:r>
              <a:rPr lang="en-US" altLang="pt-BR" sz="1600" dirty="0" err="1" smtClean="0">
                <a:solidFill>
                  <a:schemeClr val="tx2"/>
                </a:solidFill>
                <a:latin typeface="Century Gothic" pitchFamily="34" charset="0"/>
              </a:rPr>
              <a:t>partir</a:t>
            </a:r>
            <a:r>
              <a:rPr lang="en-US" altLang="pt-BR" sz="1600" dirty="0" smtClean="0">
                <a:solidFill>
                  <a:schemeClr val="tx2"/>
                </a:solidFill>
                <a:latin typeface="Century Gothic" pitchFamily="34" charset="0"/>
              </a:rPr>
              <a:t> da </a:t>
            </a:r>
            <a:r>
              <a:rPr lang="en-US" altLang="pt-BR" sz="1600" dirty="0" err="1" smtClean="0">
                <a:solidFill>
                  <a:schemeClr val="tx2"/>
                </a:solidFill>
                <a:latin typeface="Century Gothic" pitchFamily="34" charset="0"/>
              </a:rPr>
              <a:t>transoformação</a:t>
            </a:r>
            <a:r>
              <a:rPr lang="en-US" altLang="pt-BR" sz="1600" dirty="0" smtClean="0">
                <a:solidFill>
                  <a:schemeClr val="tx2"/>
                </a:solidFill>
                <a:latin typeface="Century Gothic" pitchFamily="34" charset="0"/>
              </a:rPr>
              <a:t> do </a:t>
            </a:r>
            <a:r>
              <a:rPr lang="en-US" altLang="pt-BR" sz="1600" dirty="0" err="1" smtClean="0">
                <a:solidFill>
                  <a:schemeClr val="tx2"/>
                </a:solidFill>
                <a:latin typeface="Century Gothic" pitchFamily="34" charset="0"/>
              </a:rPr>
              <a:t>Cebrae</a:t>
            </a:r>
            <a:r>
              <a:rPr lang="en-US" altLang="pt-BR" sz="1600" dirty="0" smtClean="0">
                <a:solidFill>
                  <a:schemeClr val="tx2"/>
                </a:solidFill>
                <a:latin typeface="Century Gothic" pitchFamily="34" charset="0"/>
              </a:rPr>
              <a:t>, Centro </a:t>
            </a:r>
            <a:r>
              <a:rPr lang="en-US" altLang="pt-BR" sz="1600" dirty="0" err="1" smtClean="0">
                <a:solidFill>
                  <a:schemeClr val="tx2"/>
                </a:solidFill>
                <a:latin typeface="Century Gothic" pitchFamily="34" charset="0"/>
              </a:rPr>
              <a:t>Brasileiro</a:t>
            </a:r>
            <a:r>
              <a:rPr lang="en-US" altLang="pt-BR" sz="1600" dirty="0" smtClean="0">
                <a:solidFill>
                  <a:schemeClr val="tx2"/>
                </a:solidFill>
                <a:latin typeface="Century Gothic" pitchFamily="34" charset="0"/>
              </a:rPr>
              <a:t> de </a:t>
            </a:r>
            <a:r>
              <a:rPr lang="en-US" altLang="pt-BR" sz="1600" dirty="0" err="1" smtClean="0">
                <a:solidFill>
                  <a:schemeClr val="tx2"/>
                </a:solidFill>
                <a:latin typeface="Century Gothic" pitchFamily="34" charset="0"/>
              </a:rPr>
              <a:t>Assistência</a:t>
            </a:r>
            <a:r>
              <a:rPr lang="en-US" altLang="pt-BR" sz="16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1600" dirty="0" err="1" smtClean="0">
                <a:solidFill>
                  <a:schemeClr val="tx2"/>
                </a:solidFill>
                <a:latin typeface="Century Gothic" pitchFamily="34" charset="0"/>
              </a:rPr>
              <a:t>Gerencial</a:t>
            </a:r>
            <a:r>
              <a:rPr lang="en-US" altLang="pt-BR" sz="1600" dirty="0" smtClean="0">
                <a:solidFill>
                  <a:schemeClr val="tx2"/>
                </a:solidFill>
                <a:latin typeface="Century Gothic" pitchFamily="34" charset="0"/>
              </a:rPr>
              <a:t> à </a:t>
            </a:r>
            <a:r>
              <a:rPr lang="en-US" altLang="pt-BR" sz="1600" dirty="0" err="1" smtClean="0">
                <a:solidFill>
                  <a:schemeClr val="tx2"/>
                </a:solidFill>
                <a:latin typeface="Century Gothic" pitchFamily="34" charset="0"/>
              </a:rPr>
              <a:t>pequena</a:t>
            </a:r>
            <a:r>
              <a:rPr lang="en-US" altLang="pt-BR" sz="16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1600" dirty="0" err="1" smtClean="0">
                <a:solidFill>
                  <a:schemeClr val="tx2"/>
                </a:solidFill>
                <a:latin typeface="Century Gothic" pitchFamily="34" charset="0"/>
              </a:rPr>
              <a:t>Empresa</a:t>
            </a:r>
            <a:r>
              <a:rPr lang="en-US" altLang="pt-BR" sz="1600" dirty="0" smtClean="0">
                <a:solidFill>
                  <a:schemeClr val="tx2"/>
                </a:solidFill>
                <a:latin typeface="Century Gothic" pitchFamily="34" charset="0"/>
              </a:rPr>
              <a:t>, que </a:t>
            </a:r>
            <a:r>
              <a:rPr lang="en-US" altLang="pt-BR" sz="1600" dirty="0" err="1" smtClean="0">
                <a:solidFill>
                  <a:schemeClr val="tx2"/>
                </a:solidFill>
                <a:latin typeface="Century Gothic" pitchFamily="34" charset="0"/>
              </a:rPr>
              <a:t>tinha</a:t>
            </a:r>
            <a:r>
              <a:rPr lang="en-US" altLang="pt-BR" sz="16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1600" dirty="0" err="1" smtClean="0">
                <a:solidFill>
                  <a:schemeClr val="tx2"/>
                </a:solidFill>
                <a:latin typeface="Century Gothic" pitchFamily="34" charset="0"/>
              </a:rPr>
              <a:t>sido</a:t>
            </a:r>
            <a:r>
              <a:rPr lang="en-US" altLang="pt-BR" sz="16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1600" dirty="0" err="1" smtClean="0">
                <a:solidFill>
                  <a:schemeClr val="tx2"/>
                </a:solidFill>
                <a:latin typeface="Century Gothic" pitchFamily="34" charset="0"/>
              </a:rPr>
              <a:t>implantado</a:t>
            </a:r>
            <a:r>
              <a:rPr lang="en-US" altLang="pt-BR" sz="16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1600" dirty="0" err="1" smtClean="0">
                <a:solidFill>
                  <a:schemeClr val="tx2"/>
                </a:solidFill>
                <a:latin typeface="Century Gothic" pitchFamily="34" charset="0"/>
              </a:rPr>
              <a:t>em</a:t>
            </a:r>
            <a:r>
              <a:rPr lang="en-US" altLang="pt-BR" sz="1600" dirty="0" smtClean="0">
                <a:solidFill>
                  <a:schemeClr val="tx2"/>
                </a:solidFill>
                <a:latin typeface="Century Gothic" pitchFamily="34" charset="0"/>
              </a:rPr>
              <a:t> 1972.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pt-BR" sz="1600" dirty="0" err="1" smtClean="0">
                <a:solidFill>
                  <a:schemeClr val="tx2"/>
                </a:solidFill>
                <a:latin typeface="Century Gothic" pitchFamily="34" charset="0"/>
              </a:rPr>
              <a:t>Criação</a:t>
            </a:r>
            <a:r>
              <a:rPr lang="en-US" altLang="pt-BR" sz="1600" dirty="0" smtClean="0">
                <a:solidFill>
                  <a:schemeClr val="tx2"/>
                </a:solidFill>
                <a:latin typeface="Century Gothic" pitchFamily="34" charset="0"/>
              </a:rPr>
              <a:t> das </a:t>
            </a:r>
            <a:r>
              <a:rPr lang="en-US" altLang="pt-BR" sz="1600" dirty="0" err="1" smtClean="0">
                <a:solidFill>
                  <a:schemeClr val="tx2"/>
                </a:solidFill>
                <a:latin typeface="Century Gothic" pitchFamily="34" charset="0"/>
              </a:rPr>
              <a:t>linhas</a:t>
            </a:r>
            <a:r>
              <a:rPr lang="en-US" altLang="pt-BR" sz="16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1600" dirty="0" err="1" smtClean="0">
                <a:solidFill>
                  <a:schemeClr val="tx2"/>
                </a:solidFill>
                <a:latin typeface="Century Gothic" pitchFamily="34" charset="0"/>
              </a:rPr>
              <a:t>especiais</a:t>
            </a:r>
            <a:r>
              <a:rPr lang="en-US" altLang="pt-BR" sz="1600" dirty="0" smtClean="0">
                <a:solidFill>
                  <a:schemeClr val="tx2"/>
                </a:solidFill>
                <a:latin typeface="Century Gothic" pitchFamily="34" charset="0"/>
              </a:rPr>
              <a:t> de </a:t>
            </a:r>
            <a:r>
              <a:rPr lang="en-US" altLang="pt-BR" sz="1600" dirty="0" err="1" smtClean="0">
                <a:solidFill>
                  <a:schemeClr val="tx2"/>
                </a:solidFill>
                <a:latin typeface="Century Gothic" pitchFamily="34" charset="0"/>
              </a:rPr>
              <a:t>crédito</a:t>
            </a:r>
            <a:r>
              <a:rPr lang="en-US" altLang="pt-BR" sz="1600" dirty="0" smtClean="0">
                <a:solidFill>
                  <a:schemeClr val="tx2"/>
                </a:solidFill>
                <a:latin typeface="Century Gothic" pitchFamily="34" charset="0"/>
              </a:rPr>
              <a:t> no BNDES, CEF e BB;</a:t>
            </a:r>
          </a:p>
          <a:p>
            <a:pPr marL="69850" indent="0" eaLnBrk="1" hangingPunct="1">
              <a:spcBef>
                <a:spcPct val="20000"/>
              </a:spcBef>
              <a:buClr>
                <a:schemeClr val="accent1"/>
              </a:buClr>
              <a:buSzPct val="76000"/>
            </a:pPr>
            <a:endParaRPr lang="en-US" altLang="pt-BR" sz="2400" dirty="0">
              <a:solidFill>
                <a:schemeClr val="tx2"/>
              </a:solidFill>
              <a:latin typeface="Century Gothic" pitchFamily="34" charset="0"/>
            </a:endParaRP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4624"/>
            <a:ext cx="1223963" cy="1000125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dist="119334" dir="1510411" algn="tl" rotWithShape="0">
              <a:srgbClr val="FFFFFF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183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67544" y="1844824"/>
            <a:ext cx="7272808" cy="41919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pt-BR" dirty="0">
                <a:solidFill>
                  <a:schemeClr val="tx2"/>
                </a:solidFill>
                <a:latin typeface="Century Gothic" pitchFamily="34" charset="0"/>
              </a:rPr>
              <a:t>Outros </a:t>
            </a:r>
            <a:r>
              <a:rPr lang="en-US" altLang="pt-BR" dirty="0" err="1">
                <a:solidFill>
                  <a:schemeClr val="tx2"/>
                </a:solidFill>
                <a:latin typeface="Century Gothic" pitchFamily="34" charset="0"/>
              </a:rPr>
              <a:t>programas</a:t>
            </a:r>
            <a:r>
              <a:rPr lang="en-US" altLang="pt-BR" dirty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dirty="0" err="1">
                <a:solidFill>
                  <a:schemeClr val="tx2"/>
                </a:solidFill>
                <a:latin typeface="Century Gothic" pitchFamily="34" charset="0"/>
              </a:rPr>
              <a:t>nos</a:t>
            </a:r>
            <a:r>
              <a:rPr lang="en-US" altLang="pt-BR" dirty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dirty="0" err="1">
                <a:solidFill>
                  <a:schemeClr val="tx2"/>
                </a:solidFill>
                <a:latin typeface="Century Gothic" pitchFamily="34" charset="0"/>
              </a:rPr>
              <a:t>anos</a:t>
            </a:r>
            <a:r>
              <a:rPr lang="en-US" altLang="pt-BR" dirty="0">
                <a:solidFill>
                  <a:schemeClr val="tx2"/>
                </a:solidFill>
                <a:latin typeface="Century Gothic" pitchFamily="34" charset="0"/>
              </a:rPr>
              <a:t> 1990: PROGER, </a:t>
            </a:r>
            <a:r>
              <a:rPr lang="en-US" altLang="pt-BR" dirty="0" err="1">
                <a:solidFill>
                  <a:schemeClr val="tx2"/>
                </a:solidFill>
                <a:latin typeface="Century Gothic" pitchFamily="34" charset="0"/>
              </a:rPr>
              <a:t>Programa</a:t>
            </a:r>
            <a:r>
              <a:rPr lang="en-US" altLang="pt-BR" dirty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dirty="0" err="1">
                <a:solidFill>
                  <a:schemeClr val="tx2"/>
                </a:solidFill>
                <a:latin typeface="Century Gothic" pitchFamily="34" charset="0"/>
              </a:rPr>
              <a:t>Brasil</a:t>
            </a:r>
            <a:r>
              <a:rPr lang="en-US" altLang="pt-BR" dirty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dirty="0" err="1">
                <a:solidFill>
                  <a:schemeClr val="tx2"/>
                </a:solidFill>
                <a:latin typeface="Century Gothic" pitchFamily="34" charset="0"/>
              </a:rPr>
              <a:t>Empreendedor</a:t>
            </a:r>
            <a:r>
              <a:rPr lang="en-US" altLang="pt-BR" dirty="0">
                <a:solidFill>
                  <a:schemeClr val="tx2"/>
                </a:solidFill>
                <a:latin typeface="Century Gothic" pitchFamily="34" charset="0"/>
              </a:rPr>
              <a:t> (</a:t>
            </a:r>
            <a:r>
              <a:rPr lang="en-US" altLang="pt-BR" dirty="0" err="1">
                <a:solidFill>
                  <a:schemeClr val="tx2"/>
                </a:solidFill>
                <a:latin typeface="Century Gothic" pitchFamily="34" charset="0"/>
              </a:rPr>
              <a:t>capacitação</a:t>
            </a:r>
            <a:r>
              <a:rPr lang="en-US" altLang="pt-BR" dirty="0">
                <a:solidFill>
                  <a:schemeClr val="tx2"/>
                </a:solidFill>
                <a:latin typeface="Century Gothic" pitchFamily="34" charset="0"/>
              </a:rPr>
              <a:t>, </a:t>
            </a:r>
            <a:r>
              <a:rPr lang="en-US" altLang="pt-BR" dirty="0" err="1">
                <a:solidFill>
                  <a:schemeClr val="tx2"/>
                </a:solidFill>
                <a:latin typeface="Century Gothic" pitchFamily="34" charset="0"/>
              </a:rPr>
              <a:t>apoio</a:t>
            </a:r>
            <a:r>
              <a:rPr lang="en-US" altLang="pt-BR" dirty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dirty="0" err="1">
                <a:solidFill>
                  <a:schemeClr val="tx2"/>
                </a:solidFill>
                <a:latin typeface="Century Gothic" pitchFamily="34" charset="0"/>
              </a:rPr>
              <a:t>financeiro</a:t>
            </a:r>
            <a:r>
              <a:rPr lang="en-US" altLang="pt-BR" dirty="0">
                <a:solidFill>
                  <a:schemeClr val="tx2"/>
                </a:solidFill>
                <a:latin typeface="Century Gothic" pitchFamily="34" charset="0"/>
              </a:rPr>
              <a:t> e </a:t>
            </a:r>
            <a:r>
              <a:rPr lang="en-US" altLang="pt-BR" dirty="0" err="1">
                <a:solidFill>
                  <a:schemeClr val="tx2"/>
                </a:solidFill>
                <a:latin typeface="Century Gothic" pitchFamily="34" charset="0"/>
              </a:rPr>
              <a:t>sesibilização</a:t>
            </a:r>
            <a:r>
              <a:rPr lang="en-US" altLang="pt-BR" dirty="0">
                <a:solidFill>
                  <a:schemeClr val="tx2"/>
                </a:solidFill>
                <a:latin typeface="Century Gothic" pitchFamily="34" charset="0"/>
              </a:rPr>
              <a:t> da </a:t>
            </a:r>
            <a:r>
              <a:rPr lang="en-US" altLang="pt-BR" dirty="0" err="1">
                <a:solidFill>
                  <a:schemeClr val="tx2"/>
                </a:solidFill>
                <a:latin typeface="Century Gothic" pitchFamily="34" charset="0"/>
              </a:rPr>
              <a:t>população</a:t>
            </a:r>
            <a:r>
              <a:rPr lang="en-US" altLang="pt-BR" dirty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dirty="0" err="1">
                <a:solidFill>
                  <a:schemeClr val="tx2"/>
                </a:solidFill>
                <a:latin typeface="Century Gothic" pitchFamily="34" charset="0"/>
              </a:rPr>
              <a:t>sobre</a:t>
            </a:r>
            <a:r>
              <a:rPr lang="en-US" altLang="pt-BR" dirty="0">
                <a:solidFill>
                  <a:schemeClr val="tx2"/>
                </a:solidFill>
                <a:latin typeface="Century Gothic" pitchFamily="34" charset="0"/>
              </a:rPr>
              <a:t> a </a:t>
            </a:r>
            <a:r>
              <a:rPr lang="en-US" altLang="pt-BR" dirty="0" err="1">
                <a:solidFill>
                  <a:schemeClr val="tx2"/>
                </a:solidFill>
                <a:latin typeface="Century Gothic" pitchFamily="34" charset="0"/>
              </a:rPr>
              <a:t>importância</a:t>
            </a:r>
            <a:r>
              <a:rPr lang="en-US" altLang="pt-BR" dirty="0">
                <a:solidFill>
                  <a:schemeClr val="tx2"/>
                </a:solidFill>
                <a:latin typeface="Century Gothic" pitchFamily="34" charset="0"/>
              </a:rPr>
              <a:t> das MPEs.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pt-BR" dirty="0">
                <a:solidFill>
                  <a:schemeClr val="tx2"/>
                </a:solidFill>
                <a:latin typeface="Century Gothic" pitchFamily="34" charset="0"/>
              </a:rPr>
              <a:t>1996: </a:t>
            </a:r>
            <a:r>
              <a:rPr lang="en-US" altLang="pt-BR" dirty="0" err="1">
                <a:solidFill>
                  <a:schemeClr val="tx2"/>
                </a:solidFill>
                <a:latin typeface="Century Gothic" pitchFamily="34" charset="0"/>
              </a:rPr>
              <a:t>Instituição</a:t>
            </a:r>
            <a:r>
              <a:rPr lang="en-US" altLang="pt-BR" dirty="0">
                <a:solidFill>
                  <a:schemeClr val="tx2"/>
                </a:solidFill>
                <a:latin typeface="Century Gothic" pitchFamily="34" charset="0"/>
              </a:rPr>
              <a:t> do Sistema </a:t>
            </a:r>
            <a:r>
              <a:rPr lang="en-US" altLang="pt-BR" dirty="0" err="1">
                <a:solidFill>
                  <a:schemeClr val="tx2"/>
                </a:solidFill>
                <a:latin typeface="Century Gothic" pitchFamily="34" charset="0"/>
              </a:rPr>
              <a:t>Integrado</a:t>
            </a:r>
            <a:r>
              <a:rPr lang="en-US" altLang="pt-BR" dirty="0">
                <a:solidFill>
                  <a:schemeClr val="tx2"/>
                </a:solidFill>
                <a:latin typeface="Century Gothic" pitchFamily="34" charset="0"/>
              </a:rPr>
              <a:t> de </a:t>
            </a:r>
            <a:r>
              <a:rPr lang="en-US" altLang="pt-BR" dirty="0" err="1">
                <a:solidFill>
                  <a:schemeClr val="tx2"/>
                </a:solidFill>
                <a:latin typeface="Century Gothic" pitchFamily="34" charset="0"/>
              </a:rPr>
              <a:t>Pagamento</a:t>
            </a:r>
            <a:r>
              <a:rPr lang="en-US" altLang="pt-BR" dirty="0">
                <a:solidFill>
                  <a:schemeClr val="tx2"/>
                </a:solidFill>
                <a:latin typeface="Century Gothic" pitchFamily="34" charset="0"/>
              </a:rPr>
              <a:t> de </a:t>
            </a:r>
            <a:r>
              <a:rPr lang="en-US" altLang="pt-BR" dirty="0" err="1">
                <a:solidFill>
                  <a:schemeClr val="tx2"/>
                </a:solidFill>
                <a:latin typeface="Century Gothic" pitchFamily="34" charset="0"/>
              </a:rPr>
              <a:t>impostos</a:t>
            </a:r>
            <a:r>
              <a:rPr lang="en-US" altLang="pt-BR" dirty="0">
                <a:solidFill>
                  <a:schemeClr val="tx2"/>
                </a:solidFill>
                <a:latin typeface="Century Gothic" pitchFamily="34" charset="0"/>
              </a:rPr>
              <a:t> e </a:t>
            </a:r>
            <a:r>
              <a:rPr lang="en-US" altLang="pt-BR" dirty="0" err="1">
                <a:solidFill>
                  <a:schemeClr val="tx2"/>
                </a:solidFill>
                <a:latin typeface="Century Gothic" pitchFamily="34" charset="0"/>
              </a:rPr>
              <a:t>Contribuições</a:t>
            </a:r>
            <a:r>
              <a:rPr lang="en-US" altLang="pt-BR" dirty="0">
                <a:solidFill>
                  <a:schemeClr val="tx2"/>
                </a:solidFill>
                <a:latin typeface="Century Gothic" pitchFamily="34" charset="0"/>
              </a:rPr>
              <a:t> das </a:t>
            </a:r>
            <a:r>
              <a:rPr lang="en-US" altLang="pt-BR" dirty="0" err="1">
                <a:solidFill>
                  <a:schemeClr val="tx2"/>
                </a:solidFill>
                <a:latin typeface="Century Gothic" pitchFamily="34" charset="0"/>
              </a:rPr>
              <a:t>Microempresas</a:t>
            </a:r>
            <a:r>
              <a:rPr lang="en-US" altLang="pt-BR" dirty="0">
                <a:solidFill>
                  <a:schemeClr val="tx2"/>
                </a:solidFill>
                <a:latin typeface="Century Gothic" pitchFamily="34" charset="0"/>
              </a:rPr>
              <a:t> e </a:t>
            </a:r>
            <a:r>
              <a:rPr lang="en-US" altLang="pt-BR" dirty="0" err="1">
                <a:solidFill>
                  <a:schemeClr val="tx2"/>
                </a:solidFill>
                <a:latin typeface="Century Gothic" pitchFamily="34" charset="0"/>
              </a:rPr>
              <a:t>Empresas</a:t>
            </a:r>
            <a:r>
              <a:rPr lang="en-US" altLang="pt-BR" dirty="0">
                <a:solidFill>
                  <a:schemeClr val="tx2"/>
                </a:solidFill>
                <a:latin typeface="Century Gothic" pitchFamily="34" charset="0"/>
              </a:rPr>
              <a:t> de </a:t>
            </a:r>
            <a:r>
              <a:rPr lang="en-US" altLang="pt-BR" dirty="0" err="1">
                <a:solidFill>
                  <a:schemeClr val="tx2"/>
                </a:solidFill>
                <a:latin typeface="Century Gothic" pitchFamily="34" charset="0"/>
              </a:rPr>
              <a:t>Pequeno</a:t>
            </a:r>
            <a:r>
              <a:rPr lang="en-US" altLang="pt-BR" dirty="0">
                <a:solidFill>
                  <a:schemeClr val="tx2"/>
                </a:solidFill>
                <a:latin typeface="Century Gothic" pitchFamily="34" charset="0"/>
              </a:rPr>
              <a:t> Porte. – Simples (lei .317, de 5 de </a:t>
            </a:r>
            <a:r>
              <a:rPr lang="en-US" altLang="pt-BR" dirty="0" err="1">
                <a:solidFill>
                  <a:schemeClr val="tx2"/>
                </a:solidFill>
                <a:latin typeface="Century Gothic" pitchFamily="34" charset="0"/>
              </a:rPr>
              <a:t>dezembro</a:t>
            </a:r>
            <a:r>
              <a:rPr lang="en-US" altLang="pt-BR" dirty="0">
                <a:solidFill>
                  <a:schemeClr val="tx2"/>
                </a:solidFill>
                <a:latin typeface="Century Gothic" pitchFamily="34" charset="0"/>
              </a:rPr>
              <a:t> de 1996)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pt-BR" dirty="0" err="1">
                <a:solidFill>
                  <a:schemeClr val="tx2"/>
                </a:solidFill>
                <a:latin typeface="Century Gothic" pitchFamily="34" charset="0"/>
              </a:rPr>
              <a:t>Implantação</a:t>
            </a:r>
            <a:r>
              <a:rPr lang="en-US" altLang="pt-BR" dirty="0">
                <a:solidFill>
                  <a:schemeClr val="tx2"/>
                </a:solidFill>
                <a:latin typeface="Century Gothic" pitchFamily="34" charset="0"/>
              </a:rPr>
              <a:t> do </a:t>
            </a:r>
            <a:r>
              <a:rPr lang="en-US" altLang="pt-BR" dirty="0" err="1">
                <a:solidFill>
                  <a:schemeClr val="tx2"/>
                </a:solidFill>
                <a:latin typeface="Century Gothic" pitchFamily="34" charset="0"/>
              </a:rPr>
              <a:t>Estatuto</a:t>
            </a:r>
            <a:r>
              <a:rPr lang="en-US" altLang="pt-BR" dirty="0">
                <a:solidFill>
                  <a:schemeClr val="tx2"/>
                </a:solidFill>
                <a:latin typeface="Century Gothic" pitchFamily="34" charset="0"/>
              </a:rPr>
              <a:t> da </a:t>
            </a:r>
            <a:r>
              <a:rPr lang="en-US" altLang="pt-BR" dirty="0" err="1">
                <a:solidFill>
                  <a:schemeClr val="tx2"/>
                </a:solidFill>
                <a:latin typeface="Century Gothic" pitchFamily="34" charset="0"/>
              </a:rPr>
              <a:t>Microempresa</a:t>
            </a:r>
            <a:r>
              <a:rPr lang="en-US" altLang="pt-BR" dirty="0">
                <a:solidFill>
                  <a:schemeClr val="tx2"/>
                </a:solidFill>
                <a:latin typeface="Century Gothic" pitchFamily="34" charset="0"/>
              </a:rPr>
              <a:t> e da </a:t>
            </a:r>
            <a:r>
              <a:rPr lang="en-US" altLang="pt-BR" dirty="0" err="1">
                <a:solidFill>
                  <a:schemeClr val="tx2"/>
                </a:solidFill>
                <a:latin typeface="Century Gothic" pitchFamily="34" charset="0"/>
              </a:rPr>
              <a:t>Empresas</a:t>
            </a:r>
            <a:r>
              <a:rPr lang="en-US" altLang="pt-BR" dirty="0">
                <a:solidFill>
                  <a:schemeClr val="tx2"/>
                </a:solidFill>
                <a:latin typeface="Century Gothic" pitchFamily="34" charset="0"/>
              </a:rPr>
              <a:t> de </a:t>
            </a:r>
            <a:r>
              <a:rPr lang="en-US" altLang="pt-BR" dirty="0" err="1">
                <a:solidFill>
                  <a:schemeClr val="tx2"/>
                </a:solidFill>
                <a:latin typeface="Century Gothic" pitchFamily="34" charset="0"/>
              </a:rPr>
              <a:t>Pequeno</a:t>
            </a:r>
            <a:r>
              <a:rPr lang="en-US" altLang="pt-BR" dirty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dirty="0" err="1">
                <a:solidFill>
                  <a:schemeClr val="tx2"/>
                </a:solidFill>
                <a:latin typeface="Century Gothic" pitchFamily="34" charset="0"/>
              </a:rPr>
              <a:t>porte</a:t>
            </a:r>
            <a:r>
              <a:rPr lang="en-US" altLang="pt-BR" dirty="0">
                <a:solidFill>
                  <a:schemeClr val="tx2"/>
                </a:solidFill>
                <a:latin typeface="Century Gothic" pitchFamily="34" charset="0"/>
              </a:rPr>
              <a:t> (lei 9841, de 5 de </a:t>
            </a:r>
            <a:r>
              <a:rPr lang="en-US" altLang="pt-BR" dirty="0" err="1">
                <a:solidFill>
                  <a:schemeClr val="tx2"/>
                </a:solidFill>
                <a:latin typeface="Century Gothic" pitchFamily="34" charset="0"/>
              </a:rPr>
              <a:t>outubro</a:t>
            </a:r>
            <a:r>
              <a:rPr lang="en-US" altLang="pt-BR" dirty="0">
                <a:solidFill>
                  <a:schemeClr val="tx2"/>
                </a:solidFill>
                <a:latin typeface="Century Gothic" pitchFamily="34" charset="0"/>
              </a:rPr>
              <a:t> de 1999.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pt-BR" dirty="0" err="1">
                <a:solidFill>
                  <a:schemeClr val="tx2"/>
                </a:solidFill>
                <a:latin typeface="Century Gothic" pitchFamily="34" charset="0"/>
              </a:rPr>
              <a:t>Estabelecimento</a:t>
            </a:r>
            <a:r>
              <a:rPr lang="en-US" altLang="pt-BR" dirty="0">
                <a:solidFill>
                  <a:schemeClr val="tx2"/>
                </a:solidFill>
                <a:latin typeface="Century Gothic" pitchFamily="34" charset="0"/>
              </a:rPr>
              <a:t> do </a:t>
            </a:r>
            <a:r>
              <a:rPr lang="en-US" altLang="pt-BR" dirty="0" err="1">
                <a:solidFill>
                  <a:schemeClr val="tx2"/>
                </a:solidFill>
                <a:latin typeface="Century Gothic" pitchFamily="34" charset="0"/>
              </a:rPr>
              <a:t>Fórum</a:t>
            </a:r>
            <a:r>
              <a:rPr lang="en-US" altLang="pt-BR" dirty="0">
                <a:solidFill>
                  <a:schemeClr val="tx2"/>
                </a:solidFill>
                <a:latin typeface="Century Gothic" pitchFamily="34" charset="0"/>
              </a:rPr>
              <a:t> Permanente das </a:t>
            </a:r>
            <a:r>
              <a:rPr lang="en-US" altLang="pt-BR" dirty="0" err="1">
                <a:solidFill>
                  <a:schemeClr val="tx2"/>
                </a:solidFill>
                <a:latin typeface="Century Gothic" pitchFamily="34" charset="0"/>
              </a:rPr>
              <a:t>Microempresas</a:t>
            </a:r>
            <a:r>
              <a:rPr lang="en-US" altLang="pt-BR" dirty="0">
                <a:solidFill>
                  <a:schemeClr val="tx2"/>
                </a:solidFill>
                <a:latin typeface="Century Gothic" pitchFamily="34" charset="0"/>
              </a:rPr>
              <a:t> e </a:t>
            </a:r>
            <a:r>
              <a:rPr lang="en-US" altLang="pt-BR" dirty="0" err="1">
                <a:solidFill>
                  <a:schemeClr val="tx2"/>
                </a:solidFill>
                <a:latin typeface="Century Gothic" pitchFamily="34" charset="0"/>
              </a:rPr>
              <a:t>Empresas</a:t>
            </a:r>
            <a:r>
              <a:rPr lang="en-US" altLang="pt-BR" dirty="0">
                <a:solidFill>
                  <a:schemeClr val="tx2"/>
                </a:solidFill>
                <a:latin typeface="Century Gothic" pitchFamily="34" charset="0"/>
              </a:rPr>
              <a:t> de </a:t>
            </a:r>
            <a:r>
              <a:rPr lang="en-US" altLang="pt-BR" dirty="0" err="1">
                <a:solidFill>
                  <a:schemeClr val="tx2"/>
                </a:solidFill>
                <a:latin typeface="Century Gothic" pitchFamily="34" charset="0"/>
              </a:rPr>
              <a:t>Pequeno</a:t>
            </a:r>
            <a:r>
              <a:rPr lang="en-US" altLang="pt-BR" dirty="0">
                <a:solidFill>
                  <a:schemeClr val="tx2"/>
                </a:solidFill>
                <a:latin typeface="Century Gothic" pitchFamily="34" charset="0"/>
              </a:rPr>
              <a:t> Porte, </a:t>
            </a:r>
            <a:r>
              <a:rPr lang="en-US" altLang="pt-BR" dirty="0" err="1">
                <a:solidFill>
                  <a:schemeClr val="tx2"/>
                </a:solidFill>
                <a:latin typeface="Century Gothic" pitchFamily="34" charset="0"/>
              </a:rPr>
              <a:t>demonstrando</a:t>
            </a:r>
            <a:r>
              <a:rPr lang="en-US" altLang="pt-BR" dirty="0">
                <a:solidFill>
                  <a:schemeClr val="tx2"/>
                </a:solidFill>
                <a:latin typeface="Century Gothic" pitchFamily="34" charset="0"/>
              </a:rPr>
              <a:t> a </a:t>
            </a:r>
            <a:r>
              <a:rPr lang="en-US" altLang="pt-BR" dirty="0" err="1">
                <a:solidFill>
                  <a:schemeClr val="tx2"/>
                </a:solidFill>
                <a:latin typeface="Century Gothic" pitchFamily="34" charset="0"/>
              </a:rPr>
              <a:t>relevância</a:t>
            </a:r>
            <a:r>
              <a:rPr lang="en-US" altLang="pt-BR" dirty="0">
                <a:solidFill>
                  <a:schemeClr val="tx2"/>
                </a:solidFill>
                <a:latin typeface="Century Gothic" pitchFamily="34" charset="0"/>
              </a:rPr>
              <a:t> das micro e </a:t>
            </a:r>
            <a:r>
              <a:rPr lang="en-US" altLang="pt-BR" dirty="0" err="1">
                <a:solidFill>
                  <a:schemeClr val="tx2"/>
                </a:solidFill>
                <a:latin typeface="Century Gothic" pitchFamily="34" charset="0"/>
              </a:rPr>
              <a:t>pequenaqs</a:t>
            </a:r>
            <a:r>
              <a:rPr lang="en-US" altLang="pt-BR" dirty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dirty="0" err="1">
                <a:solidFill>
                  <a:schemeClr val="tx2"/>
                </a:solidFill>
                <a:latin typeface="Century Gothic" pitchFamily="34" charset="0"/>
              </a:rPr>
              <a:t>empresas</a:t>
            </a:r>
            <a:r>
              <a:rPr lang="en-US" altLang="pt-BR" dirty="0">
                <a:solidFill>
                  <a:schemeClr val="tx2"/>
                </a:solidFill>
                <a:latin typeface="Century Gothic" pitchFamily="34" charset="0"/>
              </a:rPr>
              <a:t> para a </a:t>
            </a:r>
            <a:r>
              <a:rPr lang="en-US" altLang="pt-BR" dirty="0" err="1">
                <a:solidFill>
                  <a:schemeClr val="tx2"/>
                </a:solidFill>
                <a:latin typeface="Century Gothic" pitchFamily="34" charset="0"/>
              </a:rPr>
              <a:t>evolução</a:t>
            </a:r>
            <a:r>
              <a:rPr lang="en-US" altLang="pt-BR" dirty="0">
                <a:solidFill>
                  <a:schemeClr val="tx2"/>
                </a:solidFill>
                <a:latin typeface="Century Gothic" pitchFamily="34" charset="0"/>
              </a:rPr>
              <a:t> da </a:t>
            </a:r>
            <a:r>
              <a:rPr lang="en-US" altLang="pt-BR" dirty="0" err="1">
                <a:solidFill>
                  <a:schemeClr val="tx2"/>
                </a:solidFill>
                <a:latin typeface="Century Gothic" pitchFamily="34" charset="0"/>
              </a:rPr>
              <a:t>economia</a:t>
            </a:r>
            <a:r>
              <a:rPr lang="en-US" altLang="pt-BR" dirty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dirty="0" err="1">
                <a:solidFill>
                  <a:schemeClr val="tx2"/>
                </a:solidFill>
                <a:latin typeface="Century Gothic" pitchFamily="34" charset="0"/>
              </a:rPr>
              <a:t>nacional</a:t>
            </a:r>
            <a:r>
              <a:rPr lang="en-US" altLang="pt-BR" dirty="0">
                <a:solidFill>
                  <a:schemeClr val="tx2"/>
                </a:solidFill>
                <a:latin typeface="Century Gothic" pitchFamily="34" charset="0"/>
              </a:rPr>
              <a:t>.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pt-BR" dirty="0">
                <a:solidFill>
                  <a:schemeClr val="tx2"/>
                </a:solidFill>
                <a:latin typeface="Century Gothic" pitchFamily="34" charset="0"/>
              </a:rPr>
              <a:t>2006: </a:t>
            </a:r>
            <a:r>
              <a:rPr lang="en-US" altLang="pt-BR" dirty="0" err="1">
                <a:solidFill>
                  <a:schemeClr val="tx2"/>
                </a:solidFill>
                <a:latin typeface="Century Gothic" pitchFamily="34" charset="0"/>
              </a:rPr>
              <a:t>Aprovação</a:t>
            </a:r>
            <a:r>
              <a:rPr lang="en-US" altLang="pt-BR" dirty="0">
                <a:solidFill>
                  <a:schemeClr val="tx2"/>
                </a:solidFill>
                <a:latin typeface="Century Gothic" pitchFamily="34" charset="0"/>
              </a:rPr>
              <a:t> da Lei </a:t>
            </a:r>
            <a:r>
              <a:rPr lang="en-US" altLang="pt-BR" dirty="0" err="1">
                <a:solidFill>
                  <a:schemeClr val="tx2"/>
                </a:solidFill>
                <a:latin typeface="Century Gothic" pitchFamily="34" charset="0"/>
              </a:rPr>
              <a:t>Geral</a:t>
            </a:r>
            <a:r>
              <a:rPr lang="en-US" altLang="pt-BR" dirty="0">
                <a:solidFill>
                  <a:schemeClr val="tx2"/>
                </a:solidFill>
                <a:latin typeface="Century Gothic" pitchFamily="34" charset="0"/>
              </a:rPr>
              <a:t> das </a:t>
            </a:r>
            <a:r>
              <a:rPr lang="en-US" altLang="pt-BR" dirty="0" err="1">
                <a:solidFill>
                  <a:schemeClr val="tx2"/>
                </a:solidFill>
                <a:latin typeface="Century Gothic" pitchFamily="34" charset="0"/>
              </a:rPr>
              <a:t>Pequenas</a:t>
            </a:r>
            <a:r>
              <a:rPr lang="en-US" altLang="pt-BR" dirty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dirty="0" err="1">
                <a:solidFill>
                  <a:schemeClr val="tx2"/>
                </a:solidFill>
                <a:latin typeface="Century Gothic" pitchFamily="34" charset="0"/>
              </a:rPr>
              <a:t>Empresas</a:t>
            </a:r>
            <a:r>
              <a:rPr lang="en-US" altLang="pt-BR" dirty="0">
                <a:solidFill>
                  <a:schemeClr val="tx2"/>
                </a:solidFill>
                <a:latin typeface="Century Gothic" pitchFamily="34" charset="0"/>
              </a:rPr>
              <a:t>, </a:t>
            </a:r>
            <a:r>
              <a:rPr lang="en-US" altLang="pt-BR" dirty="0" err="1">
                <a:solidFill>
                  <a:schemeClr val="tx2"/>
                </a:solidFill>
                <a:latin typeface="Century Gothic" pitchFamily="34" charset="0"/>
              </a:rPr>
              <a:t>em</a:t>
            </a:r>
            <a:r>
              <a:rPr lang="en-US" altLang="pt-BR" dirty="0">
                <a:solidFill>
                  <a:schemeClr val="tx2"/>
                </a:solidFill>
                <a:latin typeface="Century Gothic" pitchFamily="34" charset="0"/>
              </a:rPr>
              <a:t> 14 de </a:t>
            </a:r>
            <a:r>
              <a:rPr lang="en-US" altLang="pt-BR" dirty="0" err="1">
                <a:solidFill>
                  <a:schemeClr val="tx2"/>
                </a:solidFill>
                <a:latin typeface="Century Gothic" pitchFamily="34" charset="0"/>
              </a:rPr>
              <a:t>dezembro</a:t>
            </a:r>
            <a:r>
              <a:rPr lang="en-US" altLang="pt-BR" dirty="0">
                <a:solidFill>
                  <a:schemeClr val="tx2"/>
                </a:solidFill>
                <a:latin typeface="Century Gothic" pitchFamily="34" charset="0"/>
              </a:rPr>
              <a:t> de 2006 (Lei </a:t>
            </a:r>
            <a:r>
              <a:rPr lang="en-US" altLang="pt-BR" dirty="0" err="1">
                <a:solidFill>
                  <a:schemeClr val="tx2"/>
                </a:solidFill>
                <a:latin typeface="Century Gothic" pitchFamily="34" charset="0"/>
              </a:rPr>
              <a:t>complementar</a:t>
            </a:r>
            <a:r>
              <a:rPr lang="en-US" altLang="pt-BR" dirty="0">
                <a:solidFill>
                  <a:schemeClr val="tx2"/>
                </a:solidFill>
                <a:latin typeface="Century Gothic" pitchFamily="34" charset="0"/>
              </a:rPr>
              <a:t> 123/2006)</a:t>
            </a:r>
          </a:p>
        </p:txBody>
      </p:sp>
      <p:sp>
        <p:nvSpPr>
          <p:cNvPr id="3" name="CaixaDeTexto 2"/>
          <p:cNvSpPr txBox="1">
            <a:spLocks noChangeArrowheads="1"/>
          </p:cNvSpPr>
          <p:nvPr/>
        </p:nvSpPr>
        <p:spPr bwMode="auto">
          <a:xfrm>
            <a:off x="251520" y="55712"/>
            <a:ext cx="7129463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pt-BR" sz="2800" b="1" dirty="0" smtClean="0">
                <a:solidFill>
                  <a:schemeClr val="accent1">
                    <a:lumMod val="75000"/>
                  </a:schemeClr>
                </a:solidFill>
              </a:rPr>
              <a:t>Principais marcos históricos de estímulo ao empreendedorismo a partir da década de 1980:</a:t>
            </a:r>
          </a:p>
        </p:txBody>
      </p:sp>
    </p:spTree>
    <p:extLst>
      <p:ext uri="{BB962C8B-B14F-4D97-AF65-F5344CB8AC3E}">
        <p14:creationId xmlns:p14="http://schemas.microsoft.com/office/powerpoint/2010/main" val="340942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>
            <a:spLocks noChangeArrowheads="1"/>
          </p:cNvSpPr>
          <p:nvPr/>
        </p:nvSpPr>
        <p:spPr bwMode="auto">
          <a:xfrm>
            <a:off x="395536" y="692696"/>
            <a:ext cx="835292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pt-BR" sz="3200" b="1" dirty="0" smtClean="0">
                <a:solidFill>
                  <a:schemeClr val="accent1">
                    <a:lumMod val="75000"/>
                  </a:schemeClr>
                </a:solidFill>
              </a:rPr>
              <a:t>Por que o empreendedor de tecnologia precisa conhecer os fundamentos de gestão e modelagem de negócios?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95536" y="2348880"/>
            <a:ext cx="7554913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2730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pt-BR" dirty="0" smtClean="0">
                <a:solidFill>
                  <a:schemeClr val="tx2"/>
                </a:solidFill>
                <a:latin typeface="Century Gothic" pitchFamily="34" charset="0"/>
              </a:rPr>
              <a:t>NAKAGAWA, 2008 </a:t>
            </a:r>
            <a:r>
              <a:rPr lang="en-US" altLang="pt-BR" dirty="0" err="1" smtClean="0">
                <a:solidFill>
                  <a:schemeClr val="tx2"/>
                </a:solidFill>
                <a:latin typeface="Century Gothic" pitchFamily="34" charset="0"/>
              </a:rPr>
              <a:t>questiona</a:t>
            </a:r>
            <a:r>
              <a:rPr lang="en-US" altLang="pt-BR" dirty="0" smtClean="0">
                <a:solidFill>
                  <a:schemeClr val="tx2"/>
                </a:solidFill>
                <a:latin typeface="Century Gothic" pitchFamily="34" charset="0"/>
              </a:rPr>
              <a:t>: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pt-BR" dirty="0" err="1" smtClean="0">
                <a:solidFill>
                  <a:schemeClr val="tx2"/>
                </a:solidFill>
                <a:latin typeface="Century Gothic" pitchFamily="34" charset="0"/>
              </a:rPr>
              <a:t>Desenvolver</a:t>
            </a:r>
            <a:r>
              <a:rPr lang="en-US" altLang="pt-BR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dirty="0" err="1" smtClean="0">
                <a:solidFill>
                  <a:schemeClr val="tx2"/>
                </a:solidFill>
                <a:latin typeface="Century Gothic" pitchFamily="34" charset="0"/>
              </a:rPr>
              <a:t>tecnologia</a:t>
            </a:r>
            <a:r>
              <a:rPr lang="en-US" altLang="pt-BR" dirty="0" smtClean="0">
                <a:solidFill>
                  <a:schemeClr val="tx2"/>
                </a:solidFill>
                <a:latin typeface="Century Gothic" pitchFamily="34" charset="0"/>
              </a:rPr>
              <a:t> de </a:t>
            </a:r>
            <a:r>
              <a:rPr lang="en-US" altLang="pt-BR" dirty="0" err="1" smtClean="0">
                <a:solidFill>
                  <a:schemeClr val="tx2"/>
                </a:solidFill>
                <a:latin typeface="Century Gothic" pitchFamily="34" charset="0"/>
              </a:rPr>
              <a:t>vanguarda</a:t>
            </a:r>
            <a:r>
              <a:rPr lang="en-US" altLang="pt-BR" dirty="0" smtClean="0">
                <a:solidFill>
                  <a:schemeClr val="tx2"/>
                </a:solidFill>
                <a:latin typeface="Century Gothic" pitchFamily="34" charset="0"/>
              </a:rPr>
              <a:t> que </a:t>
            </a:r>
            <a:r>
              <a:rPr lang="en-US" altLang="pt-BR" dirty="0" err="1" smtClean="0">
                <a:solidFill>
                  <a:schemeClr val="tx2"/>
                </a:solidFill>
                <a:latin typeface="Century Gothic" pitchFamily="34" charset="0"/>
              </a:rPr>
              <a:t>requer</a:t>
            </a:r>
            <a:r>
              <a:rPr lang="en-US" altLang="pt-BR" dirty="0" smtClean="0">
                <a:solidFill>
                  <a:schemeClr val="tx2"/>
                </a:solidFill>
                <a:latin typeface="Century Gothic" pitchFamily="34" charset="0"/>
              </a:rPr>
              <a:t> a </a:t>
            </a:r>
            <a:r>
              <a:rPr lang="en-US" altLang="pt-BR" dirty="0" err="1" smtClean="0">
                <a:solidFill>
                  <a:schemeClr val="tx2"/>
                </a:solidFill>
                <a:latin typeface="Century Gothic" pitchFamily="34" charset="0"/>
              </a:rPr>
              <a:t>obtenção</a:t>
            </a:r>
            <a:r>
              <a:rPr lang="en-US" altLang="pt-BR" dirty="0" smtClean="0">
                <a:solidFill>
                  <a:schemeClr val="tx2"/>
                </a:solidFill>
                <a:latin typeface="Century Gothic" pitchFamily="34" charset="0"/>
              </a:rPr>
              <a:t> de </a:t>
            </a:r>
            <a:r>
              <a:rPr lang="en-US" altLang="pt-BR" dirty="0" err="1" smtClean="0">
                <a:solidFill>
                  <a:schemeClr val="tx2"/>
                </a:solidFill>
                <a:latin typeface="Century Gothic" pitchFamily="34" charset="0"/>
              </a:rPr>
              <a:t>tecnlogias</a:t>
            </a:r>
            <a:r>
              <a:rPr lang="en-US" altLang="pt-BR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dirty="0" err="1" smtClean="0">
                <a:solidFill>
                  <a:schemeClr val="tx2"/>
                </a:solidFill>
                <a:latin typeface="Century Gothic" pitchFamily="34" charset="0"/>
              </a:rPr>
              <a:t>sofisticadas</a:t>
            </a:r>
            <a:r>
              <a:rPr lang="en-US" altLang="pt-BR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dirty="0" err="1" smtClean="0">
                <a:solidFill>
                  <a:schemeClr val="tx2"/>
                </a:solidFill>
                <a:latin typeface="Century Gothic" pitchFamily="34" charset="0"/>
              </a:rPr>
              <a:t>derivadas</a:t>
            </a:r>
            <a:r>
              <a:rPr lang="en-US" altLang="pt-BR" dirty="0" smtClean="0">
                <a:solidFill>
                  <a:schemeClr val="tx2"/>
                </a:solidFill>
                <a:latin typeface="Century Gothic" pitchFamily="34" charset="0"/>
              </a:rPr>
              <a:t> d </a:t>
            </a:r>
            <a:r>
              <a:rPr lang="en-US" altLang="pt-BR" dirty="0" err="1" smtClean="0">
                <a:solidFill>
                  <a:schemeClr val="tx2"/>
                </a:solidFill>
                <a:latin typeface="Century Gothic" pitchFamily="34" charset="0"/>
              </a:rPr>
              <a:t>avanços</a:t>
            </a:r>
            <a:r>
              <a:rPr lang="en-US" altLang="pt-BR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dirty="0" err="1" smtClean="0">
                <a:solidFill>
                  <a:schemeClr val="tx2"/>
                </a:solidFill>
                <a:latin typeface="Century Gothic" pitchFamily="34" charset="0"/>
              </a:rPr>
              <a:t>científicos</a:t>
            </a:r>
            <a:r>
              <a:rPr lang="en-US" altLang="pt-BR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dirty="0" err="1" smtClean="0">
                <a:solidFill>
                  <a:schemeClr val="tx2"/>
                </a:solidFill>
                <a:latin typeface="Century Gothic" pitchFamily="34" charset="0"/>
              </a:rPr>
              <a:t>recetes</a:t>
            </a:r>
            <a:r>
              <a:rPr lang="en-US" altLang="pt-BR" dirty="0" smtClean="0">
                <a:solidFill>
                  <a:schemeClr val="tx2"/>
                </a:solidFill>
                <a:latin typeface="Century Gothic" pitchFamily="34" charset="0"/>
              </a:rPr>
              <a:t>?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pt-BR" dirty="0" err="1" smtClean="0">
                <a:solidFill>
                  <a:schemeClr val="tx2"/>
                </a:solidFill>
                <a:latin typeface="Century Gothic" pitchFamily="34" charset="0"/>
              </a:rPr>
              <a:t>Comercializar</a:t>
            </a:r>
            <a:r>
              <a:rPr lang="en-US" altLang="pt-BR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dirty="0" err="1" smtClean="0">
                <a:solidFill>
                  <a:schemeClr val="tx2"/>
                </a:solidFill>
                <a:latin typeface="Century Gothic" pitchFamily="34" charset="0"/>
              </a:rPr>
              <a:t>produtos</a:t>
            </a:r>
            <a:r>
              <a:rPr lang="en-US" altLang="pt-BR" dirty="0" smtClean="0">
                <a:solidFill>
                  <a:schemeClr val="tx2"/>
                </a:solidFill>
                <a:latin typeface="Century Gothic" pitchFamily="34" charset="0"/>
              </a:rPr>
              <a:t> e/</a:t>
            </a:r>
            <a:r>
              <a:rPr lang="en-US" altLang="pt-BR" dirty="0" err="1" smtClean="0">
                <a:solidFill>
                  <a:schemeClr val="tx2"/>
                </a:solidFill>
                <a:latin typeface="Century Gothic" pitchFamily="34" charset="0"/>
              </a:rPr>
              <a:t>ou</a:t>
            </a:r>
            <a:r>
              <a:rPr lang="en-US" altLang="pt-BR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dirty="0" err="1" smtClean="0">
                <a:solidFill>
                  <a:schemeClr val="tx2"/>
                </a:solidFill>
                <a:latin typeface="Century Gothic" pitchFamily="34" charset="0"/>
              </a:rPr>
              <a:t>serviços</a:t>
            </a:r>
            <a:r>
              <a:rPr lang="en-US" altLang="pt-BR" dirty="0" smtClean="0">
                <a:solidFill>
                  <a:schemeClr val="tx2"/>
                </a:solidFill>
                <a:latin typeface="Century Gothic" pitchFamily="34" charset="0"/>
              </a:rPr>
              <a:t> com </a:t>
            </a:r>
            <a:r>
              <a:rPr lang="en-US" altLang="pt-BR" dirty="0" err="1" smtClean="0">
                <a:solidFill>
                  <a:schemeClr val="tx2"/>
                </a:solidFill>
                <a:latin typeface="Century Gothic" pitchFamily="34" charset="0"/>
              </a:rPr>
              <a:t>curto</a:t>
            </a:r>
            <a:r>
              <a:rPr lang="en-US" altLang="pt-BR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dirty="0" err="1" smtClean="0">
                <a:solidFill>
                  <a:schemeClr val="tx2"/>
                </a:solidFill>
                <a:latin typeface="Century Gothic" pitchFamily="34" charset="0"/>
              </a:rPr>
              <a:t>ciclo</a:t>
            </a:r>
            <a:r>
              <a:rPr lang="en-US" altLang="pt-BR" dirty="0" smtClean="0">
                <a:solidFill>
                  <a:schemeClr val="tx2"/>
                </a:solidFill>
                <a:latin typeface="Century Gothic" pitchFamily="34" charset="0"/>
              </a:rPr>
              <a:t> de </a:t>
            </a:r>
            <a:r>
              <a:rPr lang="en-US" altLang="pt-BR" dirty="0" err="1" smtClean="0">
                <a:solidFill>
                  <a:schemeClr val="tx2"/>
                </a:solidFill>
                <a:latin typeface="Century Gothic" pitchFamily="34" charset="0"/>
              </a:rPr>
              <a:t>vida</a:t>
            </a:r>
            <a:r>
              <a:rPr lang="en-US" altLang="pt-BR" dirty="0" smtClean="0">
                <a:solidFill>
                  <a:schemeClr val="tx2"/>
                </a:solidFill>
                <a:latin typeface="Century Gothic" pitchFamily="34" charset="0"/>
              </a:rPr>
              <a:t>?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pt-BR" dirty="0" err="1" smtClean="0">
                <a:solidFill>
                  <a:schemeClr val="tx2"/>
                </a:solidFill>
                <a:latin typeface="Century Gothic" pitchFamily="34" charset="0"/>
              </a:rPr>
              <a:t>Desenvolver</a:t>
            </a:r>
            <a:r>
              <a:rPr lang="en-US" altLang="pt-BR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dirty="0" err="1" smtClean="0">
                <a:solidFill>
                  <a:schemeClr val="tx2"/>
                </a:solidFill>
                <a:latin typeface="Century Gothic" pitchFamily="34" charset="0"/>
              </a:rPr>
              <a:t>produtos</a:t>
            </a:r>
            <a:r>
              <a:rPr lang="en-US" altLang="pt-BR" dirty="0" smtClean="0">
                <a:solidFill>
                  <a:schemeClr val="tx2"/>
                </a:solidFill>
                <a:latin typeface="Century Gothic" pitchFamily="34" charset="0"/>
              </a:rPr>
              <a:t> e/</a:t>
            </a:r>
            <a:r>
              <a:rPr lang="en-US" altLang="pt-BR" dirty="0" err="1" smtClean="0">
                <a:solidFill>
                  <a:schemeClr val="tx2"/>
                </a:solidFill>
                <a:latin typeface="Century Gothic" pitchFamily="34" charset="0"/>
              </a:rPr>
              <a:t>ou</a:t>
            </a:r>
            <a:r>
              <a:rPr lang="en-US" altLang="pt-BR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dirty="0" err="1" smtClean="0">
                <a:solidFill>
                  <a:schemeClr val="tx2"/>
                </a:solidFill>
                <a:latin typeface="Century Gothic" pitchFamily="34" charset="0"/>
              </a:rPr>
              <a:t>serviços</a:t>
            </a:r>
            <a:r>
              <a:rPr lang="en-US" altLang="pt-BR" dirty="0" smtClean="0">
                <a:solidFill>
                  <a:schemeClr val="tx2"/>
                </a:solidFill>
                <a:latin typeface="Century Gothic" pitchFamily="34" charset="0"/>
              </a:rPr>
              <a:t> que </a:t>
            </a:r>
            <a:r>
              <a:rPr lang="en-US" altLang="pt-BR" dirty="0" err="1" smtClean="0">
                <a:solidFill>
                  <a:schemeClr val="tx2"/>
                </a:solidFill>
                <a:latin typeface="Century Gothic" pitchFamily="34" charset="0"/>
              </a:rPr>
              <a:t>exigem</a:t>
            </a:r>
            <a:r>
              <a:rPr lang="en-US" altLang="pt-BR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dirty="0" err="1" smtClean="0">
                <a:solidFill>
                  <a:schemeClr val="tx2"/>
                </a:solidFill>
                <a:latin typeface="Century Gothic" pitchFamily="34" charset="0"/>
              </a:rPr>
              <a:t>evolução</a:t>
            </a:r>
            <a:r>
              <a:rPr lang="en-US" altLang="pt-BR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dirty="0" err="1" smtClean="0">
                <a:solidFill>
                  <a:schemeClr val="tx2"/>
                </a:solidFill>
                <a:latin typeface="Century Gothic" pitchFamily="34" charset="0"/>
              </a:rPr>
              <a:t>adaptativa</a:t>
            </a:r>
            <a:r>
              <a:rPr lang="en-US" altLang="pt-BR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dirty="0" err="1" smtClean="0">
                <a:solidFill>
                  <a:schemeClr val="tx2"/>
                </a:solidFill>
                <a:latin typeface="Century Gothic" pitchFamily="34" charset="0"/>
              </a:rPr>
              <a:t>ou</a:t>
            </a:r>
            <a:r>
              <a:rPr lang="en-US" altLang="pt-BR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dirty="0" err="1" smtClean="0">
                <a:solidFill>
                  <a:schemeClr val="tx2"/>
                </a:solidFill>
                <a:latin typeface="Century Gothic" pitchFamily="34" charset="0"/>
              </a:rPr>
              <a:t>inovação</a:t>
            </a:r>
            <a:r>
              <a:rPr lang="en-US" altLang="pt-BR" dirty="0" smtClean="0">
                <a:solidFill>
                  <a:schemeClr val="tx2"/>
                </a:solidFill>
                <a:latin typeface="Century Gothic" pitchFamily="34" charset="0"/>
              </a:rPr>
              <a:t>, </a:t>
            </a:r>
            <a:r>
              <a:rPr lang="en-US" altLang="pt-BR" dirty="0" err="1" smtClean="0">
                <a:solidFill>
                  <a:schemeClr val="tx2"/>
                </a:solidFill>
                <a:latin typeface="Century Gothic" pitchFamily="34" charset="0"/>
              </a:rPr>
              <a:t>já</a:t>
            </a:r>
            <a:r>
              <a:rPr lang="en-US" altLang="pt-BR" dirty="0" smtClean="0">
                <a:solidFill>
                  <a:schemeClr val="tx2"/>
                </a:solidFill>
                <a:latin typeface="Century Gothic" pitchFamily="34" charset="0"/>
              </a:rPr>
              <a:t> que </a:t>
            </a:r>
            <a:r>
              <a:rPr lang="en-US" altLang="pt-BR" dirty="0" err="1" smtClean="0">
                <a:solidFill>
                  <a:schemeClr val="tx2"/>
                </a:solidFill>
                <a:latin typeface="Century Gothic" pitchFamily="34" charset="0"/>
              </a:rPr>
              <a:t>estão</a:t>
            </a:r>
            <a:r>
              <a:rPr lang="en-US" altLang="pt-BR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dirty="0" err="1" smtClean="0">
                <a:solidFill>
                  <a:schemeClr val="tx2"/>
                </a:solidFill>
                <a:latin typeface="Century Gothic" pitchFamily="34" charset="0"/>
              </a:rPr>
              <a:t>asociados</a:t>
            </a:r>
            <a:r>
              <a:rPr lang="en-US" altLang="pt-BR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dirty="0" err="1" smtClean="0">
                <a:solidFill>
                  <a:schemeClr val="tx2"/>
                </a:solidFill>
                <a:latin typeface="Century Gothic" pitchFamily="34" charset="0"/>
              </a:rPr>
              <a:t>ao</a:t>
            </a:r>
            <a:r>
              <a:rPr lang="en-US" altLang="pt-BR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dirty="0" err="1" smtClean="0">
                <a:solidFill>
                  <a:schemeClr val="tx2"/>
                </a:solidFill>
                <a:latin typeface="Century Gothic" pitchFamily="34" charset="0"/>
              </a:rPr>
              <a:t>ciclo</a:t>
            </a:r>
            <a:r>
              <a:rPr lang="en-US" altLang="pt-BR" dirty="0" smtClean="0">
                <a:solidFill>
                  <a:schemeClr val="tx2"/>
                </a:solidFill>
                <a:latin typeface="Century Gothic" pitchFamily="34" charset="0"/>
              </a:rPr>
              <a:t> de </a:t>
            </a:r>
            <a:r>
              <a:rPr lang="en-US" altLang="pt-BR" dirty="0" err="1" smtClean="0">
                <a:solidFill>
                  <a:schemeClr val="tx2"/>
                </a:solidFill>
                <a:latin typeface="Century Gothic" pitchFamily="34" charset="0"/>
              </a:rPr>
              <a:t>vida</a:t>
            </a:r>
            <a:r>
              <a:rPr lang="en-US" altLang="pt-BR" dirty="0" smtClean="0">
                <a:solidFill>
                  <a:schemeClr val="tx2"/>
                </a:solidFill>
                <a:latin typeface="Century Gothic" pitchFamily="34" charset="0"/>
              </a:rPr>
              <a:t> da </a:t>
            </a:r>
            <a:r>
              <a:rPr lang="en-US" altLang="pt-BR" dirty="0" err="1" smtClean="0">
                <a:solidFill>
                  <a:schemeClr val="tx2"/>
                </a:solidFill>
                <a:latin typeface="Century Gothic" pitchFamily="34" charset="0"/>
              </a:rPr>
              <a:t>tecnologia</a:t>
            </a:r>
            <a:r>
              <a:rPr lang="en-US" altLang="pt-BR" dirty="0" smtClean="0">
                <a:solidFill>
                  <a:schemeClr val="tx2"/>
                </a:solidFill>
                <a:latin typeface="Century Gothic" pitchFamily="34" charset="0"/>
              </a:rPr>
              <a:t>?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pt-BR" dirty="0" smtClean="0">
                <a:solidFill>
                  <a:schemeClr val="tx2"/>
                </a:solidFill>
                <a:latin typeface="Century Gothic" pitchFamily="34" charset="0"/>
              </a:rPr>
              <a:t>Lidar com </a:t>
            </a:r>
            <a:r>
              <a:rPr lang="en-US" altLang="pt-BR" dirty="0" err="1" smtClean="0">
                <a:solidFill>
                  <a:schemeClr val="tx2"/>
                </a:solidFill>
                <a:latin typeface="Century Gothic" pitchFamily="34" charset="0"/>
              </a:rPr>
              <a:t>riscos</a:t>
            </a:r>
            <a:r>
              <a:rPr lang="en-US" altLang="pt-BR" dirty="0" smtClean="0">
                <a:solidFill>
                  <a:schemeClr val="tx2"/>
                </a:solidFill>
                <a:latin typeface="Century Gothic" pitchFamily="34" charset="0"/>
              </a:rPr>
              <a:t> e </a:t>
            </a:r>
            <a:r>
              <a:rPr lang="en-US" altLang="pt-BR" dirty="0" err="1" smtClean="0">
                <a:solidFill>
                  <a:schemeClr val="tx2"/>
                </a:solidFill>
                <a:latin typeface="Century Gothic" pitchFamily="34" charset="0"/>
              </a:rPr>
              <a:t>incertezas</a:t>
            </a:r>
            <a:r>
              <a:rPr lang="en-US" altLang="pt-BR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dirty="0" err="1" smtClean="0">
                <a:solidFill>
                  <a:schemeClr val="tx2"/>
                </a:solidFill>
                <a:latin typeface="Century Gothic" pitchFamily="34" charset="0"/>
              </a:rPr>
              <a:t>tecnológicas</a:t>
            </a:r>
            <a:r>
              <a:rPr lang="en-US" altLang="pt-BR" dirty="0" smtClean="0">
                <a:solidFill>
                  <a:schemeClr val="tx2"/>
                </a:solidFill>
                <a:latin typeface="Century Gothic" pitchFamily="34" charset="0"/>
              </a:rPr>
              <a:t>, </a:t>
            </a:r>
            <a:r>
              <a:rPr lang="en-US" altLang="pt-BR" dirty="0" err="1" smtClean="0">
                <a:solidFill>
                  <a:schemeClr val="tx2"/>
                </a:solidFill>
                <a:latin typeface="Century Gothic" pitchFamily="34" charset="0"/>
              </a:rPr>
              <a:t>uma</a:t>
            </a:r>
            <a:r>
              <a:rPr lang="en-US" altLang="pt-BR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dirty="0" err="1" smtClean="0">
                <a:solidFill>
                  <a:schemeClr val="tx2"/>
                </a:solidFill>
                <a:latin typeface="Century Gothic" pitchFamily="34" charset="0"/>
              </a:rPr>
              <a:t>vez</a:t>
            </a:r>
            <a:r>
              <a:rPr lang="en-US" altLang="pt-BR" dirty="0" smtClean="0">
                <a:solidFill>
                  <a:schemeClr val="tx2"/>
                </a:solidFill>
                <a:latin typeface="Century Gothic" pitchFamily="34" charset="0"/>
              </a:rPr>
              <a:t> que </a:t>
            </a:r>
            <a:r>
              <a:rPr lang="en-US" altLang="pt-BR" dirty="0" err="1" smtClean="0">
                <a:solidFill>
                  <a:schemeClr val="tx2"/>
                </a:solidFill>
                <a:latin typeface="Century Gothic" pitchFamily="34" charset="0"/>
              </a:rPr>
              <a:t>há</a:t>
            </a:r>
            <a:r>
              <a:rPr lang="en-US" altLang="pt-BR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dirty="0" err="1" smtClean="0">
                <a:solidFill>
                  <a:schemeClr val="tx2"/>
                </a:solidFill>
                <a:latin typeface="Century Gothic" pitchFamily="34" charset="0"/>
              </a:rPr>
              <a:t>algumas</a:t>
            </a:r>
            <a:r>
              <a:rPr lang="en-US" altLang="pt-BR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dirty="0" err="1" smtClean="0">
                <a:solidFill>
                  <a:schemeClr val="tx2"/>
                </a:solidFill>
                <a:latin typeface="Century Gothic" pitchFamily="34" charset="0"/>
              </a:rPr>
              <a:t>variáveis</a:t>
            </a:r>
            <a:r>
              <a:rPr lang="en-US" altLang="pt-BR" dirty="0" smtClean="0">
                <a:solidFill>
                  <a:schemeClr val="tx2"/>
                </a:solidFill>
                <a:latin typeface="Century Gothic" pitchFamily="34" charset="0"/>
              </a:rPr>
              <a:t> de </a:t>
            </a:r>
            <a:r>
              <a:rPr lang="en-US" altLang="pt-BR" dirty="0" err="1" smtClean="0">
                <a:solidFill>
                  <a:schemeClr val="tx2"/>
                </a:solidFill>
                <a:latin typeface="Century Gothic" pitchFamily="34" charset="0"/>
              </a:rPr>
              <a:t>mercado</a:t>
            </a:r>
            <a:r>
              <a:rPr lang="en-US" altLang="pt-BR" dirty="0" smtClean="0">
                <a:solidFill>
                  <a:schemeClr val="tx2"/>
                </a:solidFill>
                <a:latin typeface="Century Gothic" pitchFamily="34" charset="0"/>
              </a:rPr>
              <a:t>, da </a:t>
            </a:r>
            <a:r>
              <a:rPr lang="en-US" altLang="pt-BR" dirty="0" err="1" smtClean="0">
                <a:solidFill>
                  <a:schemeClr val="tx2"/>
                </a:solidFill>
                <a:latin typeface="Century Gothic" pitchFamily="34" charset="0"/>
              </a:rPr>
              <a:t>tecnologia</a:t>
            </a:r>
            <a:r>
              <a:rPr lang="en-US" altLang="pt-BR" dirty="0" smtClean="0">
                <a:solidFill>
                  <a:schemeClr val="tx2"/>
                </a:solidFill>
                <a:latin typeface="Century Gothic" pitchFamily="34" charset="0"/>
              </a:rPr>
              <a:t> e da </a:t>
            </a:r>
            <a:r>
              <a:rPr lang="en-US" altLang="pt-BR" dirty="0" err="1" smtClean="0">
                <a:solidFill>
                  <a:schemeClr val="tx2"/>
                </a:solidFill>
                <a:latin typeface="Century Gothic" pitchFamily="34" charset="0"/>
              </a:rPr>
              <a:t>competição</a:t>
            </a:r>
            <a:r>
              <a:rPr lang="en-US" altLang="pt-BR" dirty="0" smtClean="0">
                <a:solidFill>
                  <a:schemeClr val="tx2"/>
                </a:solidFill>
                <a:latin typeface="Century Gothic" pitchFamily="34" charset="0"/>
              </a:rPr>
              <a:t> que </a:t>
            </a:r>
            <a:r>
              <a:rPr lang="en-US" altLang="pt-BR" dirty="0" err="1" smtClean="0">
                <a:solidFill>
                  <a:schemeClr val="tx2"/>
                </a:solidFill>
                <a:latin typeface="Century Gothic" pitchFamily="34" charset="0"/>
              </a:rPr>
              <a:t>são</a:t>
            </a:r>
            <a:r>
              <a:rPr lang="en-US" altLang="pt-BR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dirty="0" err="1" smtClean="0">
                <a:solidFill>
                  <a:schemeClr val="tx2"/>
                </a:solidFill>
                <a:latin typeface="Century Gothic" pitchFamily="34" charset="0"/>
              </a:rPr>
              <a:t>desconhecidas</a:t>
            </a:r>
            <a:r>
              <a:rPr lang="en-US" altLang="pt-BR" dirty="0" smtClean="0">
                <a:solidFill>
                  <a:schemeClr val="tx2"/>
                </a:solidFill>
                <a:latin typeface="Century Gothic" pitchFamily="34" charset="0"/>
              </a:rPr>
              <a:t>?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pt-BR" dirty="0" err="1" smtClean="0">
                <a:solidFill>
                  <a:schemeClr val="tx2"/>
                </a:solidFill>
                <a:latin typeface="Century Gothic" pitchFamily="34" charset="0"/>
              </a:rPr>
              <a:t>Investir</a:t>
            </a:r>
            <a:r>
              <a:rPr lang="en-US" altLang="pt-BR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dirty="0" err="1" smtClean="0">
                <a:solidFill>
                  <a:schemeClr val="tx2"/>
                </a:solidFill>
                <a:latin typeface="Century Gothic" pitchFamily="34" charset="0"/>
              </a:rPr>
              <a:t>em</a:t>
            </a:r>
            <a:r>
              <a:rPr lang="en-US" altLang="pt-BR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dirty="0" err="1" smtClean="0">
                <a:solidFill>
                  <a:schemeClr val="tx2"/>
                </a:solidFill>
                <a:latin typeface="Century Gothic" pitchFamily="34" charset="0"/>
              </a:rPr>
              <a:t>inovação</a:t>
            </a:r>
            <a:r>
              <a:rPr lang="en-US" altLang="pt-BR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dirty="0" err="1" smtClean="0">
                <a:solidFill>
                  <a:schemeClr val="tx2"/>
                </a:solidFill>
                <a:latin typeface="Century Gothic" pitchFamily="34" charset="0"/>
              </a:rPr>
              <a:t>constantemente</a:t>
            </a:r>
            <a:r>
              <a:rPr lang="en-US" altLang="pt-BR" dirty="0" smtClean="0">
                <a:solidFill>
                  <a:schemeClr val="tx2"/>
                </a:solidFill>
                <a:latin typeface="Century Gothic" pitchFamily="34" charset="0"/>
              </a:rPr>
              <a:t>?</a:t>
            </a:r>
          </a:p>
          <a:p>
            <a:pPr marL="69850" indent="0" eaLnBrk="1" hangingPunct="1">
              <a:spcBef>
                <a:spcPct val="20000"/>
              </a:spcBef>
              <a:buClr>
                <a:schemeClr val="accent1"/>
              </a:buClr>
              <a:buSzPct val="76000"/>
            </a:pPr>
            <a:endParaRPr lang="en-US" altLang="pt-BR" sz="2400" dirty="0">
              <a:solidFill>
                <a:schemeClr val="tx2"/>
              </a:solidFill>
              <a:latin typeface="Century Gothic" pitchFamily="34" charset="0"/>
            </a:endParaRP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4624"/>
            <a:ext cx="1223963" cy="1000125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dist="119334" dir="1510411" algn="tl" rotWithShape="0">
              <a:srgbClr val="FFFFFF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183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>
            <a:spLocks noChangeArrowheads="1"/>
          </p:cNvSpPr>
          <p:nvPr/>
        </p:nvSpPr>
        <p:spPr bwMode="auto">
          <a:xfrm>
            <a:off x="912813" y="884238"/>
            <a:ext cx="71294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Definição para Startup:</a:t>
            </a:r>
          </a:p>
        </p:txBody>
      </p:sp>
      <p:sp>
        <p:nvSpPr>
          <p:cNvPr id="7171" name="Rectangle 3"/>
          <p:cNvSpPr txBox="1">
            <a:spLocks noChangeArrowheads="1"/>
          </p:cNvSpPr>
          <p:nvPr/>
        </p:nvSpPr>
        <p:spPr bwMode="auto">
          <a:xfrm>
            <a:off x="483755" y="2276475"/>
            <a:ext cx="8229600" cy="464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39763" indent="-2730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“São </a:t>
            </a:r>
            <a:r>
              <a:rPr lang="en-US" altLang="pt-BR" sz="2000" dirty="0" err="1">
                <a:solidFill>
                  <a:schemeClr val="tx2"/>
                </a:solidFill>
                <a:latin typeface="Century Gothic" pitchFamily="34" charset="0"/>
              </a:rPr>
              <a:t>empresas</a:t>
            </a:r>
            <a:r>
              <a:rPr lang="en-US" altLang="pt-BR" sz="2000" dirty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>
                <a:solidFill>
                  <a:schemeClr val="tx2"/>
                </a:solidFill>
                <a:latin typeface="Century Gothic" pitchFamily="34" charset="0"/>
              </a:rPr>
              <a:t>geralmente</a:t>
            </a:r>
            <a:r>
              <a:rPr lang="en-US" altLang="pt-BR" sz="2000" dirty="0">
                <a:solidFill>
                  <a:schemeClr val="tx2"/>
                </a:solidFill>
                <a:latin typeface="Century Gothic" pitchFamily="34" charset="0"/>
              </a:rPr>
              <a:t> de </a:t>
            </a:r>
            <a:r>
              <a:rPr lang="en-US" altLang="pt-BR" sz="2000" dirty="0" err="1">
                <a:solidFill>
                  <a:schemeClr val="tx2"/>
                </a:solidFill>
                <a:latin typeface="Century Gothic" pitchFamily="34" charset="0"/>
              </a:rPr>
              <a:t>tecnologia</a:t>
            </a:r>
            <a:r>
              <a:rPr lang="en-US" altLang="pt-BR" sz="2000" dirty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>
                <a:solidFill>
                  <a:schemeClr val="tx2"/>
                </a:solidFill>
                <a:latin typeface="Century Gothic" pitchFamily="34" charset="0"/>
              </a:rPr>
              <a:t>recém-criadas</a:t>
            </a:r>
            <a:r>
              <a:rPr lang="en-US" altLang="pt-BR" sz="2000" dirty="0">
                <a:solidFill>
                  <a:schemeClr val="tx2"/>
                </a:solidFill>
                <a:latin typeface="Century Gothic" pitchFamily="34" charset="0"/>
              </a:rPr>
              <a:t>, </a:t>
            </a:r>
            <a:r>
              <a:rPr lang="en-US" altLang="pt-BR" sz="2000" dirty="0" err="1">
                <a:solidFill>
                  <a:schemeClr val="tx2"/>
                </a:solidFill>
                <a:latin typeface="Century Gothic" pitchFamily="34" charset="0"/>
              </a:rPr>
              <a:t>em</a:t>
            </a:r>
            <a:r>
              <a:rPr lang="en-US" altLang="pt-BR" sz="2000" dirty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>
                <a:solidFill>
                  <a:schemeClr val="tx2"/>
                </a:solidFill>
                <a:latin typeface="Century Gothic" pitchFamily="34" charset="0"/>
              </a:rPr>
              <a:t>fase</a:t>
            </a:r>
            <a:r>
              <a:rPr lang="en-US" altLang="pt-BR" sz="2000" dirty="0">
                <a:solidFill>
                  <a:schemeClr val="tx2"/>
                </a:solidFill>
                <a:latin typeface="Century Gothic" pitchFamily="34" charset="0"/>
              </a:rPr>
              <a:t> de </a:t>
            </a:r>
            <a:r>
              <a:rPr lang="en-US" altLang="pt-BR" sz="2000" dirty="0" err="1">
                <a:solidFill>
                  <a:schemeClr val="tx2"/>
                </a:solidFill>
                <a:latin typeface="Century Gothic" pitchFamily="34" charset="0"/>
              </a:rPr>
              <a:t>desenvolvimento</a:t>
            </a:r>
            <a:r>
              <a:rPr lang="en-US" altLang="pt-BR" sz="2000" dirty="0">
                <a:solidFill>
                  <a:schemeClr val="tx2"/>
                </a:solidFill>
                <a:latin typeface="Century Gothic" pitchFamily="34" charset="0"/>
              </a:rPr>
              <a:t> e </a:t>
            </a:r>
            <a:r>
              <a:rPr lang="en-US" altLang="pt-BR" sz="2000" dirty="0" err="1">
                <a:solidFill>
                  <a:schemeClr val="tx2"/>
                </a:solidFill>
                <a:latin typeface="Century Gothic" pitchFamily="34" charset="0"/>
              </a:rPr>
              <a:t>pesquisa</a:t>
            </a:r>
            <a:r>
              <a:rPr lang="en-US" altLang="pt-BR" sz="2000" dirty="0">
                <a:solidFill>
                  <a:schemeClr val="tx2"/>
                </a:solidFill>
                <a:latin typeface="Century Gothic" pitchFamily="34" charset="0"/>
              </a:rPr>
              <a:t> de </a:t>
            </a:r>
            <a:r>
              <a:rPr lang="en-US" altLang="pt-BR" sz="2000" dirty="0" err="1">
                <a:solidFill>
                  <a:schemeClr val="tx2"/>
                </a:solidFill>
                <a:latin typeface="Century Gothic" pitchFamily="34" charset="0"/>
              </a:rPr>
              <a:t>mercado</a:t>
            </a:r>
            <a:r>
              <a:rPr lang="en-US" altLang="pt-BR" sz="2000" dirty="0">
                <a:solidFill>
                  <a:schemeClr val="tx2"/>
                </a:solidFill>
                <a:latin typeface="Century Gothic" pitchFamily="34" charset="0"/>
              </a:rPr>
              <a:t>. Com </a:t>
            </a:r>
            <a:r>
              <a:rPr lang="en-US" altLang="pt-BR" sz="2000" dirty="0" err="1">
                <a:solidFill>
                  <a:schemeClr val="tx2"/>
                </a:solidFill>
                <a:latin typeface="Century Gothic" pitchFamily="34" charset="0"/>
              </a:rPr>
              <a:t>pequenas</a:t>
            </a:r>
            <a:r>
              <a:rPr lang="en-US" altLang="pt-BR" sz="2000" dirty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>
                <a:solidFill>
                  <a:schemeClr val="tx2"/>
                </a:solidFill>
                <a:latin typeface="Century Gothic" pitchFamily="34" charset="0"/>
              </a:rPr>
              <a:t>dimensões</a:t>
            </a:r>
            <a:r>
              <a:rPr lang="en-US" altLang="pt-BR" sz="2000" dirty="0">
                <a:solidFill>
                  <a:schemeClr val="tx2"/>
                </a:solidFill>
                <a:latin typeface="Century Gothic" pitchFamily="34" charset="0"/>
              </a:rPr>
              <a:t>, </a:t>
            </a:r>
            <a:r>
              <a:rPr lang="en-US" altLang="pt-BR" sz="2000" dirty="0" err="1">
                <a:solidFill>
                  <a:schemeClr val="tx2"/>
                </a:solidFill>
                <a:latin typeface="Century Gothic" pitchFamily="34" charset="0"/>
              </a:rPr>
              <a:t>estão</a:t>
            </a:r>
            <a:r>
              <a:rPr lang="en-US" altLang="pt-BR" sz="2000" dirty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>
                <a:solidFill>
                  <a:schemeClr val="tx2"/>
                </a:solidFill>
                <a:latin typeface="Century Gothic" pitchFamily="34" charset="0"/>
              </a:rPr>
              <a:t>focadas</a:t>
            </a:r>
            <a:r>
              <a:rPr lang="en-US" altLang="pt-BR" sz="2000" dirty="0">
                <a:solidFill>
                  <a:schemeClr val="tx2"/>
                </a:solidFill>
                <a:latin typeface="Century Gothic" pitchFamily="34" charset="0"/>
              </a:rPr>
              <a:t> no </a:t>
            </a:r>
            <a:r>
              <a:rPr lang="en-US" altLang="pt-BR" sz="2000" dirty="0" err="1">
                <a:solidFill>
                  <a:schemeClr val="tx2"/>
                </a:solidFill>
                <a:latin typeface="Century Gothic" pitchFamily="34" charset="0"/>
              </a:rPr>
              <a:t>desenvolvimento</a:t>
            </a:r>
            <a:r>
              <a:rPr lang="en-US" altLang="pt-BR" sz="2000" dirty="0">
                <a:solidFill>
                  <a:schemeClr val="tx2"/>
                </a:solidFill>
                <a:latin typeface="Century Gothic" pitchFamily="34" charset="0"/>
              </a:rPr>
              <a:t> de </a:t>
            </a:r>
            <a:r>
              <a:rPr lang="en-US" altLang="pt-BR" sz="2000" dirty="0" err="1">
                <a:solidFill>
                  <a:schemeClr val="tx2"/>
                </a:solidFill>
                <a:latin typeface="Century Gothic" pitchFamily="34" charset="0"/>
              </a:rPr>
              <a:t>novos</a:t>
            </a:r>
            <a:r>
              <a:rPr lang="en-US" altLang="pt-BR" sz="2000" dirty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>
                <a:solidFill>
                  <a:schemeClr val="tx2"/>
                </a:solidFill>
                <a:latin typeface="Century Gothic" pitchFamily="34" charset="0"/>
              </a:rPr>
              <a:t>conceitos</a:t>
            </a:r>
            <a:r>
              <a:rPr lang="en-US" altLang="pt-BR" sz="2000" dirty="0">
                <a:solidFill>
                  <a:schemeClr val="tx2"/>
                </a:solidFill>
                <a:latin typeface="Century Gothic" pitchFamily="34" charset="0"/>
              </a:rPr>
              <a:t> que </a:t>
            </a:r>
            <a:r>
              <a:rPr lang="en-US" altLang="pt-BR" sz="2000" dirty="0" err="1">
                <a:solidFill>
                  <a:schemeClr val="tx2"/>
                </a:solidFill>
                <a:latin typeface="Century Gothic" pitchFamily="34" charset="0"/>
              </a:rPr>
              <a:t>interessam</a:t>
            </a:r>
            <a:r>
              <a:rPr lang="en-US" altLang="pt-BR" sz="2000" dirty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>
                <a:solidFill>
                  <a:schemeClr val="tx2"/>
                </a:solidFill>
                <a:latin typeface="Century Gothic" pitchFamily="34" charset="0"/>
              </a:rPr>
              <a:t>cada</a:t>
            </a:r>
            <a:r>
              <a:rPr lang="en-US" altLang="pt-BR" sz="2000" dirty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>
                <a:solidFill>
                  <a:schemeClr val="tx2"/>
                </a:solidFill>
                <a:latin typeface="Century Gothic" pitchFamily="34" charset="0"/>
              </a:rPr>
              <a:t>vez</a:t>
            </a:r>
            <a:r>
              <a:rPr lang="en-US" altLang="pt-BR" sz="2000" dirty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>
                <a:solidFill>
                  <a:schemeClr val="tx2"/>
                </a:solidFill>
                <a:latin typeface="Century Gothic" pitchFamily="34" charset="0"/>
              </a:rPr>
              <a:t>mais</a:t>
            </a:r>
            <a:r>
              <a:rPr lang="en-US" altLang="pt-BR" sz="2000" dirty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>
                <a:solidFill>
                  <a:schemeClr val="tx2"/>
                </a:solidFill>
                <a:latin typeface="Century Gothic" pitchFamily="34" charset="0"/>
              </a:rPr>
              <a:t>às</a:t>
            </a:r>
            <a:r>
              <a:rPr lang="en-US" altLang="pt-BR" sz="2000" dirty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>
                <a:solidFill>
                  <a:schemeClr val="tx2"/>
                </a:solidFill>
                <a:latin typeface="Century Gothic" pitchFamily="34" charset="0"/>
              </a:rPr>
              <a:t>indústricas</a:t>
            </a:r>
            <a:r>
              <a:rPr lang="en-US" altLang="pt-BR" sz="2000" dirty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>
                <a:solidFill>
                  <a:schemeClr val="tx2"/>
                </a:solidFill>
                <a:latin typeface="Century Gothic" pitchFamily="34" charset="0"/>
              </a:rPr>
              <a:t>convencionais</a:t>
            </a:r>
            <a:r>
              <a:rPr lang="en-US" altLang="pt-BR" sz="2000" dirty="0">
                <a:solidFill>
                  <a:schemeClr val="tx2"/>
                </a:solidFill>
                <a:latin typeface="Century Gothic" pitchFamily="34" charset="0"/>
              </a:rPr>
              <a:t>. </a:t>
            </a:r>
            <a:r>
              <a:rPr lang="en-US" altLang="pt-BR" sz="2000" dirty="0" err="1">
                <a:solidFill>
                  <a:schemeClr val="tx2"/>
                </a:solidFill>
                <a:latin typeface="Century Gothic" pitchFamily="34" charset="0"/>
              </a:rPr>
              <a:t>Podem</a:t>
            </a:r>
            <a:r>
              <a:rPr lang="en-US" altLang="pt-BR" sz="2000" dirty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>
                <a:solidFill>
                  <a:schemeClr val="tx2"/>
                </a:solidFill>
                <a:latin typeface="Century Gothic" pitchFamily="34" charset="0"/>
              </a:rPr>
              <a:t>ser</a:t>
            </a:r>
            <a:r>
              <a:rPr lang="en-US" altLang="pt-BR" sz="2000" dirty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>
                <a:solidFill>
                  <a:schemeClr val="tx2"/>
                </a:solidFill>
                <a:latin typeface="Century Gothic" pitchFamily="34" charset="0"/>
              </a:rPr>
              <a:t>projetos</a:t>
            </a:r>
            <a:r>
              <a:rPr lang="en-US" altLang="pt-BR" sz="2000" dirty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>
                <a:solidFill>
                  <a:schemeClr val="tx2"/>
                </a:solidFill>
                <a:latin typeface="Century Gothic" pitchFamily="34" charset="0"/>
              </a:rPr>
              <a:t>resultantes</a:t>
            </a:r>
            <a:r>
              <a:rPr lang="en-US" altLang="pt-BR" sz="2000" dirty="0">
                <a:solidFill>
                  <a:schemeClr val="tx2"/>
                </a:solidFill>
                <a:latin typeface="Century Gothic" pitchFamily="34" charset="0"/>
              </a:rPr>
              <a:t> das </a:t>
            </a:r>
            <a:r>
              <a:rPr lang="en-US" altLang="pt-BR" sz="2000" dirty="0" err="1">
                <a:solidFill>
                  <a:schemeClr val="tx2"/>
                </a:solidFill>
                <a:latin typeface="Century Gothic" pitchFamily="34" charset="0"/>
              </a:rPr>
              <a:t>pesquisas</a:t>
            </a:r>
            <a:r>
              <a:rPr lang="en-US" altLang="pt-BR" sz="2000" dirty="0">
                <a:solidFill>
                  <a:schemeClr val="tx2"/>
                </a:solidFill>
                <a:latin typeface="Century Gothic" pitchFamily="34" charset="0"/>
              </a:rPr>
              <a:t> e </a:t>
            </a:r>
            <a:r>
              <a:rPr lang="en-US" altLang="pt-BR" sz="2000" dirty="0" err="1">
                <a:solidFill>
                  <a:schemeClr val="tx2"/>
                </a:solidFill>
                <a:latin typeface="Century Gothic" pitchFamily="34" charset="0"/>
              </a:rPr>
              <a:t>desenvolvimento</a:t>
            </a:r>
            <a:r>
              <a:rPr lang="en-US" altLang="pt-BR" sz="2000" dirty="0">
                <a:solidFill>
                  <a:schemeClr val="tx2"/>
                </a:solidFill>
                <a:latin typeface="Century Gothic" pitchFamily="34" charset="0"/>
              </a:rPr>
              <a:t> de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ideias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>
                <a:solidFill>
                  <a:schemeClr val="tx2"/>
                </a:solidFill>
                <a:latin typeface="Century Gothic" pitchFamily="34" charset="0"/>
              </a:rPr>
              <a:t>novas</a:t>
            </a:r>
            <a:r>
              <a:rPr lang="en-US" altLang="pt-BR" sz="2000" dirty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>
                <a:solidFill>
                  <a:schemeClr val="tx2"/>
                </a:solidFill>
                <a:latin typeface="Century Gothic" pitchFamily="34" charset="0"/>
              </a:rPr>
              <a:t>ou</a:t>
            </a:r>
            <a:r>
              <a:rPr lang="en-US" altLang="pt-BR" sz="2000" dirty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>
                <a:solidFill>
                  <a:schemeClr val="tx2"/>
                </a:solidFill>
                <a:latin typeface="Century Gothic" pitchFamily="34" charset="0"/>
              </a:rPr>
              <a:t>advindas</a:t>
            </a:r>
            <a:r>
              <a:rPr lang="en-US" altLang="pt-BR" sz="2000" dirty="0">
                <a:solidFill>
                  <a:schemeClr val="tx2"/>
                </a:solidFill>
                <a:latin typeface="Century Gothic" pitchFamily="34" charset="0"/>
              </a:rPr>
              <a:t> da </a:t>
            </a:r>
            <a:r>
              <a:rPr lang="en-US" altLang="pt-BR" sz="2000" dirty="0" err="1">
                <a:solidFill>
                  <a:schemeClr val="tx2"/>
                </a:solidFill>
                <a:latin typeface="Century Gothic" pitchFamily="34" charset="0"/>
              </a:rPr>
              <a:t>iniciativa</a:t>
            </a:r>
            <a:r>
              <a:rPr lang="en-US" altLang="pt-BR" sz="2000" dirty="0">
                <a:solidFill>
                  <a:schemeClr val="tx2"/>
                </a:solidFill>
                <a:latin typeface="Century Gothic" pitchFamily="34" charset="0"/>
              </a:rPr>
              <a:t> de </a:t>
            </a:r>
            <a:r>
              <a:rPr lang="en-US" altLang="pt-BR" sz="2000" dirty="0" err="1">
                <a:solidFill>
                  <a:schemeClr val="tx2"/>
                </a:solidFill>
                <a:latin typeface="Century Gothic" pitchFamily="34" charset="0"/>
              </a:rPr>
              <a:t>equipes</a:t>
            </a:r>
            <a:r>
              <a:rPr lang="en-US" altLang="pt-BR" sz="2000" dirty="0">
                <a:solidFill>
                  <a:schemeClr val="tx2"/>
                </a:solidFill>
                <a:latin typeface="Century Gothic" pitchFamily="34" charset="0"/>
              </a:rPr>
              <a:t> de </a:t>
            </a:r>
            <a:r>
              <a:rPr lang="en-US" altLang="pt-BR" sz="2000" dirty="0" err="1">
                <a:solidFill>
                  <a:schemeClr val="tx2"/>
                </a:solidFill>
                <a:latin typeface="Century Gothic" pitchFamily="34" charset="0"/>
              </a:rPr>
              <a:t>empresas</a:t>
            </a:r>
            <a:r>
              <a:rPr lang="en-US" altLang="pt-BR" sz="2000" dirty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>
                <a:solidFill>
                  <a:schemeClr val="tx2"/>
                </a:solidFill>
                <a:latin typeface="Century Gothic" pitchFamily="34" charset="0"/>
              </a:rPr>
              <a:t>já</a:t>
            </a:r>
            <a:r>
              <a:rPr lang="en-US" altLang="pt-BR" sz="2000" dirty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>
                <a:solidFill>
                  <a:schemeClr val="tx2"/>
                </a:solidFill>
                <a:latin typeface="Century Gothic" pitchFamily="34" charset="0"/>
              </a:rPr>
              <a:t>renomadas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.” (Freitas;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Jonata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, 2012)</a:t>
            </a:r>
          </a:p>
        </p:txBody>
      </p:sp>
      <p:pic>
        <p:nvPicPr>
          <p:cNvPr id="4" name="Picture 2" descr="https://encrypted-tbn0.gstatic.com/images?q=tbn:ANd9GcQmfw8tzsNJ6S4fwzy_qJmwlXTrMKw6E2VjajxbK37TZuFpVb_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512" y="5796287"/>
            <a:ext cx="1887488" cy="106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4624"/>
            <a:ext cx="1223963" cy="1000125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dist="119334" dir="1510411" algn="tl" rotWithShape="0">
              <a:srgbClr val="FFFFFF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653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>
            <a:spLocks noChangeArrowheads="1"/>
          </p:cNvSpPr>
          <p:nvPr/>
        </p:nvSpPr>
        <p:spPr bwMode="auto">
          <a:xfrm>
            <a:off x="179512" y="75253"/>
            <a:ext cx="712946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pt-BR" sz="3000" b="1" dirty="0">
                <a:solidFill>
                  <a:schemeClr val="accent1">
                    <a:lumMod val="75000"/>
                  </a:schemeClr>
                </a:solidFill>
              </a:rPr>
              <a:t>Por que o empreendedor de tecnologia precisa conhecer os fundamentos de gestão e modelagem de negócios?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539552" y="2034556"/>
            <a:ext cx="7554913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2730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412750" indent="-342900"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</a:pPr>
            <a:r>
              <a:rPr lang="en-US" altLang="pt-BR" dirty="0" err="1" smtClean="0">
                <a:solidFill>
                  <a:schemeClr val="tx2"/>
                </a:solidFill>
                <a:latin typeface="Century Gothic" pitchFamily="34" charset="0"/>
              </a:rPr>
              <a:t>Depender</a:t>
            </a:r>
            <a:r>
              <a:rPr lang="en-US" altLang="pt-BR" dirty="0" smtClean="0">
                <a:solidFill>
                  <a:schemeClr val="tx2"/>
                </a:solidFill>
                <a:latin typeface="Century Gothic" pitchFamily="34" charset="0"/>
              </a:rPr>
              <a:t> de </a:t>
            </a:r>
            <a:r>
              <a:rPr lang="en-US" altLang="pt-BR" dirty="0" err="1" smtClean="0">
                <a:solidFill>
                  <a:schemeClr val="tx2"/>
                </a:solidFill>
                <a:latin typeface="Century Gothic" pitchFamily="34" charset="0"/>
              </a:rPr>
              <a:t>alianças</a:t>
            </a:r>
            <a:r>
              <a:rPr lang="en-US" altLang="pt-BR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dirty="0" err="1" smtClean="0">
                <a:solidFill>
                  <a:schemeClr val="tx2"/>
                </a:solidFill>
                <a:latin typeface="Century Gothic" pitchFamily="34" charset="0"/>
              </a:rPr>
              <a:t>estratégicas</a:t>
            </a:r>
            <a:r>
              <a:rPr lang="en-US" altLang="pt-BR" dirty="0" smtClean="0">
                <a:solidFill>
                  <a:schemeClr val="tx2"/>
                </a:solidFill>
                <a:latin typeface="Century Gothic" pitchFamily="34" charset="0"/>
              </a:rPr>
              <a:t>, </a:t>
            </a:r>
            <a:r>
              <a:rPr lang="en-US" altLang="pt-BR" dirty="0" err="1" smtClean="0">
                <a:solidFill>
                  <a:schemeClr val="tx2"/>
                </a:solidFill>
                <a:latin typeface="Century Gothic" pitchFamily="34" charset="0"/>
              </a:rPr>
              <a:t>pois</a:t>
            </a:r>
            <a:r>
              <a:rPr lang="en-US" altLang="pt-BR" dirty="0" smtClean="0">
                <a:solidFill>
                  <a:schemeClr val="tx2"/>
                </a:solidFill>
                <a:latin typeface="Century Gothic" pitchFamily="34" charset="0"/>
              </a:rPr>
              <a:t> a </a:t>
            </a:r>
            <a:r>
              <a:rPr lang="en-US" altLang="pt-BR" dirty="0" err="1" smtClean="0">
                <a:solidFill>
                  <a:schemeClr val="tx2"/>
                </a:solidFill>
                <a:latin typeface="Century Gothic" pitchFamily="34" charset="0"/>
              </a:rPr>
              <a:t>complexidade</a:t>
            </a:r>
            <a:r>
              <a:rPr lang="en-US" altLang="pt-BR" dirty="0" smtClean="0">
                <a:solidFill>
                  <a:schemeClr val="tx2"/>
                </a:solidFill>
                <a:latin typeface="Century Gothic" pitchFamily="34" charset="0"/>
              </a:rPr>
              <a:t> no </a:t>
            </a:r>
            <a:r>
              <a:rPr lang="en-US" altLang="pt-BR" dirty="0" err="1" smtClean="0">
                <a:solidFill>
                  <a:schemeClr val="tx2"/>
                </a:solidFill>
                <a:latin typeface="Century Gothic" pitchFamily="34" charset="0"/>
              </a:rPr>
              <a:t>desenvolvimento</a:t>
            </a:r>
            <a:r>
              <a:rPr lang="en-US" altLang="pt-BR" dirty="0" smtClean="0">
                <a:solidFill>
                  <a:schemeClr val="tx2"/>
                </a:solidFill>
                <a:latin typeface="Century Gothic" pitchFamily="34" charset="0"/>
              </a:rPr>
              <a:t>, </a:t>
            </a:r>
            <a:r>
              <a:rPr lang="en-US" altLang="pt-BR" dirty="0" err="1" smtClean="0">
                <a:solidFill>
                  <a:schemeClr val="tx2"/>
                </a:solidFill>
                <a:latin typeface="Century Gothic" pitchFamily="34" charset="0"/>
              </a:rPr>
              <a:t>na</a:t>
            </a:r>
            <a:r>
              <a:rPr lang="en-US" altLang="pt-BR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dirty="0" err="1" smtClean="0">
                <a:solidFill>
                  <a:schemeClr val="tx2"/>
                </a:solidFill>
                <a:latin typeface="Century Gothic" pitchFamily="34" charset="0"/>
              </a:rPr>
              <a:t>produção</a:t>
            </a:r>
            <a:r>
              <a:rPr lang="en-US" altLang="pt-BR" dirty="0" smtClean="0">
                <a:solidFill>
                  <a:schemeClr val="tx2"/>
                </a:solidFill>
                <a:latin typeface="Century Gothic" pitchFamily="34" charset="0"/>
              </a:rPr>
              <a:t> e </a:t>
            </a:r>
            <a:r>
              <a:rPr lang="en-US" altLang="pt-BR" dirty="0" err="1" smtClean="0">
                <a:solidFill>
                  <a:schemeClr val="tx2"/>
                </a:solidFill>
                <a:latin typeface="Century Gothic" pitchFamily="34" charset="0"/>
              </a:rPr>
              <a:t>na</a:t>
            </a:r>
            <a:r>
              <a:rPr lang="en-US" altLang="pt-BR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dirty="0" err="1" smtClean="0">
                <a:solidFill>
                  <a:schemeClr val="tx2"/>
                </a:solidFill>
                <a:latin typeface="Century Gothic" pitchFamily="34" charset="0"/>
              </a:rPr>
              <a:t>distribuição</a:t>
            </a:r>
            <a:r>
              <a:rPr lang="en-US" altLang="pt-BR" dirty="0" smtClean="0">
                <a:solidFill>
                  <a:schemeClr val="tx2"/>
                </a:solidFill>
                <a:latin typeface="Century Gothic" pitchFamily="34" charset="0"/>
              </a:rPr>
              <a:t> dos </a:t>
            </a:r>
            <a:r>
              <a:rPr lang="en-US" altLang="pt-BR" dirty="0" err="1" smtClean="0">
                <a:solidFill>
                  <a:schemeClr val="tx2"/>
                </a:solidFill>
                <a:latin typeface="Century Gothic" pitchFamily="34" charset="0"/>
              </a:rPr>
              <a:t>produtos</a:t>
            </a:r>
            <a:r>
              <a:rPr lang="en-US" altLang="pt-BR" dirty="0" smtClean="0">
                <a:solidFill>
                  <a:schemeClr val="tx2"/>
                </a:solidFill>
                <a:latin typeface="Century Gothic" pitchFamily="34" charset="0"/>
              </a:rPr>
              <a:t> e </a:t>
            </a:r>
            <a:r>
              <a:rPr lang="en-US" altLang="pt-BR" dirty="0" err="1" smtClean="0">
                <a:solidFill>
                  <a:schemeClr val="tx2"/>
                </a:solidFill>
                <a:latin typeface="Century Gothic" pitchFamily="34" charset="0"/>
              </a:rPr>
              <a:t>serviços</a:t>
            </a:r>
            <a:r>
              <a:rPr lang="en-US" altLang="pt-BR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dirty="0" err="1" smtClean="0">
                <a:solidFill>
                  <a:schemeClr val="tx2"/>
                </a:solidFill>
                <a:latin typeface="Century Gothic" pitchFamily="34" charset="0"/>
              </a:rPr>
              <a:t>inovadores</a:t>
            </a:r>
            <a:r>
              <a:rPr lang="en-US" altLang="pt-BR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dirty="0" err="1" smtClean="0">
                <a:solidFill>
                  <a:schemeClr val="tx2"/>
                </a:solidFill>
                <a:latin typeface="Century Gothic" pitchFamily="34" charset="0"/>
              </a:rPr>
              <a:t>demanda</a:t>
            </a:r>
            <a:r>
              <a:rPr lang="en-US" altLang="pt-BR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dirty="0" err="1" smtClean="0">
                <a:solidFill>
                  <a:schemeClr val="tx2"/>
                </a:solidFill>
                <a:latin typeface="Century Gothic" pitchFamily="34" charset="0"/>
              </a:rPr>
              <a:t>parcerias</a:t>
            </a:r>
            <a:r>
              <a:rPr lang="en-US" altLang="pt-BR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dirty="0" err="1" smtClean="0">
                <a:solidFill>
                  <a:schemeClr val="tx2"/>
                </a:solidFill>
                <a:latin typeface="Century Gothic" pitchFamily="34" charset="0"/>
              </a:rPr>
              <a:t>estratégicas</a:t>
            </a:r>
            <a:r>
              <a:rPr lang="en-US" altLang="pt-BR" dirty="0" smtClean="0">
                <a:solidFill>
                  <a:schemeClr val="tx2"/>
                </a:solidFill>
                <a:latin typeface="Century Gothic" pitchFamily="34" charset="0"/>
              </a:rPr>
              <a:t> com </a:t>
            </a:r>
            <a:r>
              <a:rPr lang="en-US" altLang="pt-BR" dirty="0" err="1" smtClean="0">
                <a:solidFill>
                  <a:schemeClr val="tx2"/>
                </a:solidFill>
                <a:latin typeface="Century Gothic" pitchFamily="34" charset="0"/>
              </a:rPr>
              <a:t>outras</a:t>
            </a:r>
            <a:r>
              <a:rPr lang="en-US" altLang="pt-BR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dirty="0" err="1" smtClean="0">
                <a:solidFill>
                  <a:schemeClr val="tx2"/>
                </a:solidFill>
                <a:latin typeface="Century Gothic" pitchFamily="34" charset="0"/>
              </a:rPr>
              <a:t>empresas</a:t>
            </a:r>
            <a:r>
              <a:rPr lang="en-US" altLang="pt-BR" dirty="0" smtClean="0">
                <a:solidFill>
                  <a:schemeClr val="tx2"/>
                </a:solidFill>
                <a:latin typeface="Century Gothic" pitchFamily="34" charset="0"/>
              </a:rPr>
              <a:t>?</a:t>
            </a:r>
          </a:p>
          <a:p>
            <a:pPr marL="412750" indent="-342900"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</a:pPr>
            <a:r>
              <a:rPr lang="en-US" altLang="pt-BR" dirty="0" err="1" smtClean="0">
                <a:solidFill>
                  <a:schemeClr val="tx2"/>
                </a:solidFill>
                <a:latin typeface="Century Gothic" pitchFamily="34" charset="0"/>
              </a:rPr>
              <a:t>Gerenciar</a:t>
            </a:r>
            <a:r>
              <a:rPr lang="en-US" altLang="pt-BR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dirty="0" err="1" smtClean="0">
                <a:solidFill>
                  <a:schemeClr val="tx2"/>
                </a:solidFill>
                <a:latin typeface="Century Gothic" pitchFamily="34" charset="0"/>
              </a:rPr>
              <a:t>colaboradores</a:t>
            </a:r>
            <a:r>
              <a:rPr lang="en-US" altLang="pt-BR" dirty="0" smtClean="0">
                <a:solidFill>
                  <a:schemeClr val="tx2"/>
                </a:solidFill>
                <a:latin typeface="Century Gothic" pitchFamily="34" charset="0"/>
              </a:rPr>
              <a:t> (</a:t>
            </a:r>
            <a:r>
              <a:rPr lang="en-US" altLang="pt-BR" dirty="0" err="1" smtClean="0">
                <a:solidFill>
                  <a:schemeClr val="tx2"/>
                </a:solidFill>
                <a:latin typeface="Century Gothic" pitchFamily="34" charset="0"/>
              </a:rPr>
              <a:t>funcionários</a:t>
            </a:r>
            <a:r>
              <a:rPr lang="en-US" altLang="pt-BR" dirty="0" smtClean="0">
                <a:solidFill>
                  <a:schemeClr val="tx2"/>
                </a:solidFill>
                <a:latin typeface="Century Gothic" pitchFamily="34" charset="0"/>
              </a:rPr>
              <a:t> e </a:t>
            </a:r>
            <a:r>
              <a:rPr lang="en-US" altLang="pt-BR" dirty="0" err="1" smtClean="0">
                <a:solidFill>
                  <a:schemeClr val="tx2"/>
                </a:solidFill>
                <a:latin typeface="Century Gothic" pitchFamily="34" charset="0"/>
              </a:rPr>
              <a:t>profissionais</a:t>
            </a:r>
            <a:r>
              <a:rPr lang="en-US" altLang="pt-BR" dirty="0" smtClean="0">
                <a:solidFill>
                  <a:schemeClr val="tx2"/>
                </a:solidFill>
                <a:latin typeface="Century Gothic" pitchFamily="34" charset="0"/>
              </a:rPr>
              <a:t> de </a:t>
            </a:r>
            <a:r>
              <a:rPr lang="en-US" altLang="pt-BR" dirty="0" err="1" smtClean="0">
                <a:solidFill>
                  <a:schemeClr val="tx2"/>
                </a:solidFill>
                <a:latin typeface="Century Gothic" pitchFamily="34" charset="0"/>
              </a:rPr>
              <a:t>empresas</a:t>
            </a:r>
            <a:r>
              <a:rPr lang="en-US" altLang="pt-BR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dirty="0" err="1" smtClean="0">
                <a:solidFill>
                  <a:schemeClr val="tx2"/>
                </a:solidFill>
                <a:latin typeface="Century Gothic" pitchFamily="34" charset="0"/>
              </a:rPr>
              <a:t>parceiras</a:t>
            </a:r>
            <a:r>
              <a:rPr lang="en-US" altLang="pt-BR" dirty="0" smtClean="0">
                <a:solidFill>
                  <a:schemeClr val="tx2"/>
                </a:solidFill>
                <a:latin typeface="Century Gothic" pitchFamily="34" charset="0"/>
              </a:rPr>
              <a:t>) com </a:t>
            </a:r>
            <a:r>
              <a:rPr lang="en-US" altLang="pt-BR" dirty="0" err="1" smtClean="0">
                <a:solidFill>
                  <a:schemeClr val="tx2"/>
                </a:solidFill>
                <a:latin typeface="Century Gothic" pitchFamily="34" charset="0"/>
              </a:rPr>
              <a:t>alta</a:t>
            </a:r>
            <a:r>
              <a:rPr lang="en-US" altLang="pt-BR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dirty="0" err="1" smtClean="0">
                <a:solidFill>
                  <a:schemeClr val="tx2"/>
                </a:solidFill>
                <a:latin typeface="Century Gothic" pitchFamily="34" charset="0"/>
              </a:rPr>
              <a:t>qualificação</a:t>
            </a:r>
            <a:r>
              <a:rPr lang="en-US" altLang="pt-BR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dirty="0" err="1" smtClean="0">
                <a:solidFill>
                  <a:schemeClr val="tx2"/>
                </a:solidFill>
                <a:latin typeface="Century Gothic" pitchFamily="34" charset="0"/>
              </a:rPr>
              <a:t>ténica-científica</a:t>
            </a:r>
            <a:r>
              <a:rPr lang="en-US" altLang="pt-BR" dirty="0" smtClean="0">
                <a:solidFill>
                  <a:schemeClr val="tx2"/>
                </a:solidFill>
                <a:latin typeface="Century Gothic" pitchFamily="34" charset="0"/>
              </a:rPr>
              <a:t>, </a:t>
            </a:r>
            <a:r>
              <a:rPr lang="en-US" altLang="pt-BR" dirty="0" err="1" smtClean="0">
                <a:solidFill>
                  <a:schemeClr val="tx2"/>
                </a:solidFill>
                <a:latin typeface="Century Gothic" pitchFamily="34" charset="0"/>
              </a:rPr>
              <a:t>já</a:t>
            </a:r>
            <a:r>
              <a:rPr lang="en-US" altLang="pt-BR" dirty="0" smtClean="0">
                <a:solidFill>
                  <a:schemeClr val="tx2"/>
                </a:solidFill>
                <a:latin typeface="Century Gothic" pitchFamily="34" charset="0"/>
              </a:rPr>
              <a:t> que o </a:t>
            </a:r>
            <a:r>
              <a:rPr lang="en-US" altLang="pt-BR" dirty="0" err="1" smtClean="0">
                <a:solidFill>
                  <a:schemeClr val="tx2"/>
                </a:solidFill>
                <a:latin typeface="Century Gothic" pitchFamily="34" charset="0"/>
              </a:rPr>
              <a:t>desenvolvimento</a:t>
            </a:r>
            <a:r>
              <a:rPr lang="en-US" altLang="pt-BR" dirty="0" smtClean="0">
                <a:solidFill>
                  <a:schemeClr val="tx2"/>
                </a:solidFill>
                <a:latin typeface="Century Gothic" pitchFamily="34" charset="0"/>
              </a:rPr>
              <a:t> , a </a:t>
            </a:r>
            <a:r>
              <a:rPr lang="en-US" altLang="pt-BR" dirty="0" err="1" smtClean="0">
                <a:solidFill>
                  <a:schemeClr val="tx2"/>
                </a:solidFill>
                <a:latin typeface="Century Gothic" pitchFamily="34" charset="0"/>
              </a:rPr>
              <a:t>fabricação</a:t>
            </a:r>
            <a:r>
              <a:rPr lang="en-US" altLang="pt-BR" dirty="0" smtClean="0">
                <a:solidFill>
                  <a:schemeClr val="tx2"/>
                </a:solidFill>
                <a:latin typeface="Century Gothic" pitchFamily="34" charset="0"/>
              </a:rPr>
              <a:t> e a </a:t>
            </a:r>
            <a:r>
              <a:rPr lang="en-US" altLang="pt-BR" dirty="0" err="1" smtClean="0">
                <a:solidFill>
                  <a:schemeClr val="tx2"/>
                </a:solidFill>
                <a:latin typeface="Century Gothic" pitchFamily="34" charset="0"/>
              </a:rPr>
              <a:t>comercialização</a:t>
            </a:r>
            <a:r>
              <a:rPr lang="en-US" altLang="pt-BR" dirty="0" smtClean="0">
                <a:solidFill>
                  <a:schemeClr val="tx2"/>
                </a:solidFill>
                <a:latin typeface="Century Gothic" pitchFamily="34" charset="0"/>
              </a:rPr>
              <a:t> dos </a:t>
            </a:r>
            <a:r>
              <a:rPr lang="en-US" altLang="pt-BR" dirty="0" err="1" smtClean="0">
                <a:solidFill>
                  <a:schemeClr val="tx2"/>
                </a:solidFill>
                <a:latin typeface="Century Gothic" pitchFamily="34" charset="0"/>
              </a:rPr>
              <a:t>produtos</a:t>
            </a:r>
            <a:r>
              <a:rPr lang="en-US" altLang="pt-BR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dirty="0" err="1" smtClean="0">
                <a:solidFill>
                  <a:schemeClr val="tx2"/>
                </a:solidFill>
                <a:latin typeface="Century Gothic" pitchFamily="34" charset="0"/>
              </a:rPr>
              <a:t>demandam</a:t>
            </a:r>
            <a:r>
              <a:rPr lang="en-US" altLang="pt-BR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dirty="0" err="1" smtClean="0">
                <a:solidFill>
                  <a:schemeClr val="tx2"/>
                </a:solidFill>
                <a:latin typeface="Century Gothic" pitchFamily="34" charset="0"/>
              </a:rPr>
              <a:t>funcionários</a:t>
            </a:r>
            <a:r>
              <a:rPr lang="en-US" altLang="pt-BR" dirty="0" smtClean="0">
                <a:solidFill>
                  <a:schemeClr val="tx2"/>
                </a:solidFill>
                <a:latin typeface="Century Gothic" pitchFamily="34" charset="0"/>
              </a:rPr>
              <a:t> com </a:t>
            </a:r>
            <a:r>
              <a:rPr lang="en-US" altLang="pt-BR" dirty="0" err="1" smtClean="0">
                <a:solidFill>
                  <a:schemeClr val="tx2"/>
                </a:solidFill>
                <a:latin typeface="Century Gothic" pitchFamily="34" charset="0"/>
              </a:rPr>
              <a:t>ótima</a:t>
            </a:r>
            <a:r>
              <a:rPr lang="en-US" altLang="pt-BR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dirty="0" err="1" smtClean="0">
                <a:solidFill>
                  <a:schemeClr val="tx2"/>
                </a:solidFill>
                <a:latin typeface="Century Gothic" pitchFamily="34" charset="0"/>
              </a:rPr>
              <a:t>formação</a:t>
            </a:r>
            <a:r>
              <a:rPr lang="en-US" altLang="pt-BR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dirty="0" err="1" smtClean="0">
                <a:solidFill>
                  <a:schemeClr val="tx2"/>
                </a:solidFill>
                <a:latin typeface="Century Gothic" pitchFamily="34" charset="0"/>
              </a:rPr>
              <a:t>acadêmica</a:t>
            </a:r>
            <a:r>
              <a:rPr lang="en-US" altLang="pt-BR" dirty="0" smtClean="0">
                <a:solidFill>
                  <a:schemeClr val="tx2"/>
                </a:solidFill>
                <a:latin typeface="Century Gothic" pitchFamily="34" charset="0"/>
              </a:rPr>
              <a:t>, boa parte </a:t>
            </a:r>
            <a:r>
              <a:rPr lang="en-US" altLang="pt-BR" dirty="0" err="1" smtClean="0">
                <a:solidFill>
                  <a:schemeClr val="tx2"/>
                </a:solidFill>
                <a:latin typeface="Century Gothic" pitchFamily="34" charset="0"/>
              </a:rPr>
              <a:t>engenheiros</a:t>
            </a:r>
            <a:r>
              <a:rPr lang="en-US" altLang="pt-BR" dirty="0" smtClean="0">
                <a:solidFill>
                  <a:schemeClr val="tx2"/>
                </a:solidFill>
                <a:latin typeface="Century Gothic" pitchFamily="34" charset="0"/>
              </a:rPr>
              <a:t> e </a:t>
            </a:r>
            <a:r>
              <a:rPr lang="en-US" altLang="pt-BR" dirty="0" err="1" smtClean="0">
                <a:solidFill>
                  <a:schemeClr val="tx2"/>
                </a:solidFill>
                <a:latin typeface="Century Gothic" pitchFamily="34" charset="0"/>
              </a:rPr>
              <a:t>cientistas</a:t>
            </a:r>
            <a:r>
              <a:rPr lang="en-US" altLang="pt-BR" dirty="0" smtClean="0">
                <a:solidFill>
                  <a:schemeClr val="tx2"/>
                </a:solidFill>
                <a:latin typeface="Century Gothic" pitchFamily="34" charset="0"/>
              </a:rPr>
              <a:t>?</a:t>
            </a:r>
          </a:p>
          <a:p>
            <a:pPr marL="412750" indent="-342900"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</a:pPr>
            <a:r>
              <a:rPr lang="en-US" altLang="pt-BR" dirty="0" smtClean="0">
                <a:solidFill>
                  <a:schemeClr val="tx2"/>
                </a:solidFill>
                <a:latin typeface="Century Gothic" pitchFamily="34" charset="0"/>
              </a:rPr>
              <a:t>Fazer </a:t>
            </a:r>
            <a:r>
              <a:rPr lang="en-US" altLang="pt-BR" dirty="0" err="1" smtClean="0">
                <a:solidFill>
                  <a:schemeClr val="tx2"/>
                </a:solidFill>
                <a:latin typeface="Century Gothic" pitchFamily="34" charset="0"/>
              </a:rPr>
              <a:t>investimentos</a:t>
            </a:r>
            <a:r>
              <a:rPr lang="en-US" altLang="pt-BR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dirty="0" err="1" smtClean="0">
                <a:solidFill>
                  <a:schemeClr val="tx2"/>
                </a:solidFill>
                <a:latin typeface="Century Gothic" pitchFamily="34" charset="0"/>
              </a:rPr>
              <a:t>expressivos</a:t>
            </a:r>
            <a:r>
              <a:rPr lang="en-US" altLang="pt-BR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dirty="0" err="1" smtClean="0">
                <a:solidFill>
                  <a:schemeClr val="tx2"/>
                </a:solidFill>
                <a:latin typeface="Century Gothic" pitchFamily="34" charset="0"/>
              </a:rPr>
              <a:t>em</a:t>
            </a:r>
            <a:r>
              <a:rPr lang="en-US" altLang="pt-BR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dirty="0" err="1" smtClean="0">
                <a:solidFill>
                  <a:schemeClr val="tx2"/>
                </a:solidFill>
                <a:latin typeface="Century Gothic" pitchFamily="34" charset="0"/>
              </a:rPr>
              <a:t>pesquisa</a:t>
            </a:r>
            <a:r>
              <a:rPr lang="en-US" altLang="pt-BR" dirty="0" smtClean="0">
                <a:solidFill>
                  <a:schemeClr val="tx2"/>
                </a:solidFill>
                <a:latin typeface="Century Gothic" pitchFamily="34" charset="0"/>
              </a:rPr>
              <a:t> e </a:t>
            </a:r>
            <a:r>
              <a:rPr lang="en-US" altLang="pt-BR" dirty="0" err="1" smtClean="0">
                <a:solidFill>
                  <a:schemeClr val="tx2"/>
                </a:solidFill>
                <a:latin typeface="Century Gothic" pitchFamily="34" charset="0"/>
              </a:rPr>
              <a:t>desenvolvimento</a:t>
            </a:r>
            <a:r>
              <a:rPr lang="en-US" altLang="pt-BR" dirty="0" smtClean="0">
                <a:solidFill>
                  <a:schemeClr val="tx2"/>
                </a:solidFill>
                <a:latin typeface="Century Gothic" pitchFamily="34" charset="0"/>
              </a:rPr>
              <a:t>?</a:t>
            </a:r>
          </a:p>
          <a:p>
            <a:pPr marL="412750" indent="-342900"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</a:pPr>
            <a:r>
              <a:rPr lang="en-US" altLang="pt-BR" dirty="0" err="1" smtClean="0">
                <a:solidFill>
                  <a:schemeClr val="tx2"/>
                </a:solidFill>
                <a:latin typeface="Century Gothic" pitchFamily="34" charset="0"/>
              </a:rPr>
              <a:t>Ser</a:t>
            </a:r>
            <a:r>
              <a:rPr lang="en-US" altLang="pt-BR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dirty="0" err="1" smtClean="0">
                <a:solidFill>
                  <a:schemeClr val="tx2"/>
                </a:solidFill>
                <a:latin typeface="Century Gothic" pitchFamily="34" charset="0"/>
              </a:rPr>
              <a:t>competitivo</a:t>
            </a:r>
            <a:r>
              <a:rPr lang="en-US" altLang="pt-BR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dirty="0" err="1" smtClean="0">
                <a:solidFill>
                  <a:schemeClr val="tx2"/>
                </a:solidFill>
                <a:latin typeface="Century Gothic" pitchFamily="34" charset="0"/>
              </a:rPr>
              <a:t>mundialmente</a:t>
            </a:r>
            <a:r>
              <a:rPr lang="en-US" altLang="pt-BR" dirty="0" smtClean="0">
                <a:solidFill>
                  <a:schemeClr val="tx2"/>
                </a:solidFill>
                <a:latin typeface="Century Gothic" pitchFamily="34" charset="0"/>
              </a:rPr>
              <a:t>, </a:t>
            </a:r>
            <a:r>
              <a:rPr lang="en-US" altLang="pt-BR" dirty="0" err="1" smtClean="0">
                <a:solidFill>
                  <a:schemeClr val="tx2"/>
                </a:solidFill>
                <a:latin typeface="Century Gothic" pitchFamily="34" charset="0"/>
              </a:rPr>
              <a:t>uma</a:t>
            </a:r>
            <a:r>
              <a:rPr lang="en-US" altLang="pt-BR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dirty="0" err="1" smtClean="0">
                <a:solidFill>
                  <a:schemeClr val="tx2"/>
                </a:solidFill>
                <a:latin typeface="Century Gothic" pitchFamily="34" charset="0"/>
              </a:rPr>
              <a:t>vez</a:t>
            </a:r>
            <a:r>
              <a:rPr lang="en-US" altLang="pt-BR" dirty="0" smtClean="0">
                <a:solidFill>
                  <a:schemeClr val="tx2"/>
                </a:solidFill>
                <a:latin typeface="Century Gothic" pitchFamily="34" charset="0"/>
              </a:rPr>
              <a:t> que </a:t>
            </a:r>
            <a:r>
              <a:rPr lang="en-US" altLang="pt-BR" dirty="0" err="1" smtClean="0">
                <a:solidFill>
                  <a:schemeClr val="tx2"/>
                </a:solidFill>
                <a:latin typeface="Century Gothic" pitchFamily="34" charset="0"/>
              </a:rPr>
              <a:t>competirá</a:t>
            </a:r>
            <a:r>
              <a:rPr lang="en-US" altLang="pt-BR" dirty="0" smtClean="0">
                <a:solidFill>
                  <a:schemeClr val="tx2"/>
                </a:solidFill>
                <a:latin typeface="Century Gothic" pitchFamily="34" charset="0"/>
              </a:rPr>
              <a:t> com </a:t>
            </a:r>
            <a:r>
              <a:rPr lang="en-US" altLang="pt-BR" dirty="0" err="1" smtClean="0">
                <a:solidFill>
                  <a:schemeClr val="tx2"/>
                </a:solidFill>
                <a:latin typeface="Century Gothic" pitchFamily="34" charset="0"/>
              </a:rPr>
              <a:t>empresas</a:t>
            </a:r>
            <a:r>
              <a:rPr lang="en-US" altLang="pt-BR" dirty="0" smtClean="0">
                <a:solidFill>
                  <a:schemeClr val="tx2"/>
                </a:solidFill>
                <a:latin typeface="Century Gothic" pitchFamily="34" charset="0"/>
              </a:rPr>
              <a:t> de outros </a:t>
            </a:r>
            <a:r>
              <a:rPr lang="en-US" altLang="pt-BR" dirty="0" err="1" smtClean="0">
                <a:solidFill>
                  <a:schemeClr val="tx2"/>
                </a:solidFill>
                <a:latin typeface="Century Gothic" pitchFamily="34" charset="0"/>
              </a:rPr>
              <a:t>países</a:t>
            </a:r>
            <a:r>
              <a:rPr lang="en-US" altLang="pt-BR" dirty="0" smtClean="0">
                <a:solidFill>
                  <a:schemeClr val="tx2"/>
                </a:solidFill>
                <a:latin typeface="Century Gothic" pitchFamily="34" charset="0"/>
              </a:rPr>
              <a:t>?</a:t>
            </a:r>
          </a:p>
          <a:p>
            <a:pPr marL="412750" indent="-342900"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</a:pPr>
            <a:r>
              <a:rPr lang="en-US" altLang="pt-BR" b="1" dirty="0" smtClean="0">
                <a:solidFill>
                  <a:schemeClr val="tx2"/>
                </a:solidFill>
                <a:latin typeface="Century Gothic" pitchFamily="34" charset="0"/>
              </a:rPr>
              <a:t>SE NÃO ESTIVER PREPARADO PARA ESSES DESAFIOS, JÁ ESTÁ ENGOLINDO ÁGUA.</a:t>
            </a:r>
          </a:p>
          <a:p>
            <a:pPr marL="412750" indent="-342900"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</a:pPr>
            <a:endParaRPr lang="en-US" altLang="pt-BR" sz="2400" dirty="0" smtClean="0">
              <a:solidFill>
                <a:schemeClr val="tx2"/>
              </a:solidFill>
              <a:latin typeface="Century Gothic" pitchFamily="34" charset="0"/>
            </a:endParaRPr>
          </a:p>
          <a:p>
            <a:pPr marL="69850" indent="0" eaLnBrk="1" hangingPunct="1">
              <a:spcBef>
                <a:spcPct val="20000"/>
              </a:spcBef>
              <a:buClr>
                <a:schemeClr val="accent1"/>
              </a:buClr>
              <a:buSzPct val="76000"/>
            </a:pPr>
            <a:endParaRPr lang="en-US" altLang="pt-BR" sz="2400" dirty="0">
              <a:solidFill>
                <a:schemeClr val="tx2"/>
              </a:solidFill>
              <a:latin typeface="Century Gothic" pitchFamily="34" charset="0"/>
            </a:endParaRP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4624"/>
            <a:ext cx="1223963" cy="1000125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dist="119334" dir="1510411" algn="tl" rotWithShape="0">
              <a:srgbClr val="FFFFFF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183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>
            <a:spLocks noChangeArrowheads="1"/>
          </p:cNvSpPr>
          <p:nvPr/>
        </p:nvSpPr>
        <p:spPr bwMode="auto">
          <a:xfrm>
            <a:off x="755576" y="574352"/>
            <a:ext cx="712946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 smtClean="0">
                <a:solidFill>
                  <a:schemeClr val="accent1">
                    <a:lumMod val="75000"/>
                  </a:schemeClr>
                </a:solidFill>
              </a:rPr>
              <a:t>O que é um Business </a:t>
            </a:r>
            <a:r>
              <a:rPr lang="pt-BR" sz="3600" b="1" dirty="0" err="1" smtClean="0">
                <a:solidFill>
                  <a:schemeClr val="accent1">
                    <a:lumMod val="75000"/>
                  </a:schemeClr>
                </a:solidFill>
              </a:rPr>
              <a:t>plan</a:t>
            </a:r>
            <a:r>
              <a:rPr lang="pt-BR" sz="3600" b="1" dirty="0" smtClean="0">
                <a:solidFill>
                  <a:schemeClr val="accent1">
                    <a:lumMod val="75000"/>
                  </a:schemeClr>
                </a:solidFill>
              </a:rPr>
              <a:t>? Precisou ou não de um?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904875" y="1773238"/>
            <a:ext cx="7554913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2730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412750" indent="-342900"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</a:pP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Na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década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de 2000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todos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pensavam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em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ficar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milionários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criando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um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negócio</a:t>
            </a:r>
            <a:r>
              <a:rPr lang="en-US" altLang="pt-BR" sz="2000" dirty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b="1" i="1" dirty="0" err="1" smtClean="0">
                <a:solidFill>
                  <a:schemeClr val="tx2"/>
                </a:solidFill>
                <a:latin typeface="Century Gothic" pitchFamily="34" charset="0"/>
              </a:rPr>
              <a:t>pontocom</a:t>
            </a:r>
            <a:r>
              <a:rPr lang="en-US" altLang="pt-BR" sz="2000" i="1" dirty="0" smtClean="0">
                <a:solidFill>
                  <a:schemeClr val="tx2"/>
                </a:solidFill>
                <a:latin typeface="Century Gothic" pitchFamily="34" charset="0"/>
              </a:rPr>
              <a:t>, 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e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tentavam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entender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o que era o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tal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do business plan que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os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empreendedores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do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Starmedia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, Hotmail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ou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ICQ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tinham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.</a:t>
            </a:r>
          </a:p>
          <a:p>
            <a:pPr marL="412750" indent="-342900"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</a:pP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Em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2010, o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plano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de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negócio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se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tornou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onipresente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em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todos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os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cursos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de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empreendedorismo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,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incubadoras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e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iniciativas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de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apoio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ao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empreendedor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.</a:t>
            </a:r>
          </a:p>
          <a:p>
            <a:pPr marL="412750" indent="-342900"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</a:pP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Corrente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está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crescendo de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empreendedores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e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especialistas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que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questionam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o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plano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de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negócio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para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negócios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nascentes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. </a:t>
            </a:r>
          </a:p>
          <a:p>
            <a:pPr marL="412750" indent="-342900"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</a:pPr>
            <a:r>
              <a:rPr lang="en-US" altLang="pt-BR" sz="2000" dirty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99,9% dos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empresários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não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tinham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esse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documento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.                                        (Fonte: NAKAGAWA, 2011)</a:t>
            </a:r>
            <a:endParaRPr lang="en-US" altLang="pt-BR" sz="2000" i="1" dirty="0">
              <a:solidFill>
                <a:schemeClr val="tx2"/>
              </a:solidFill>
              <a:latin typeface="Century Gothic" pitchFamily="34" charset="0"/>
            </a:endParaRP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4624"/>
            <a:ext cx="1223963" cy="1000125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dist="119334" dir="1510411" algn="tl" rotWithShape="0">
              <a:srgbClr val="FFFFFF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183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>
            <a:spLocks noChangeArrowheads="1"/>
          </p:cNvSpPr>
          <p:nvPr/>
        </p:nvSpPr>
        <p:spPr bwMode="auto">
          <a:xfrm>
            <a:off x="1089025" y="860425"/>
            <a:ext cx="71294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 smtClean="0">
                <a:solidFill>
                  <a:schemeClr val="accent1">
                    <a:lumMod val="75000"/>
                  </a:schemeClr>
                </a:solidFill>
              </a:rPr>
              <a:t>Business </a:t>
            </a:r>
            <a:r>
              <a:rPr lang="pt-BR" sz="3600" b="1" dirty="0" err="1" smtClean="0">
                <a:solidFill>
                  <a:schemeClr val="accent1">
                    <a:lumMod val="75000"/>
                  </a:schemeClr>
                </a:solidFill>
              </a:rPr>
              <a:t>Model</a:t>
            </a:r>
            <a:r>
              <a:rPr lang="pt-BR" sz="36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3600" b="1" dirty="0" err="1" smtClean="0">
                <a:solidFill>
                  <a:schemeClr val="accent1">
                    <a:lumMod val="75000"/>
                  </a:schemeClr>
                </a:solidFill>
              </a:rPr>
              <a:t>Genaration</a:t>
            </a:r>
            <a:endParaRPr lang="pt-BR" sz="36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904875" y="1773238"/>
            <a:ext cx="7554913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2730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412750" indent="-342900"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</a:pP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Modelo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de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negócios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de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fácil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descrição</a:t>
            </a:r>
            <a:r>
              <a:rPr lang="en-US" altLang="pt-BR" sz="2000" dirty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e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compreensão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;</a:t>
            </a:r>
          </a:p>
          <a:p>
            <a:pPr marL="412750" indent="-342900"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</a:pP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O “CANVAS”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foi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aplicado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e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testado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em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todo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o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mundo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e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já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foi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utilizado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por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organizações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como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IBM, Ericsson, Deloitte, Public Works e o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Governo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do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Canadá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.</a:t>
            </a:r>
          </a:p>
          <a:p>
            <a:pPr marL="412750" indent="-342900"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</a:pP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Baseado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em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nove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componentes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básicos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, que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mostram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a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lógica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de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ocmo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uma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organização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pretende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gerar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valor.</a:t>
            </a:r>
          </a:p>
          <a:p>
            <a:pPr marL="412750" indent="-342900"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</a:pP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O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modelo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de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negócios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é um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esquema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para a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estratégia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ser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implentada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através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das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estruturas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organizacionais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dos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processos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e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sistemas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.</a:t>
            </a:r>
          </a:p>
          <a:p>
            <a:pPr marL="69850" indent="0" eaLnBrk="1" hangingPunct="1">
              <a:spcBef>
                <a:spcPct val="20000"/>
              </a:spcBef>
              <a:buClr>
                <a:schemeClr val="accent1"/>
              </a:buClr>
              <a:buSzPct val="76000"/>
            </a:pPr>
            <a:endParaRPr lang="en-US" altLang="pt-BR" sz="2000" dirty="0">
              <a:solidFill>
                <a:schemeClr val="tx2"/>
              </a:solidFill>
              <a:latin typeface="Century Gothic" pitchFamily="34" charset="0"/>
            </a:endParaRPr>
          </a:p>
          <a:p>
            <a:pPr marL="69850" indent="0" eaLnBrk="1" hangingPunct="1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                               Fonte: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Osterwalder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, 2011</a:t>
            </a:r>
            <a:endParaRPr lang="en-US" altLang="pt-BR" sz="2000" dirty="0">
              <a:solidFill>
                <a:schemeClr val="tx2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83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>
            <a:spLocks noChangeArrowheads="1"/>
          </p:cNvSpPr>
          <p:nvPr/>
        </p:nvSpPr>
        <p:spPr bwMode="auto">
          <a:xfrm>
            <a:off x="1089025" y="860425"/>
            <a:ext cx="71294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 smtClean="0">
                <a:solidFill>
                  <a:schemeClr val="accent1">
                    <a:lumMod val="75000"/>
                  </a:schemeClr>
                </a:solidFill>
              </a:rPr>
              <a:t>Business </a:t>
            </a:r>
            <a:r>
              <a:rPr lang="pt-BR" sz="3600" b="1" dirty="0" err="1" smtClean="0">
                <a:solidFill>
                  <a:schemeClr val="accent1">
                    <a:lumMod val="75000"/>
                  </a:schemeClr>
                </a:solidFill>
              </a:rPr>
              <a:t>Model</a:t>
            </a:r>
            <a:r>
              <a:rPr lang="pt-BR" sz="36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3600" b="1" dirty="0" err="1" smtClean="0">
                <a:solidFill>
                  <a:schemeClr val="accent1">
                    <a:lumMod val="75000"/>
                  </a:schemeClr>
                </a:solidFill>
              </a:rPr>
              <a:t>Genaration</a:t>
            </a:r>
            <a:endParaRPr lang="pt-BR" sz="36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899592" y="1773238"/>
            <a:ext cx="7554913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2730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412750" indent="-342900">
              <a:buFont typeface="Arial" panose="020B0604020202020204" pitchFamily="34" charset="0"/>
              <a:buChar char="•"/>
            </a:pPr>
            <a:r>
              <a:rPr lang="pt-BR" sz="2000" dirty="0"/>
              <a:t>A iniciativa mais recente, bem recebida pelos empreendedores, é </a:t>
            </a:r>
            <a:r>
              <a:rPr lang="pt-BR" sz="2000" dirty="0" smtClean="0"/>
              <a:t>a síntese </a:t>
            </a:r>
            <a:r>
              <a:rPr lang="pt-BR" sz="2000" dirty="0"/>
              <a:t>de funções da empresa em um único quadro, resultado de </a:t>
            </a:r>
            <a:r>
              <a:rPr lang="pt-BR" sz="2000" dirty="0" smtClean="0"/>
              <a:t>estudos e </a:t>
            </a:r>
            <a:r>
              <a:rPr lang="pt-BR" sz="2000" dirty="0"/>
              <a:t>experimentações realizadas por Alex </a:t>
            </a:r>
            <a:r>
              <a:rPr lang="pt-BR" sz="2000" dirty="0" err="1"/>
              <a:t>Osterwalder</a:t>
            </a:r>
            <a:r>
              <a:rPr lang="pt-BR" sz="2000" dirty="0"/>
              <a:t> e Yves </a:t>
            </a:r>
            <a:r>
              <a:rPr lang="pt-BR" sz="2000" dirty="0" err="1"/>
              <a:t>Pigneur</a:t>
            </a:r>
            <a:r>
              <a:rPr lang="pt-BR" sz="2000" dirty="0"/>
              <a:t>. </a:t>
            </a:r>
            <a:endParaRPr lang="pt-BR" sz="2000" dirty="0" smtClean="0"/>
          </a:p>
          <a:p>
            <a:pPr marL="412750" indent="-342900">
              <a:buFont typeface="Arial" panose="020B0604020202020204" pitchFamily="34" charset="0"/>
              <a:buChar char="•"/>
            </a:pPr>
            <a:r>
              <a:rPr lang="pt-BR" sz="2000" b="1" dirty="0" smtClean="0"/>
              <a:t>O </a:t>
            </a:r>
            <a:r>
              <a:rPr lang="pt-BR" sz="2000" b="1" dirty="0"/>
              <a:t>objetivo </a:t>
            </a:r>
            <a:r>
              <a:rPr lang="pt-BR" sz="2000" dirty="0"/>
              <a:t>é o empreendedor criar modelos de negócios utilizando </a:t>
            </a:r>
            <a:r>
              <a:rPr lang="pt-BR" sz="2000" dirty="0" smtClean="0"/>
              <a:t>o Quadro </a:t>
            </a:r>
            <a:r>
              <a:rPr lang="pt-BR" sz="2000" dirty="0"/>
              <a:t>como um guia de hipóteses a serem validadas. O Quadro é </a:t>
            </a:r>
            <a:r>
              <a:rPr lang="pt-BR" sz="2000" dirty="0" smtClean="0"/>
              <a:t>um espaço </a:t>
            </a:r>
            <a:r>
              <a:rPr lang="pt-BR" sz="2000" dirty="0"/>
              <a:t>livre para imaginar o futuro negócio, com criatividade, </a:t>
            </a:r>
            <a:r>
              <a:rPr lang="pt-BR" sz="2000" dirty="0" smtClean="0"/>
              <a:t>permitindo-se pensar </a:t>
            </a:r>
            <a:r>
              <a:rPr lang="pt-BR" sz="2000" dirty="0"/>
              <a:t>inovações que possam criar uma Proposta de Valor única. </a:t>
            </a:r>
            <a:endParaRPr lang="pt-BR" sz="2000" dirty="0" smtClean="0"/>
          </a:p>
          <a:p>
            <a:pPr marL="412750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Desse mapa </a:t>
            </a:r>
            <a:r>
              <a:rPr lang="pt-BR" sz="2000" dirty="0"/>
              <a:t>visual do negócio, o empresário é convidado a validar essas </a:t>
            </a:r>
            <a:r>
              <a:rPr lang="pt-BR" sz="2000" dirty="0" smtClean="0"/>
              <a:t>hipóteses junto </a:t>
            </a:r>
            <a:r>
              <a:rPr lang="pt-BR" sz="2000" dirty="0"/>
              <a:t>aos clientes. Só depois das incertezas reduzidas com a validação </a:t>
            </a:r>
            <a:r>
              <a:rPr lang="pt-BR" sz="2000" dirty="0" smtClean="0"/>
              <a:t>das hipóteses </a:t>
            </a:r>
            <a:r>
              <a:rPr lang="pt-BR" sz="2000" dirty="0"/>
              <a:t>é que se define o Modelo de Negócios, que será o insumo para </a:t>
            </a:r>
            <a:r>
              <a:rPr lang="pt-BR" sz="2000" dirty="0" smtClean="0"/>
              <a:t>o planejamento </a:t>
            </a:r>
            <a:r>
              <a:rPr lang="pt-BR" sz="2000" dirty="0"/>
              <a:t>e execução.</a:t>
            </a:r>
            <a:endParaRPr lang="en-US" altLang="pt-BR" sz="2000" dirty="0">
              <a:solidFill>
                <a:schemeClr val="tx2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45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>
            <a:spLocks noChangeArrowheads="1"/>
          </p:cNvSpPr>
          <p:nvPr/>
        </p:nvSpPr>
        <p:spPr bwMode="auto">
          <a:xfrm>
            <a:off x="1089025" y="860425"/>
            <a:ext cx="71294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 smtClean="0">
                <a:solidFill>
                  <a:schemeClr val="accent1">
                    <a:lumMod val="75000"/>
                  </a:schemeClr>
                </a:solidFill>
              </a:rPr>
              <a:t>Business </a:t>
            </a:r>
            <a:r>
              <a:rPr lang="pt-BR" sz="3600" b="1" dirty="0" err="1" smtClean="0">
                <a:solidFill>
                  <a:schemeClr val="accent1">
                    <a:lumMod val="75000"/>
                  </a:schemeClr>
                </a:solidFill>
              </a:rPr>
              <a:t>Model</a:t>
            </a:r>
            <a:r>
              <a:rPr lang="pt-BR" sz="36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3600" b="1" dirty="0" err="1" smtClean="0">
                <a:solidFill>
                  <a:schemeClr val="accent1">
                    <a:lumMod val="75000"/>
                  </a:schemeClr>
                </a:solidFill>
              </a:rPr>
              <a:t>Genaration</a:t>
            </a:r>
            <a:endParaRPr lang="pt-BR" sz="36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899592" y="1773238"/>
            <a:ext cx="7554913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2730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pt-BR" sz="2000" dirty="0">
              <a:solidFill>
                <a:schemeClr val="tx2"/>
              </a:solidFill>
              <a:latin typeface="Century Gothic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51992" y="1925638"/>
            <a:ext cx="7554913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2730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412750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Desenhar </a:t>
            </a:r>
            <a:r>
              <a:rPr lang="pt-BR" sz="2000" dirty="0"/>
              <a:t>o Modelo de Negócios precede a elaboração do </a:t>
            </a:r>
            <a:r>
              <a:rPr lang="pt-BR" sz="2000" dirty="0" smtClean="0"/>
              <a:t>plano de </a:t>
            </a:r>
            <a:r>
              <a:rPr lang="pt-BR" sz="2000" dirty="0"/>
              <a:t>negócios. É por meio da análise e reflexão sobre ele que </a:t>
            </a:r>
            <a:r>
              <a:rPr lang="pt-BR" sz="2000" dirty="0" smtClean="0"/>
              <a:t>será possível </a:t>
            </a:r>
            <a:r>
              <a:rPr lang="pt-BR" sz="2000" dirty="0"/>
              <a:t>perceber se a ideia original terá validade, se todas as </a:t>
            </a:r>
            <a:r>
              <a:rPr lang="pt-BR" sz="2000" dirty="0" smtClean="0"/>
              <a:t>partes se </a:t>
            </a:r>
            <a:r>
              <a:rPr lang="pt-BR" sz="2000" dirty="0"/>
              <a:t>encaixam formando verdadeiramente um sistema</a:t>
            </a:r>
            <a:r>
              <a:rPr lang="pt-BR" sz="2000" dirty="0" smtClean="0"/>
              <a:t>.</a:t>
            </a:r>
          </a:p>
          <a:p>
            <a:endParaRPr lang="pt-BR" altLang="pt-BR" sz="2000" dirty="0">
              <a:solidFill>
                <a:schemeClr val="tx2"/>
              </a:solidFill>
              <a:latin typeface="Century Gothic" pitchFamily="34" charset="0"/>
            </a:endParaRPr>
          </a:p>
          <a:p>
            <a:pPr marL="412750" indent="-342900">
              <a:buFont typeface="Arial" panose="020B0604020202020204" pitchFamily="34" charset="0"/>
              <a:buChar char="•"/>
            </a:pPr>
            <a:r>
              <a:rPr lang="pt-BR" sz="2000" dirty="0"/>
              <a:t>O plano de negócios descreve a forma como o negócio será </a:t>
            </a:r>
            <a:r>
              <a:rPr lang="pt-BR" sz="2000" dirty="0" smtClean="0"/>
              <a:t>construído, com </a:t>
            </a:r>
            <a:r>
              <a:rPr lang="pt-BR" sz="2000" dirty="0"/>
              <a:t>etapas, prazos, planilhas de custos, receitas </a:t>
            </a:r>
            <a:r>
              <a:rPr lang="pt-BR" sz="2000" dirty="0" smtClean="0"/>
              <a:t>etc. Se </a:t>
            </a:r>
            <a:r>
              <a:rPr lang="pt-BR" sz="2000" dirty="0"/>
              <a:t>o Modelo de Negócios for alterado, o plano de negócios deverá </a:t>
            </a:r>
            <a:r>
              <a:rPr lang="pt-BR" sz="2000" dirty="0" smtClean="0"/>
              <a:t>ser alterado </a:t>
            </a:r>
            <a:r>
              <a:rPr lang="pt-BR" sz="2000" dirty="0"/>
              <a:t>também. As duas ferramentas devem manter-se vivas e conectadas</a:t>
            </a:r>
            <a:r>
              <a:rPr lang="pt-BR" sz="2000" dirty="0" smtClean="0"/>
              <a:t>.</a:t>
            </a:r>
          </a:p>
          <a:p>
            <a:endParaRPr lang="pt-BR" altLang="pt-BR" sz="2000" dirty="0">
              <a:solidFill>
                <a:schemeClr val="tx2"/>
              </a:solidFill>
              <a:latin typeface="Century Gothic" pitchFamily="34" charset="0"/>
            </a:endParaRPr>
          </a:p>
          <a:p>
            <a:endParaRPr lang="pt-BR" altLang="pt-BR" sz="2000" dirty="0" smtClean="0">
              <a:solidFill>
                <a:schemeClr val="tx2"/>
              </a:solidFill>
              <a:latin typeface="Century Gothic" pitchFamily="34" charset="0"/>
            </a:endParaRPr>
          </a:p>
          <a:p>
            <a:pPr algn="r"/>
            <a:r>
              <a:rPr lang="pt-BR" altLang="pt-BR" sz="2000" b="1" dirty="0" smtClean="0">
                <a:solidFill>
                  <a:schemeClr val="tx2"/>
                </a:solidFill>
                <a:latin typeface="Century Gothic" pitchFamily="34" charset="0"/>
              </a:rPr>
              <a:t>Fonte: Sebrae</a:t>
            </a:r>
            <a:endParaRPr lang="en-US" altLang="pt-BR" sz="2000" b="1" dirty="0">
              <a:solidFill>
                <a:schemeClr val="tx2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63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>
            <a:spLocks noChangeArrowheads="1"/>
          </p:cNvSpPr>
          <p:nvPr/>
        </p:nvSpPr>
        <p:spPr bwMode="auto">
          <a:xfrm>
            <a:off x="1089025" y="860425"/>
            <a:ext cx="71294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 smtClean="0">
                <a:solidFill>
                  <a:schemeClr val="accent1">
                    <a:lumMod val="75000"/>
                  </a:schemeClr>
                </a:solidFill>
              </a:rPr>
              <a:t>CANVAS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904875" y="1773239"/>
            <a:ext cx="7554913" cy="935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2730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412750" indent="-342900"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</a:pP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QUATRO ÁREAS PRINCIPAIS: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clientes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,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oferta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,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infraestrutura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e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viabilidade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financeira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.</a:t>
            </a:r>
          </a:p>
          <a:p>
            <a:pPr marL="412750" indent="-342900"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</a:pPr>
            <a:endParaRPr lang="en-US" altLang="pt-BR" sz="2000" dirty="0">
              <a:solidFill>
                <a:schemeClr val="tx2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16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 modelo de negócio </a:t>
            </a:r>
            <a:r>
              <a:rPr lang="pt-BR" dirty="0" err="1" smtClean="0"/>
              <a:t>Canvas</a:t>
            </a:r>
            <a:r>
              <a:rPr lang="pt-BR" dirty="0" smtClean="0"/>
              <a:t> e composto por 9 blocos que juntos descrevem as principais partes de um negócio.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</a:t>
            </a:r>
            <a:r>
              <a:rPr lang="pt-BR" dirty="0" err="1" smtClean="0"/>
              <a:t>Canvas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466" y="3775185"/>
            <a:ext cx="5846942" cy="2981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20751" y="6576258"/>
            <a:ext cx="439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Fonte: </a:t>
            </a:r>
            <a:r>
              <a:rPr lang="pt-BR" sz="1200" b="1" dirty="0" err="1" smtClean="0"/>
              <a:t>Inatel</a:t>
            </a:r>
            <a:r>
              <a:rPr lang="pt-BR" sz="1200" b="1" dirty="0" smtClean="0"/>
              <a:t> Empreendedorismo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294000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16580" y="2542660"/>
            <a:ext cx="4320480" cy="208823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sz="2000" dirty="0" smtClean="0"/>
              <a:t>Segmento de clientes são divisões dos clientes de acordo com suas necessidades, costumes ou outro atributo em comum, de forma que possam melhor entender, alcançar  e servir esses clientes.</a:t>
            </a:r>
            <a:endParaRPr lang="pt-BR" sz="20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Segmentos de Clientes.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564904"/>
            <a:ext cx="4257404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ço Reservado para Conteúdo 1"/>
          <p:cNvSpPr txBox="1">
            <a:spLocks/>
          </p:cNvSpPr>
          <p:nvPr/>
        </p:nvSpPr>
        <p:spPr>
          <a:xfrm>
            <a:off x="1691680" y="4653136"/>
            <a:ext cx="7128792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 dirty="0" smtClean="0"/>
              <a:t>Pessoas das classes C, D e </a:t>
            </a:r>
            <a:r>
              <a:rPr lang="pt-BR" sz="2000" dirty="0" err="1" smtClean="0"/>
              <a:t>E</a:t>
            </a:r>
            <a:r>
              <a:rPr lang="pt-BR" sz="2000" dirty="0" smtClean="0"/>
              <a:t> precisam de crédito para comprar ou pessoas buscando preços baixos e facilidade de pagamento.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 smtClean="0"/>
              <a:t>Homens ricos e apaixonados por carros.</a:t>
            </a:r>
            <a:endParaRPr lang="pt-BR" sz="20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653136"/>
            <a:ext cx="936104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174" y="5828289"/>
            <a:ext cx="6286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20751" y="6534694"/>
            <a:ext cx="439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Fonte: </a:t>
            </a:r>
            <a:r>
              <a:rPr lang="pt-BR" sz="1200" b="1" dirty="0" err="1" smtClean="0"/>
              <a:t>Inatel</a:t>
            </a:r>
            <a:r>
              <a:rPr lang="pt-BR" sz="1200" b="1" dirty="0" smtClean="0"/>
              <a:t> Empreendedorismo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223464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16580" y="2542660"/>
            <a:ext cx="4320480" cy="2088232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/>
              <a:t>A proposta de valor é como a empresa cria valor para um determinado seguimento de cliente e se diferencia da concorrência.</a:t>
            </a:r>
            <a:endParaRPr lang="pt-BR" sz="20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 de Valor</a:t>
            </a:r>
            <a:endParaRPr lang="pt-BR" dirty="0"/>
          </a:p>
        </p:txBody>
      </p:sp>
      <p:sp>
        <p:nvSpPr>
          <p:cNvPr id="5" name="Espaço Reservado para Conteúdo 1"/>
          <p:cNvSpPr txBox="1">
            <a:spLocks/>
          </p:cNvSpPr>
          <p:nvPr/>
        </p:nvSpPr>
        <p:spPr>
          <a:xfrm>
            <a:off x="1691680" y="4805541"/>
            <a:ext cx="7128792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 dirty="0" smtClean="0"/>
              <a:t>Produtos inovadores com qualidade e design diferenciado e simples de serem usados.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Lanches rápidos, saudáveis e personalizáveis. </a:t>
            </a:r>
            <a:endParaRPr lang="pt-BR" sz="20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92896"/>
            <a:ext cx="4182064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614" y="4653136"/>
            <a:ext cx="887770" cy="9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705641"/>
            <a:ext cx="910130" cy="6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56491" y="6523142"/>
            <a:ext cx="439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Fonte: </a:t>
            </a:r>
            <a:r>
              <a:rPr lang="pt-BR" sz="1200" b="1" dirty="0" err="1" smtClean="0"/>
              <a:t>Inatel</a:t>
            </a:r>
            <a:r>
              <a:rPr lang="pt-BR" sz="1200" b="1" dirty="0" smtClean="0"/>
              <a:t> Empreendedorismo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300249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16580" y="2542660"/>
            <a:ext cx="4320480" cy="2088232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2000" dirty="0" smtClean="0"/>
              <a:t>São a forma como uma empresa comunica e entrega a sua proposta de valor para cada segmento de cliente. Basicamente envolve os canais de marketing e logístico das empresas.</a:t>
            </a:r>
            <a:endParaRPr lang="pt-BR" sz="20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Canais de Distribuição</a:t>
            </a:r>
            <a:endParaRPr lang="pt-BR" dirty="0"/>
          </a:p>
        </p:txBody>
      </p:sp>
      <p:sp>
        <p:nvSpPr>
          <p:cNvPr id="5" name="Espaço Reservado para Conteúdo 1"/>
          <p:cNvSpPr txBox="1">
            <a:spLocks/>
          </p:cNvSpPr>
          <p:nvPr/>
        </p:nvSpPr>
        <p:spPr>
          <a:xfrm>
            <a:off x="1691680" y="4883015"/>
            <a:ext cx="7128792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 dirty="0" smtClean="0"/>
              <a:t>Correios e operadores logísticos privados.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Site, SEO, Link patrocinado e publicidade online. </a:t>
            </a:r>
            <a:endParaRPr lang="pt-BR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46" y="2592614"/>
            <a:ext cx="4415737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80" y="4745039"/>
            <a:ext cx="8001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80" y="5642124"/>
            <a:ext cx="8001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56491" y="6523142"/>
            <a:ext cx="439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Fonte: </a:t>
            </a:r>
            <a:r>
              <a:rPr lang="pt-BR" sz="1200" b="1" dirty="0" err="1" smtClean="0"/>
              <a:t>Inatel</a:t>
            </a:r>
            <a:r>
              <a:rPr lang="pt-BR" sz="1200" b="1" dirty="0" smtClean="0"/>
              <a:t> Empreendedorismo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161299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>
            <a:spLocks noChangeArrowheads="1"/>
          </p:cNvSpPr>
          <p:nvPr/>
        </p:nvSpPr>
        <p:spPr bwMode="auto">
          <a:xfrm>
            <a:off x="912813" y="884238"/>
            <a:ext cx="71294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Formatação da Negócio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043608" y="2223868"/>
            <a:ext cx="8229600" cy="464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39763" indent="-2730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Modelo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de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negócio</a:t>
            </a:r>
            <a:endParaRPr lang="en-US" altLang="pt-BR" sz="2000" dirty="0" smtClean="0">
              <a:solidFill>
                <a:schemeClr val="tx2"/>
              </a:solidFill>
              <a:latin typeface="Century Gothic" pitchFamily="34" charset="0"/>
            </a:endParaRP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Plano de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negócio</a:t>
            </a:r>
            <a:endParaRPr lang="en-US" altLang="pt-BR" sz="2000" dirty="0" smtClean="0">
              <a:solidFill>
                <a:schemeClr val="tx2"/>
              </a:solidFill>
              <a:latin typeface="Century Gothic" pitchFamily="34" charset="0"/>
            </a:endParaRPr>
          </a:p>
        </p:txBody>
      </p:sp>
      <p:sp>
        <p:nvSpPr>
          <p:cNvPr id="4" name="AutoShape 2" descr="Resultado de imagem para plano de negocio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Resultado de imagem para plano de negocio"/>
          <p:cNvSpPr>
            <a:spLocks noChangeAspect="1" noChangeArrowheads="1"/>
          </p:cNvSpPr>
          <p:nvPr/>
        </p:nvSpPr>
        <p:spPr bwMode="auto">
          <a:xfrm>
            <a:off x="1524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6" descr="Resultado de imagem para plano de negocio"/>
          <p:cNvSpPr>
            <a:spLocks noChangeAspect="1" noChangeArrowheads="1"/>
          </p:cNvSpPr>
          <p:nvPr/>
        </p:nvSpPr>
        <p:spPr bwMode="auto">
          <a:xfrm>
            <a:off x="304800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60" name="Picture 12" descr="Resultado de imagem para plano de negoc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709" y="4740869"/>
            <a:ext cx="4168099" cy="211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16580" y="2542660"/>
            <a:ext cx="4320480" cy="208823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sz="2000" dirty="0" smtClean="0"/>
              <a:t>Relacionamento com Clientes é a forma como a empresa interage com um segmento de cliente.</a:t>
            </a:r>
            <a:endParaRPr lang="pt-BR" sz="2000" dirty="0"/>
          </a:p>
          <a:p>
            <a:pPr algn="just"/>
            <a:r>
              <a:rPr lang="pt-BR" sz="2000" b="1" dirty="0" smtClean="0"/>
              <a:t>Motivações: </a:t>
            </a:r>
            <a:r>
              <a:rPr lang="pt-BR" sz="2000" u="sng" dirty="0" smtClean="0"/>
              <a:t>Captura e Retenção de clientes / incremento de vendas / fortalecimento da marca.</a:t>
            </a:r>
          </a:p>
          <a:p>
            <a:pPr algn="just"/>
            <a:endParaRPr lang="pt-BR" sz="20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Relacionamento com Clientes</a:t>
            </a:r>
            <a:endParaRPr lang="pt-BR" dirty="0"/>
          </a:p>
        </p:txBody>
      </p:sp>
      <p:sp>
        <p:nvSpPr>
          <p:cNvPr id="5" name="Espaço Reservado para Conteúdo 1"/>
          <p:cNvSpPr txBox="1">
            <a:spLocks/>
          </p:cNvSpPr>
          <p:nvPr/>
        </p:nvSpPr>
        <p:spPr>
          <a:xfrm>
            <a:off x="1691680" y="4883015"/>
            <a:ext cx="7128792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 dirty="0" smtClean="0"/>
              <a:t>Agencias, Agencias Van Gogh, atendimento por telefone, SAC, ouvidoria, redes sociais e internet banking.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833" y="2564904"/>
            <a:ext cx="4583078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64" y="4763976"/>
            <a:ext cx="823107" cy="877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56491" y="6523142"/>
            <a:ext cx="439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Fonte: </a:t>
            </a:r>
            <a:r>
              <a:rPr lang="pt-BR" sz="1200" b="1" dirty="0" err="1" smtClean="0"/>
              <a:t>Inatel</a:t>
            </a:r>
            <a:r>
              <a:rPr lang="pt-BR" sz="1200" b="1" dirty="0" smtClean="0"/>
              <a:t> Empreendedorismo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316965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16580" y="2542660"/>
            <a:ext cx="4320480" cy="2088232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/>
              <a:t>Descreve a forma de como uma empresa gera receita através de cada segmento de cliente.</a:t>
            </a:r>
            <a:endParaRPr lang="pt-BR" sz="20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de Receitas</a:t>
            </a:r>
            <a:endParaRPr lang="pt-BR" dirty="0"/>
          </a:p>
        </p:txBody>
      </p:sp>
      <p:sp>
        <p:nvSpPr>
          <p:cNvPr id="5" name="Espaço Reservado para Conteúdo 1"/>
          <p:cNvSpPr txBox="1">
            <a:spLocks/>
          </p:cNvSpPr>
          <p:nvPr/>
        </p:nvSpPr>
        <p:spPr>
          <a:xfrm>
            <a:off x="1691680" y="4883015"/>
            <a:ext cx="7128792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 dirty="0" smtClean="0"/>
              <a:t>Vendas de passagens aéreas, transporte de carga e reserva de carros e hotéis. 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 smtClean="0"/>
              <a:t>Venda de revistas, licenciamento de produtos e venda de animações.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43" y="2564904"/>
            <a:ext cx="3834798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70" y="4868269"/>
            <a:ext cx="897744" cy="70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66" y="5960402"/>
            <a:ext cx="860414" cy="499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56491" y="6523142"/>
            <a:ext cx="439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Fonte: </a:t>
            </a:r>
            <a:r>
              <a:rPr lang="pt-BR" sz="1200" b="1" dirty="0" err="1" smtClean="0"/>
              <a:t>Inatel</a:t>
            </a:r>
            <a:r>
              <a:rPr lang="pt-BR" sz="1200" b="1" dirty="0" smtClean="0"/>
              <a:t> Empreendedorismo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28546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16580" y="2542660"/>
            <a:ext cx="4320480" cy="2088232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/>
              <a:t>São os principais recursos necessários para que uma empresa faça seu modelo de negócios funcionar.</a:t>
            </a:r>
            <a:endParaRPr lang="pt-BR" sz="20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Recursos Chaves</a:t>
            </a:r>
            <a:endParaRPr lang="pt-BR" dirty="0"/>
          </a:p>
        </p:txBody>
      </p:sp>
      <p:sp>
        <p:nvSpPr>
          <p:cNvPr id="5" name="Espaço Reservado para Conteúdo 1"/>
          <p:cNvSpPr txBox="1">
            <a:spLocks/>
          </p:cNvSpPr>
          <p:nvPr/>
        </p:nvSpPr>
        <p:spPr>
          <a:xfrm>
            <a:off x="1691680" y="4883015"/>
            <a:ext cx="7128792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 dirty="0" smtClean="0"/>
              <a:t>Base de usuários, equipe, servidores e plataformas.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 smtClean="0"/>
              <a:t>Minas, equipamento e Know</a:t>
            </a:r>
            <a:r>
              <a:rPr lang="pt-BR" sz="2000" dirty="0"/>
              <a:t>-</a:t>
            </a:r>
            <a:r>
              <a:rPr lang="pt-BR" sz="2000" dirty="0" smtClean="0"/>
              <a:t>how técnico.</a:t>
            </a:r>
          </a:p>
          <a:p>
            <a:pPr algn="just"/>
            <a:endParaRPr lang="pt-BR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86" y="2564904"/>
            <a:ext cx="3778122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911" y="4761154"/>
            <a:ext cx="6286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83" y="5511546"/>
            <a:ext cx="956021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56491" y="6523142"/>
            <a:ext cx="439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Fonte: </a:t>
            </a:r>
            <a:r>
              <a:rPr lang="pt-BR" sz="1200" b="1" dirty="0" err="1" smtClean="0"/>
              <a:t>Inatel</a:t>
            </a:r>
            <a:r>
              <a:rPr lang="pt-BR" sz="1200" b="1" dirty="0" smtClean="0"/>
              <a:t> Empreendedorismo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24455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16580" y="2542660"/>
            <a:ext cx="4320480" cy="2088232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/>
              <a:t>São as atividades essenciais para que o modelo de negócios da empresa funcione corretamente.</a:t>
            </a:r>
            <a:endParaRPr lang="pt-BR" sz="20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Atividades Chave</a:t>
            </a:r>
            <a:endParaRPr lang="pt-BR" dirty="0"/>
          </a:p>
        </p:txBody>
      </p:sp>
      <p:sp>
        <p:nvSpPr>
          <p:cNvPr id="5" name="Espaço Reservado para Conteúdo 1"/>
          <p:cNvSpPr txBox="1">
            <a:spLocks/>
          </p:cNvSpPr>
          <p:nvPr/>
        </p:nvSpPr>
        <p:spPr>
          <a:xfrm>
            <a:off x="1691680" y="4883015"/>
            <a:ext cx="7128792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 dirty="0" smtClean="0"/>
              <a:t>Elaborar programas, produzir programas, vender programas, e buscar novos talentos.</a:t>
            </a:r>
          </a:p>
          <a:p>
            <a:pPr algn="just"/>
            <a:r>
              <a:rPr lang="pt-BR" sz="2000" dirty="0" smtClean="0"/>
              <a:t>Desenvolver novos chocolates, produzir novos chocolates, gestão das franquias, distribuição e venda.</a:t>
            </a:r>
          </a:p>
          <a:p>
            <a:pPr algn="just"/>
            <a:endParaRPr lang="pt-BR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15" y="2420888"/>
            <a:ext cx="3082678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80" y="4755587"/>
            <a:ext cx="6477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55" y="5575385"/>
            <a:ext cx="864096" cy="437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56491" y="6523142"/>
            <a:ext cx="439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Fonte: </a:t>
            </a:r>
            <a:r>
              <a:rPr lang="pt-BR" sz="1200" b="1" dirty="0" err="1" smtClean="0"/>
              <a:t>Inatel</a:t>
            </a:r>
            <a:r>
              <a:rPr lang="pt-BR" sz="1200" b="1" dirty="0" smtClean="0"/>
              <a:t> Empreendedorismo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347599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16580" y="2542660"/>
            <a:ext cx="4320480" cy="2088232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/>
              <a:t>São empresas, instituições e/ou pessoas que são importante para o funcionamento do modelo de negócio.</a:t>
            </a:r>
          </a:p>
          <a:p>
            <a:pPr algn="just"/>
            <a:endParaRPr lang="pt-BR" sz="20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Rede de Parceiros</a:t>
            </a:r>
            <a:endParaRPr lang="pt-BR" dirty="0"/>
          </a:p>
        </p:txBody>
      </p:sp>
      <p:sp>
        <p:nvSpPr>
          <p:cNvPr id="5" name="Espaço Reservado para Conteúdo 1"/>
          <p:cNvSpPr txBox="1">
            <a:spLocks/>
          </p:cNvSpPr>
          <p:nvPr/>
        </p:nvSpPr>
        <p:spPr>
          <a:xfrm>
            <a:off x="1691680" y="4883015"/>
            <a:ext cx="7128792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 dirty="0" smtClean="0"/>
              <a:t>Fornecedores de Franquia.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err="1" smtClean="0"/>
              <a:t>Facebook</a:t>
            </a:r>
            <a:r>
              <a:rPr lang="pt-BR" sz="2000" dirty="0" smtClean="0"/>
              <a:t>, </a:t>
            </a:r>
            <a:r>
              <a:rPr lang="pt-BR" sz="2000" dirty="0" err="1" smtClean="0"/>
              <a:t>Appstores</a:t>
            </a:r>
            <a:r>
              <a:rPr lang="pt-BR" sz="2000" dirty="0" smtClean="0"/>
              <a:t>, comunidade dos jogos e lojas que vendem cartão pré-pago </a:t>
            </a:r>
            <a:r>
              <a:rPr lang="pt-BR" sz="2000" dirty="0" err="1" smtClean="0"/>
              <a:t>zynga</a:t>
            </a:r>
            <a:r>
              <a:rPr lang="pt-BR" sz="2000" dirty="0" smtClean="0"/>
              <a:t>.</a:t>
            </a:r>
            <a:endParaRPr lang="pt-BR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49" y="2470652"/>
            <a:ext cx="3996444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55" y="4792865"/>
            <a:ext cx="6572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020" y="5633538"/>
            <a:ext cx="60007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56491" y="6523142"/>
            <a:ext cx="439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Fonte: </a:t>
            </a:r>
            <a:r>
              <a:rPr lang="pt-BR" sz="1200" b="1" dirty="0" err="1" smtClean="0"/>
              <a:t>Inatel</a:t>
            </a:r>
            <a:r>
              <a:rPr lang="pt-BR" sz="1200" b="1" dirty="0" smtClean="0"/>
              <a:t> Empreendedorismo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369072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16580" y="2542660"/>
            <a:ext cx="4320480" cy="2088232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/>
              <a:t>A estrutura de custos envolve </a:t>
            </a:r>
            <a:r>
              <a:rPr lang="pt-BR" sz="2000" dirty="0"/>
              <a:t>o</a:t>
            </a:r>
            <a:r>
              <a:rPr lang="pt-BR" sz="2000" dirty="0" smtClean="0"/>
              <a:t>s principais custos decorrente da operação do modelo de negócios.</a:t>
            </a:r>
            <a:endParaRPr lang="pt-BR" sz="20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Custos</a:t>
            </a:r>
            <a:endParaRPr lang="pt-BR" dirty="0"/>
          </a:p>
        </p:txBody>
      </p:sp>
      <p:sp>
        <p:nvSpPr>
          <p:cNvPr id="5" name="Espaço Reservado para Conteúdo 1"/>
          <p:cNvSpPr txBox="1">
            <a:spLocks/>
          </p:cNvSpPr>
          <p:nvPr/>
        </p:nvSpPr>
        <p:spPr>
          <a:xfrm>
            <a:off x="1691680" y="4883015"/>
            <a:ext cx="7128792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 dirty="0" smtClean="0"/>
              <a:t>Infraestrutura de redes, lojas, funcionários, marketing e </a:t>
            </a:r>
            <a:r>
              <a:rPr lang="pt-BR" sz="2000" dirty="0" err="1" smtClean="0"/>
              <a:t>call</a:t>
            </a:r>
            <a:r>
              <a:rPr lang="pt-BR" sz="2000" dirty="0" smtClean="0"/>
              <a:t> center.</a:t>
            </a:r>
          </a:p>
          <a:p>
            <a:pPr algn="just"/>
            <a:r>
              <a:rPr lang="pt-BR" sz="2000" dirty="0" smtClean="0"/>
              <a:t>Aviões, manutenções de aviões, combustível, marketing, funcionários, </a:t>
            </a:r>
            <a:r>
              <a:rPr lang="pt-BR" sz="2000" dirty="0" err="1" smtClean="0"/>
              <a:t>call</a:t>
            </a:r>
            <a:r>
              <a:rPr lang="pt-BR" sz="2000" dirty="0" smtClean="0"/>
              <a:t> center e sistema de TI.</a:t>
            </a:r>
            <a:endParaRPr lang="pt-BR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17" y="2296192"/>
            <a:ext cx="4032448" cy="1847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41" y="4738999"/>
            <a:ext cx="6858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266" y="5619892"/>
            <a:ext cx="7048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56491" y="6523142"/>
            <a:ext cx="439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Fonte: </a:t>
            </a:r>
            <a:r>
              <a:rPr lang="pt-BR" sz="1200" b="1" dirty="0" err="1" smtClean="0"/>
              <a:t>Inatel</a:t>
            </a:r>
            <a:r>
              <a:rPr lang="pt-BR" sz="1200" b="1" dirty="0" smtClean="0"/>
              <a:t> Empreendedorismo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121782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>
            <a:spLocks noChangeArrowheads="1"/>
          </p:cNvSpPr>
          <p:nvPr/>
        </p:nvSpPr>
        <p:spPr bwMode="auto">
          <a:xfrm>
            <a:off x="683568" y="692696"/>
            <a:ext cx="71294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 smtClean="0">
                <a:solidFill>
                  <a:schemeClr val="accent1">
                    <a:lumMod val="75000"/>
                  </a:schemeClr>
                </a:solidFill>
              </a:rPr>
              <a:t>Princípios da Inovação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84164"/>
              </p:ext>
            </p:extLst>
          </p:nvPr>
        </p:nvGraphicFramePr>
        <p:xfrm>
          <a:off x="971598" y="1397000"/>
          <a:ext cx="6841432" cy="4984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0716"/>
                <a:gridCol w="3420716"/>
              </a:tblGrid>
              <a:tr h="395926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Fechada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Aberta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781004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As melhores pessoas trabalham para nós</a:t>
                      </a:r>
                      <a:endParaRPr lang="pt-BR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Precisamos trabalhar com as melhores pessoas, estejam dentro ou fora da empresa</a:t>
                      </a:r>
                      <a:endParaRPr lang="pt-BR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008798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Para lucrar com a P&amp;D</a:t>
                      </a:r>
                      <a:r>
                        <a:rPr lang="pt-BR" sz="1400" baseline="0" dirty="0" smtClean="0"/>
                        <a:t>, precisamos descobrir, desenvolver e vender por nós mesmos.</a:t>
                      </a:r>
                      <a:endParaRPr lang="pt-BR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A P&amp;D externa pode criar valor significativo; a P&amp;D interna é necessária para adquirir alguma porção daquele valor.</a:t>
                      </a:r>
                      <a:endParaRPr lang="pt-BR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781004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Se conduzirmos a maioria das melhores pesquisas em nosso setor, venceremos.</a:t>
                      </a:r>
                      <a:endParaRPr lang="pt-BR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Não precisamos originar</a:t>
                      </a:r>
                      <a:r>
                        <a:rPr lang="pt-BR" sz="1400" baseline="0" dirty="0" smtClean="0"/>
                        <a:t> a pesquisa para nos beneficiarmos dela.</a:t>
                      </a:r>
                      <a:endParaRPr lang="pt-BR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781004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Se criarmos</a:t>
                      </a:r>
                      <a:r>
                        <a:rPr lang="pt-BR" sz="1400" baseline="0" dirty="0" smtClean="0"/>
                        <a:t> as melhores ideias na indústria, venceremos.</a:t>
                      </a:r>
                      <a:endParaRPr lang="pt-BR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Se fizermos o melhor uso de ideias internas e externas, venceremos.</a:t>
                      </a:r>
                      <a:endParaRPr lang="pt-BR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236591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Devemos controlar nosso processo de inovação, de</a:t>
                      </a:r>
                      <a:r>
                        <a:rPr lang="pt-BR" sz="1400" baseline="0" dirty="0" smtClean="0"/>
                        <a:t> modo que os competidores não lucrem a partir de nossas ideias</a:t>
                      </a:r>
                      <a:endParaRPr lang="pt-BR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Devemos lucrar com</a:t>
                      </a:r>
                      <a:r>
                        <a:rPr lang="pt-BR" sz="1400" baseline="0" dirty="0" smtClean="0"/>
                        <a:t> o uso de nossas inovações por outros, além de comprar a propriedade intelectual de outros sempre que isto apoiar nossos interesses.</a:t>
                      </a:r>
                      <a:endParaRPr lang="pt-BR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097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" y="476672"/>
            <a:ext cx="8818944" cy="609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0335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.slidesharecdn.com/e-serempreendedor-w1-121030-121030210201-phpapp02/95/oficina-eureca-canvas-ser-empreendedor-dia-1-30-638.jpg?cb=135171219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46" y="260648"/>
            <a:ext cx="7392040" cy="555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235156"/>
              </p:ext>
            </p:extLst>
          </p:nvPr>
        </p:nvGraphicFramePr>
        <p:xfrm>
          <a:off x="1619672" y="602128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Lógica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Emoção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49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5825"/>
            <a:ext cx="9112635" cy="448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888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>
            <a:spLocks noChangeArrowheads="1"/>
          </p:cNvSpPr>
          <p:nvPr/>
        </p:nvSpPr>
        <p:spPr bwMode="auto">
          <a:xfrm>
            <a:off x="912813" y="884238"/>
            <a:ext cx="71294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Histórico</a:t>
            </a:r>
          </a:p>
        </p:txBody>
      </p:sp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539750" y="2276475"/>
            <a:ext cx="8229600" cy="464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39763" indent="-2730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Atraem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interesses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das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indústrias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convencionais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;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Risco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/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recompensa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,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perfil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e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escalabilidade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. (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custos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mais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baixos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na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implantação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,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maior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risco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e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maior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potencial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de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retorno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sobre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o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investimento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.)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Exemplo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: Steve Chen,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trabalhou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no Facebook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por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algumas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semanas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.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Saiu</a:t>
            </a:r>
            <a:r>
              <a:rPr lang="en-US" altLang="pt-BR" sz="2000" dirty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e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montou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sua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própria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startup: YouTube.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Bolha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da internet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nos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anos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1990: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grande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número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de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de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empresas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de internet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vendendo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a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tecnologia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para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fornecer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acesso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à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mesma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,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outras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pessoas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usando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a internet para a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prestação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de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serviços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.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pt-BR" sz="2000" dirty="0">
              <a:solidFill>
                <a:schemeClr val="tx2"/>
              </a:solidFill>
              <a:latin typeface="Century Gothic" pitchFamily="34" charset="0"/>
            </a:endParaRPr>
          </a:p>
        </p:txBody>
      </p:sp>
      <p:sp>
        <p:nvSpPr>
          <p:cNvPr id="8196" name="AutoShape 5" descr="data:image/jpeg;base64,/9j/4AAQSkZJRgABAQAAAQABAAD/2wCEAAkGBxQSEhQUERIUFhQWFhQUGBQUFRQUFRQYFBUWFhQWFBQYHSggGBolHRQUIjEiJSkrLi4uFx8zODMsNygtLiwBCgoKDg0OGxAQGywkICQtLC0sLSwsLCwtLCwsLCwsLCwsLC8sLCwsLCwwMCwsLCwsLCwsLCwsLCwsLCwsLCwsLP/AABEIANIA8AMBEQACEQEDEQH/xAAbAAABBQEBAAAAAAAAAAAAAAAAAwQFBgcCAf/EAEUQAAIBAgIHBAgCCAUCBwAAAAECAAMRBCEFBhIxQVFhcYGRoRMiMkJSscHRB3IUI0NTYpKiskSCwuHwJJMzNGODw9Px/8QAGgEBAAIDAQAAAAAAAAAAAAAAAAQFAQIDBv/EADoRAAIBAgMECQMDAwMFAQAAAAABAgMRBBIhBTFBURNhcYGRobHB0SIy8CPh8RVCUhQzYiQ0Q3KCBv/aAAwDAQACEQMRAD8A3GAEAIAQAgBACAN62Nppk1RQeRYX8JwqYmjT++aXa0dI0ak/ti2c0tIUmNlqITy2hfwmKeLoVHaE0+9GZUKkdXF+A6kg5BACAEAIAQAgDDFaWppkDtHkufid0rMRtahS0X1Pq+SRTw05a7iPqaWqt7IVR4mVFXbOIl9iUfP88CTHC01v1Huh6rsGLtfMW3C3hLHZFerWU3UlfcR8TCMbZUSUuSMEAIAQAgBACAEAIAQAgBACAEAIAQDirUCgljYAXJPATWclCLlJ2SMxi5OyK5itIPWNlJWnyGTN+Y8OyeZxGPq4qWWm8sPN/HZ4lrTw8KKvLV+h3htHDlNqOAhyMTxDFa2ixbMTrU2bBrVGkcS77xtTrVMOciWTihP9p90+U4Qr18FLfmhyfty7Nx1lTp11ro+fzzLDhcStRQyG4PiOYPWejo1oVoKcHdMq6lOVOTjIWnU0CAEASxFdUUsxsP8AmQnGvXhRhnm9DaEHN2RA4vGvVyHqpyG89p+k8pi9oVcS7bo8vn8sWNOjGnrvYlTogSCkdXIWCTooNmjZJ6KFg3aPlPQ7GjlhPt9iHiXqh/LojBACAEAIAQAgBACAEAIAQAgBACAEAr2s2K9ZKQ3e23XOyjxBPcJ57bmIaUaC46v2LPAUtHUfYvcb4MgSHhrRR2q3ZJ06stYVUiJKDF2xVxJDxF1Y5KlZjDFWMr69miTT0EdB19irse69+5gL+YB8BOOyqzpV3Re6Wq7V8o3xcM9PPxXoWSemKoIAnXqhFLMbATlWrQowc57kbRi5OyK7XrNVbabdwXl/vPHYrFTxM80t3Bci0p01TjZHaJOMY3DYstOSoUjm5CoSSY0jRyFKd1NwbSRSz03eDsaStLedVGZt57twm9WdSr9z7ty/O0xFRjuOUYruP28JzpyqUneD+DLSlvJGk+0AZfUqiqQUlxIklZ2O50MBACAEAIAQAgBACAEAIAQAgFM0/U/6l+gQD+UH6meP2zd4l9i9C+wS/QXf6iFLEWldCvKO86yp3HSYuS4YxHF0hVcXO6xaNHSPHxMxLEJoyqY3o1P11K37xPNgD5XnDDVL4um1zXwdJx/Sl2Muk9uUAQCA0vidt9geyu/q3+08rtbF9LV6OP2x83+24scNTyxzPe/QTRJWRjc6tjhEk6nTOTYsqyZCmc2xULJCgaNnWzN8hi4bMzkFzxlmkopK7Fx1hlso8fGWWFg40kn2+LucZu8is6462tgnpolEVNtSxJcraxsNwN+MxXrum0kifgdnrExcm7WfIgaf4m1Pewi26VT9UnFYx8vP9ia9irhN+H7klg/xKw7ZVaVWn1sHX+k38p0WLjxRGqbHqr7Wn5Fm0XpzD4j/AMCsjn4QbMO1DmPCd4VYT+1kCrhqtL74tenjuJGdDgEAIAQAgBACAEAIBT9caGzVSpwYbJP8S/cHynm9s0H0iqLird6/PIu9mzzQcOK17mQyVJQuJPaFBVmjgYsdelmMhjKHpoysZR/q/SNSup4Jdz8l8z5S22Rh82IUuEdfj86iLjZqFFri9PkuZM9gUJAY3WUAlaKGpbLavZb9DxlNidsU4XjT16+H7llS2dJpOo7dXEitH44M2ywKuc7H3udjPNW43uTKtFxV1qiYprJVGBEkxwiyxpwOLYsqyVGJzbO7TqkYO6SAnPhbKdaNOM5PNraxpJtLQUagOGXZO8sNB6rTs/LGqm0C0Bxue37RHDRTu9e0ObYrJBoZp+JI2sSgtupL5u/2lZjX9a7D1Gw0lQk3z9kVM0DykQurxE2pdIuLJiRoWIIuCMwRkQeYI3TOY0lSTLTq/r3XoEJib1qW7a/ar3+/359ZLpYqUdHqilxeyoT1ho/L9u7wNN0bpCnXpipRcOh3EeYI4EcjLCE1JXR56rSnSllmrMdTY5hACAEAIAQAgDTSeAWvTam+47jxB4ETjiKEa1Nwl/DOtCtKjNTiZvpHCVcM+w4uOB4MOYM8rXw0qcss1Z8+DPTUa0K0c0f4Elxw43HnIzos6ZBT9MXn5Ga9CzGRiuE2qrBKSlmPcB1J4CdKeGnOWWKuzSpKNOOabsi86PwqYSiS7C+925ngAPkJ6jD0aeCotyfW3+eR5+tUniqtorsRFY7GPiTbNKXw+8/5zwHSU+Jx1TFPLDSHr2/BOo0YUNd8vTs+RI4cKLAWEhzopI6KbbIrSS5bQ9pSGB6gyDCVqluDJVPk+JacMbqDzAPjLSgrpMqZ6Ow7QSxgji2KiSEjQ9mxg7oH1j1HyP8AvOuHdqjXNen8ms9w4k05BACAQGsGrYxLq4fYYDZN12gQCSMrixFzI1fDqo73sWGDx7w8XFq638vk8weqGHQeupqNxZmYDuRTYDxPWIYWmt6uZqbUxEn9Lsur5GOmtS6ZUthwVcZ7BYsr9AWJKnlnbpxnOrhItXhozvhdr1IytV1XPiihVsHyldY9JCtcY1aXODvpIc6B0zVwVXbpZobbdMn1XH0bkZ2pVXB3RX4zBQrRs+58jZNE6Tp4mktWk11bxU8VYcCJawmpq6PI1qMqU3CW8eTc5BACAEAIAQAgDDSmIoBStdkt8LWJ7QN8i4iph0stZrsZIoQrN5qSfaio4jC6OZvVrOnYGK+a385Tzhgm/pnJdza80W8KmOS1in3r5H+jtV8K+a1WqDkGUeIAuJIoYDD1NVUcuxr+SPW2hiIaONibc0cIlkUC+5R7THqd/eZJrVsPgKei37kt7/ObIUVVxM/qffwRDuHrNtVO5fdXsH1lFJ1sZPPV3cFwX5zLBZKMcsP5HQVUGclZYUlqcbymyNxeKvkJU4nFZnaJLp0rasQGFLWvuve3O268i04tam0qiWiLBhlsoHIAS7oK0Uitm7sdpLCBxYoJ3RqEAFNiD1t4/wDBMxllnGX5r+Iw1dWHcsTiEAIAQAgBAM50phwatUjd6Spb+Y387yprL632np8NNqnFPkiExeEnBosKdUia9K2UwS01JEnqbp04OuAx/UVCFccFO5ag7OPTsEk0KuSXUVW0sH00NPuW747/AFNjBlqeSPYAQAgBACARWsekDRper7bHZB5ZXJ8B5iV+0cS6FG8d70XyTMFQVWp9W5alEaltm7XN8zc5ntM8m6jvfieguo6IVp4BeInGWIlwNXUZJYPAkEFBsnmMj4ztRo15yzJtdZHqVY2tLUk6WDz2nYseZN5Y08G82eo3J9ZElVVrRVjuviAoynWrXjSRrCm5Mi6tdnNhck5ADeewSnnWqYieSCvfgTIwjBXZNaP0CAL1fa+EWsvaeJl7hdhRUb1m83VuXyV9bHNu0NxIDRidfGTFsfD9fiRv9TMVGDXr4zutn0Vuv4mnTSEdmxI5SNlcJOL4G97q51OvAwKU6Nxc37ja07U8OpRUpN69e40lOz0PTh+p77TLwv8AyfkOk6heSzmEAIBH6Q0l6MhVXaYjazOyoF7C5sTc2O4cDunKpUy6EijQ6RXbsjijppD7YZDyKsw7mUEeNj0mFWi9+hmWEmvt1/OTEcZpi4IohrnLbZSoXqFaxY8srdeB1nWVvpOlPC2d6nhz8N3qQNTDgCwkNosozI98GzkhFLEb9kZD8zbl7zNMjluRI6eNNXm7ERpbRlRBd6bKPitdb8ttbi/S85ypyjq0TcNi6VR2hJMgK9O80TJ0ldGq/h5pY18KFY3eifRnmQB6h8Mu4y2w080LPgeO2nQ6Ktdbpa/JaJIK4IAQAgBAKvrt+x/9z/RKDbn/AI//AK9i22X/AH93uV+lPNyLRjpTON7O5zY9o47Z4SxpY9QW4jyo5gfSBMT2g2FQSGVasSeZ5feQpSdR3k9DvGKSLToLCU1QOhDsd78eqge72T2WzMLh6VJSpO997/N3YUuLq1JSyyVkuHv1krLMiBAPGa28zDaAwD3JPPP7SlVTPJz5/i8iVlsrCgkhM0Yvhzlbll9pLw0rwty0+PI5z3iskGgQAgBAILTC2rA/FT/sY/8A2SLXX1IsMK/02uT9V+w1nI7hAEayXsL22iFvyG9iOoUMe6YtcznypyfDUcGiAoGzYDcu8Lf5nmd5N5Hqa7/DkVEpObzS3jKqdm9rZ5EEXVhxDDcRITqSpyvH+e0wm07rRlJ1gwYpVSE9hgHUb7Br+rfjYhh3SRKzs1uep7bZ2JeIw6k9+59qJH8Ncb6PGGnwrIR/mT1l8tuS8JK07cyDtmjmpZuT9dPg1eWR5cIAQAgBAK3rilxS/wA/+n7Tz23nbo3/AO3sWuzHZy7vcraU555yLVscKDODaNGIV6b+657MvtOsJQ4ozFrihlUFTi7eMkx6PgkdFl5ElQSygdPEyFOWaTZyk7s6OLelnTcqTkbWz7QZKwmIq0m+jk0aulCppNXPVx9Zt9ap3MR8p2qY/EcZvxt6GOgpR3RXgOKeHd99Vz2ux+szDp6u+o/F/JpKcI7orwQsdCKfaa998kLANu8pnP8A1kluRJ6Pr5BGPrqAD/EBkHHQ+W6S6csjyPgQ6sP7luf5YfhpLjMjtDuglhnvOcs6FNwjrvepwm7sUnY1CAEAIBE6fp5U3+Ftk9lTL+4JOFdaJkvCS1ceft+1yOkcmBAEsRYAMdykk9FZSjnuVmPdMNJrX8voYlDPFw5r+B1We4zyO4jkRvHjI1R8ypI3EGV1XVgqes1TaqWHuKKfeGZm8Gdh3SY45Uo8lb3Z6/ZFJ08Ok9718Rjq9V2MbhmH75F7nOwfJp1ou012nbaEc1Ca6n5am3S5PFBACAEAIBB61ewn5v8ASftKD/8AQL9GD/5ezLDZ33y7Pcrlp5S5bHsAIBw6AzKk0ExOu+zadKcc1zeKuN69S9p2hGxvFWCnVtEoXDVx5SxtpiLnDccZUrih0kec6dPWNegQzxdY1bAXLX9XZ9q55WmYOpKSvq+R1hBQTb3cS5aNqU8PSSnWrIKij1i7qGufWzub8Z7XB4SVOlFKOvGy9zzOLxVKVWTzJLldIXOm8P8Av6X86n6yX0FX/F+BF/1VH/NeJ7R0zQZgq1kJOQF955DmYdColdxYjiaUnZSQ/nI7hAGT6WpBipfMZHJioPEFgLA986KjNq9ji8RTTtf19dx5icTTqUnsyONlrgMGvluNjONaMoQba4HSnWV80HquRFto+3s3HUVH+ThxIOvLza+SWsXU42fdb0scNg3G5m7WRH81ZPlHj5fKOixi/uj4P5uJVaDEFWYAEWJVKm1Y79lSNkHqWsOsw5R4vyf8eZt/rILVJ35fudVn38Lm9uXIdwtIdad22QOsYO+dxwIPgbiQHK0k1wDIbGaB9IxK1qaoSTZxU21ud1lUhrc758hJ+elL6syXbe/7noaG2qcILNF36tx5gNXaKVqTHEszLUpsAtEgEhwQCWa+fO02pzpZl9Teq4dZyr7b6SLiob01v59xqMuyjCAEAIAQCD1t/wDCQ/8AqL5q4lNtyN8Ou32ZYbO/3H2e6K4J44tj2AEAIA/0RgKdcutQHcCCDYjOxt5S52Ph6deU4T5JoiYqvOilKA9GqNP95U/p+0uFsWl/lLy+CP8A1Sp/ivMUGqlH4qn8w+06LY+HW+/iaPadbkvzvFF1Xw/EOe12+k3WysMuD8WavaNfmvAUXVzDD9kD2sx+s6rZ2GX9vqaPHV3/AHeg8wmjqVI3p01U8wM/HfO1LDUqTvCKRxqV6lTSUmzN/wARqOzjQ1vbpKb9VLKfICehwDvRtyZ5jaccuIvzS+CPwzZTszjFj6hQNRlRfaYhR0J492/umjkorM+B0UXP6VvehqYlEekPYBT1Q02KNvQ7N+fEN3gg98sbqSzLiVkU4/S+AtRF6g3bu/N6Y+W1IeNdqLXNo60tai7H7EvKwnHjNaYbsBpWqSPUmCOr1JAqzA0JkUwJ1DMoBopNvEUh/GG/l9b6SXhYZqsV1+mpgv8APSGwQAgBACAQet4/UX5Op+Y+sq9sK+H70T9m/wC93MrKtPGNFw0dgzQwewAgErq0360jmh8iJdbBlbEtc4v1RBx6/S7y0z2BThACAEAIBSfxQwG1Rp1gM6TbJ/LUsL/zBfGWOzp2m4c/YqNrUrwjUXD3KTgqsspIqqbLHq3WC4miW3bRHeysq+ZEi4iLdOVibhpJVYt8/VNGkymL8IBUdL1gcRUtw2V7wLn+63dLCkv00VlWS6WVuo60e/rkk7tj/wCQfMoO8SFtDSnF8L+2h1wz+t9i9yUetwGZ5DO3U8h2yszXdoq7JrdhtUr5XtlzBDAdpUkDvnOrGpBXlFowpp7mM61WQKlQ2GbteRG7g4YzUwNqzzdIErqbh9qo9Q7lGyO1t/kPOWuzqd5uXL3MIuEuDYIAQAgBAIbW0f8ATN0ZP7h95W7W/wC2favUnbOf667GVFGyE8c1qXbFVac2jWx2DNLGD2AP9AtaunXaH9JP0lnseWXGQ67ryIuMV6L7vUt89uUYQAgBACAN9IYNa1N6bj1XUqe/iOo3zaE3CSkuBzq01Ug4S3Mxavh2w9Z6NTJka35h7pHaM56GMlUipLieVcJUpuEt6JCi95ozsndFu0XrayqFrKXtltqRtH8wORPW/dIFXBpu8HYsqOPlFWmr9fHvFsdrbtC1FCpPvva47FFwT2nuM1hg7azfgbVMe2rQVut/BC0qv3zzJJzJJ4mSWiNF2HKVNxBII4g2PXu6bjNHFNWe46p8RY1Nq20doDcCAFB5hAAt+trznCnGmrQSXYbN5vud+343HQIvcZMNzLkw7+XTceMzbSz1Rmy3rR81vPKjXsche9wNwZTZrDgNxA4bVuE8htXDKhWtHc9UT6FRzjd7xImVh1EajzZIDGs5JsMycgBxJ3TrFGDQdCYD0FFU97ex/iO/7d09FhqXRU1HjxMofzuZCAEAIAQCJ1oH/TVP8n96yv2or4WXd6omYD/fj3+hS0OU8dLeX73natNWjUUDTRoxY6DTVowePiClipswzBHCd8PeE86dmtwyKWj3Fo0DpwVhsvYVBw4P1Xr0nr8DtCNdZZaS9ez4KbF4N0nmjrH0JqWRBCAEAIAQCn/iFqx+lU/S01vVpjMDfUXfYfxDeO8Sbg8QoPJLc/Jlbj8M5rpaf3LzRllDSD0TZvXTnuYdP/2Wkk1vKmDjPVaMnMHpSm+5wDybI+e/umpvZokAZgyKLUmGjKYuta3GaZTpnQslfrNXE3U0zv08xlM57C5NgAd+ZPQtbI9QFW/W88htqvGriMsdcqt38SywsHGF3x1GGK0lTTewJ5DM+UrI0pPgd20RdTHvV9gbK/Ed/dOypxjvNbtlt1L0Ds2r1L80DbyfjP08ZY4Og5PpJd3yZii5S0NwgBACAEAIBG6xi+Gq9g8mBkLaK/6afYSsE/14lEpnKeNlvPRM6Bmpg7DTFjB0GmtjFhvUa5naKyxN0rIe4XD7iMiMwRkR2TWDnKX0u1jjOdtGWzRekCQFq79wbg3byM9VgcdKSUK2/g+D7eT8mUuIw6X1Q3cuRKy2IYQAgBACAZd+JWhFpVBXRfUqkhxwFTffvF+8GXGBrZ45JcPQ8/tHD9FUVSHH1/cz7EYW27dJMoWOFOtfRnNLFVE9l2XsJt4TQ76Mdpp2uPfv2qp+kGMqLHq3peoaWIqsFL0vQhcrbPpWYM3b6oAPC5lXtapOFG0Ha7JWEhFzba3bharrFUb21Rh/Ftkjsfa2h3Gefw+Jr0Ptm+/VE6pThU+5Cb6af9miIfiG2zD8pdiFPUC/Wd6u0cRUWVuy6lY5ww9ODul43YyqVXf2mY9pPylfaMTvcXw2C4tu5c5o6l9wSLNqpowV6t2H6qnYkcCfdX6md8LQ6Seu5bzdamhgS7Nz2AEAIAQAgBAGOnFvh6v5G8heRccr4aa6mSMK7Vo9qM+QzxjR6VnpMxYwehpiwEsRiAMr5zeFO+pmMTmm15s0ZZKYGvacYS6Od+BGqwuiwUSGHOX1JxnErZppj3C4vZyc+rwY8OjdOsn0MU4fTUenB8up/PiR6lLNrHfy+Pgk5ZkQIAQAgENrfoz9JwlWmBdtnaT86esvja3fO+HqZKiZGxlLpKLS3713GGUa998vVLgzzU6fFHtSgDuhwuIVWtGNnoTm4kmNVMntUhdMYnxUFf8A7VVD8mMqtrxvh78mTsHJZ2uo7FKeVcywFUoTm5gcogXfMWbNkhKvi50UA2ahqhgPQ4ZAR6z/AKxu1tw7hYS3wkMtO/PX48jeO4mpJNggBACAEAIAQBtpJb0ag/gf+0zjiFelJdT9DrQdqkX1r1M3UzxJ6k9Jixg5vBks2I1YSvQpslkq+jXP3XyHtjn139s9JHZ8auHg1pKy79OPyU6x8qVaUZaxu+7s+Cp1KL0XKVVKsOB49QeIlLXoyg8slZlvCcakc0HdDmm9pElG4auSuCxdoo1pUnbgRatK5M0a+1LqlWU0QJwsP9HVrNsHcQSvS29eyWGDq5ZdE91rrq6vgjV4XWfxJKWZECAEAIBlWseohbFVWoVERGba2WByLC7WtwuT4ywp4xKKUr3KupgZZnltb08htS1BrfvqXg87LHwXBkeWzKj4rz+Byv4eVj+1peD/AGm39Qp8n5HP+k1lukvMkdC6hVqLsxqUirUqtMgbV/XWwO7gbGQ8biIV6EqcU02SsLgatKpmk1xFxqNV/eU/6vtPN/0+pzX53FlkYHUit+9p/wBX2mywE1y/O4zlYi+oVc/tqfg03WCqdX53GMrPNHakla6CrUVlBuVAOds7TZYOd/qtYZDRBLE6BACAEAIAQAgBAE8Qt1Yc1I8prNXi0bQdpJmYCeFjuPWM9mQBmHuBpeAW1KmOSIP6RPb0FanFdS9DytV3qSfWxDSui6eITZqLfkwyZTzU/wDBNa+HhWjll48UbUMROjLNB/DKTpLQ9TDmzesnuuBkejDgZ5jGYOeHd3quf5uL/D4qFdaaPkNqL2MrpxujvJE1gKk74OdnYhVokq1TZ2X+Egns3N5Ey4dTJlqcnfu3PyIWXNeHP8RPT0BWhACAEAhdKYVgxe11Nt3CwAzHdAEKNUTIH1HECAOlxi85gHv6YnOAe/pac4B4cYnOAIYcF6m3aygHM8b8oA/gBACAEAIAQAgBAIjT+mBRXZWxqMMhyHxN/wAzldtDHLDxyr7n5db/ADUmYPCutK7+1flikejnkcx6C4mZubHhiW4I1CgLKo6D5T3UFaKPJy3s7mxqcVaYYFWFwRYg8ZrKKknF7mZjJxd0ZrXolHZTvVivgbXniKtNwk4Pg2j1UJqcVJcUSGBqThTeWocaq0JykdpbcxL2nacLMrpaO5LaLq7VNb7x6p7Vy+l++XGBqOdCLe9aPtWn7kHERy1H4+I7ks4hACAEArmk1FHbqVLJTBuXOSAE5XO4b5kDGjp7BH/E4f8A7qfeLGMyJPDY7Bvuq0W7Kin5GBccPVwg9p6Q7XA+ZmDICphTuqU+6p/vAOqVCmzKadmW5uQSy5dd2+ASkAIAQAgBACAEAIBG6b0stBebn2V+p6SFjcZHDQvvk9y/OBKwuGdaXUt7Kbss5LubsxuSZ4yvXlUk5PVvey9WWCUY7kcVRNIGyGpndHQf6E0ea1UC3qqQWPADl2m0mYLDSr1UuC1f51kfFV1Spt8XuNCnsDzQQAgFH1sw+zXLcHUN3j1T8h4zy21aWTEZv8lf2fsX+zqmajblp7jDBvKapo7kqaJ/CVMpb4aehXVIkloepZ3XnZx8m/0y12dO05w5/UvR+xExUbxUu4lpbEIIAQAgFT/Ex2GCYriFpC/rKf8AEKVa9FTvBPTlwGcAyfDpSqkLRovUe1yiYerWItvyL7hcZ7pkwW7VLRdSk13ougvuqbNNh/kBJ7pg2D8RcHtVCWqUNjj6XEUaGVuuflBgrOHUIrqvoioG+lVq1Q1xcbLAAHf5TINY/D7CJSwSLSrCspLNtDIKzG7JbeLG+/O95gFkgBACAEAIAQAgDDS+k1oJtHNjkq8WP26yLi8VHDwzPfwXMkYfDyrSst3FlSoUXrualQ3J8ByA5CeTfSYqo5S737Iu5ShRhkiOMUoUWnLExjBWRpTbZF12nCCJUTzR+Bes4RB1J4KOZk3D4edeeSH8GtatGlHNL+S/6OwS0UCIMhvPFjxJnrsPh4UIKEP5POVq0qs80h1O5yCAEAruueGvSV/gax7Gy+YWU+2KWakp8n5P8RZbMqWqOPNehVKDZzzFRXRdSWhN4OpJGEnpYg1Yj3DVtmojdbHsbL7Huljh62SvCXXbx/exHqQzU2vzQss9MVIQAgBAKX+KzIMINvDtVJcBGFwKLWNnYjhwtuN4BmeGwrVMnpUqSWyP6PVrls/Z2Q2/tyymTBadTKFJSPRVnY3/AHQorvzGyHJmDYf67Vq6v6ldcOm+/p8NQY5fE2cGCmmsrGoTWNapbNziqlYN6u+4UK1hlnymQa7qV/5SnbDfo+/9Xzz9vn62/PPOYBOwAgBACAEAIA00nj1ooWfsA4seQkfE4mFCGeXcubO1ChKtLLH+Co00fE1C9Tw4KOAE8nKVXGVbv+FyRdtww8Msf5JZyEWwk6WSjDLEhq83dkLi61zKSpPpJXLCnCyGlDDtVcIguT4AcSTwEkYehOrJQgtTpOpGlHNLcXvRWjloJsrmd7NxY/bpPYYXCww8Mse98zzuIryrTzPuXIeyScAgBACANdKYb0lJ0+JTbt3jztOOJpdLSlDmjrQqdHUjLkzOKbTxLWh6hktg6k50pZZWI1SI4driSJTujilqWvAV9umjcxn2jI+YM9jhq3TUY1Oa/kpa0Mk3EcTucwgBAKf+KHpBg708QtFdoBwTY1VPuKwzvfOw32MAyjC06RY/4psvVanjKoU33habrfvmTBeNVKdQBdvBrRW4sRRaid+V9u7d15g2EtfvQit64rO9z7LYamoy51VYeUGCtLiGKvmAlsh+kK7jLcfRIqm/dvmTBsGqCkYSltYkYk2P60biLmy33nZ3XOeWcwZJmAEAIAQAgBAKLia5xOIYk+qGKqOACm1+8i/hPIY6tLE4jLfTcuz9z0NKCw9Fc3qyaCimthJijGhCyIV3UldkPjcVeUuIruo7Im0qdiOUNUcIguzZAfU8hM0KEqklGKu2SJOMIuUtyLvoXRS0Etvc+03PoOgnsMHg44eFlve9/nA8/icTKvK/DgiSkwjBACAEAIAQDONMYf0eIqpw2todjet9bd08fjqXR15Lrv46npsLPpKMZd3gdYR5WT0dzaaHRqTDqaHLKT2quI2ldPhYHucfcNPU7CqN0HB8H66+tys2jTtNS5r0J2XZXhACAQ2s+rlLHUtircFSWRxvRrWvbcRzB/3gGPY7BYvR1VqdTDh9oAKyGuEdQd96JQnqrHLzOQWrVDF1XIDUUS5FylNwezadma3fMGTjX7GVKVQ7AKAHfTw1Cox/zVFygwNNVtXnxu0xesFJ9d6myASd4VFUAt5DyOQalorRtPDUlpUV2UXcOJJNyxPEk3JMwB5ACAEAIAQAgGc50K9Sm2RDEjqpNwfAzxeNozpVm1wZ6aLValGS5DyvjiRI1TEVKiszSNFJkbUqFmCqCWY2AG8kxRouTSSJGkVmluRddX9DCgt2saje03L+Fenznr8Dglh43f3Pf8IoMXinWlZfat3yS8nEMIAQAgBACAEAp2vOGs9OsBkR6Nj2Zr828JRbYo6xqLs+Pcutl1LxlT717kDTqWnn5RuWbQo2Iymip6muUs2pNE7FSqRYOwC9VS+fizeE9Rsei4UnJ8fYp9pzTnGC4b+8ssuCsCAEAIBB656AGOwlWhtFHYXp1ASClRc0a4ztfI9CYBiOB/DbSKtbELiB/FTq+kB6jZe/iBAFU/DfSdSqq0nxFOmWAarUrFQq3zOxt7RNuAEA3vRmCWhSp0kJKooUFiWY2G9mOZJ3k9YA6gBACAEAIBw4PCANqiVOHzgEHp3Q1SuBdBtL7LbViOh5iRsThIV19Wj5knDYudB6ariiBbV7GjIID120+sp3sad9GvMtFtSjbWL8iW0DoevRO0aShzltFwxA5DlLTCYGGH13vn8FdisbOvpuXL5LAgrcfmJNIYqoqdIAou30gCg2ukA6EA9gAYAhVpt7pgEXpDD1nRkKK6kWIJ3/AGms6cakXGSumbQnKElKLs0VGrq5i1PqUiR+dMvEiU1XY939EvEt4bVVvrjr1DnR+rFckGvTyHu7a2Pbsn5TpR2TCLvN36kaVdqSatTVutl0w3pAANhQAAABkABuAEtkklZFU227sdrfjMmD2AcuTwgDWq78IAzrPW4GZMDYtifigHqtifigDqlUq8TAHVOo/GYMjlCeMA7gBACAEAIAQAgBACAEAIAQAgBACAEAIB5APYAQAgBACAEAIB5aAe2gBACAEAIAQAgH/9k="/>
          <p:cNvSpPr>
            <a:spLocks noChangeAspect="1" noChangeArrowheads="1"/>
          </p:cNvSpPr>
          <p:nvPr/>
        </p:nvSpPr>
        <p:spPr bwMode="auto">
          <a:xfrm>
            <a:off x="1095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197" name="AutoShape 7" descr="data:image/jpeg;base64,/9j/4AAQSkZJRgABAQAAAQABAAD/2wCEAAkGBxQSEhQUERIUFhQWFhQUGBQUFRQUFRQYFBUWFhQWFBQYHSggGBolHRQUIjEiJSkrLi4uFx8zODMsNygtLiwBCgoKDg0OGxAQGywkICQtLC0sLSwsLCwtLCwsLCwsLCwsLC8sLCwsLCwwMCwsLCwsLCwsLCwsLCwsLCwsLCwsLP/AABEIANIA8AMBEQACEQEDEQH/xAAbAAABBQEBAAAAAAAAAAAAAAAAAwQFBgcCAf/EAEUQAAIBAgIHBAgCCAUCBwAAAAECAAMRBCEFBhIxQVFhcYGRoRMiMkJSscHRB3IUI0NTYpKiskSCwuHwJJMzNGODw9Px/8QAGgEBAAIDAQAAAAAAAAAAAAAAAAQFAQIDBv/EADoRAAIBAgMECQMDAwMFAQAAAAABAgMRBBIhBTFBURNhcYGRobHB0SIy8CPh8RVCUhQzYiQ0Q3KCBv/aAAwDAQACEQMRAD8A3GAEAIAQAgBACAN62Nppk1RQeRYX8JwqYmjT++aXa0dI0ak/ti2c0tIUmNlqITy2hfwmKeLoVHaE0+9GZUKkdXF+A6kg5BACAEAIAQAgDDFaWppkDtHkufid0rMRtahS0X1Pq+SRTw05a7iPqaWqt7IVR4mVFXbOIl9iUfP88CTHC01v1Huh6rsGLtfMW3C3hLHZFerWU3UlfcR8TCMbZUSUuSMEAIAQAgBACAEAIAQAgBACAEAIAQDirUCgljYAXJPATWclCLlJ2SMxi5OyK5itIPWNlJWnyGTN+Y8OyeZxGPq4qWWm8sPN/HZ4lrTw8KKvLV+h3htHDlNqOAhyMTxDFa2ixbMTrU2bBrVGkcS77xtTrVMOciWTihP9p90+U4Qr18FLfmhyfty7Nx1lTp11ro+fzzLDhcStRQyG4PiOYPWejo1oVoKcHdMq6lOVOTjIWnU0CAEASxFdUUsxsP8AmQnGvXhRhnm9DaEHN2RA4vGvVyHqpyG89p+k8pi9oVcS7bo8vn8sWNOjGnrvYlTogSCkdXIWCTooNmjZJ6KFg3aPlPQ7GjlhPt9iHiXqh/LojBACAEAIAQAgBACAEAIAQAgBACAEAr2s2K9ZKQ3e23XOyjxBPcJ57bmIaUaC46v2LPAUtHUfYvcb4MgSHhrRR2q3ZJ06stYVUiJKDF2xVxJDxF1Y5KlZjDFWMr69miTT0EdB19irse69+5gL+YB8BOOyqzpV3Re6Wq7V8o3xcM9PPxXoWSemKoIAnXqhFLMbATlWrQowc57kbRi5OyK7XrNVbabdwXl/vPHYrFTxM80t3Bci0p01TjZHaJOMY3DYstOSoUjm5CoSSY0jRyFKd1NwbSRSz03eDsaStLedVGZt57twm9WdSr9z7ty/O0xFRjuOUYruP28JzpyqUneD+DLSlvJGk+0AZfUqiqQUlxIklZ2O50MBACAEAIAQAgBACAEAIAQAgFM0/U/6l+gQD+UH6meP2zd4l9i9C+wS/QXf6iFLEWldCvKO86yp3HSYuS4YxHF0hVcXO6xaNHSPHxMxLEJoyqY3o1P11K37xPNgD5XnDDVL4um1zXwdJx/Sl2Muk9uUAQCA0vidt9geyu/q3+08rtbF9LV6OP2x83+24scNTyxzPe/QTRJWRjc6tjhEk6nTOTYsqyZCmc2xULJCgaNnWzN8hi4bMzkFzxlmkopK7Fx1hlso8fGWWFg40kn2+LucZu8is6462tgnpolEVNtSxJcraxsNwN+MxXrum0kifgdnrExcm7WfIgaf4m1Pewi26VT9UnFYx8vP9ia9irhN+H7klg/xKw7ZVaVWn1sHX+k38p0WLjxRGqbHqr7Wn5Fm0XpzD4j/AMCsjn4QbMO1DmPCd4VYT+1kCrhqtL74tenjuJGdDgEAIAQAgBACAEAIBT9caGzVSpwYbJP8S/cHynm9s0H0iqLird6/PIu9mzzQcOK17mQyVJQuJPaFBVmjgYsdelmMhjKHpoysZR/q/SNSup4Jdz8l8z5S22Rh82IUuEdfj86iLjZqFFri9PkuZM9gUJAY3WUAlaKGpbLavZb9DxlNidsU4XjT16+H7llS2dJpOo7dXEitH44M2ywKuc7H3udjPNW43uTKtFxV1qiYprJVGBEkxwiyxpwOLYsqyVGJzbO7TqkYO6SAnPhbKdaNOM5PNraxpJtLQUagOGXZO8sNB6rTs/LGqm0C0Bxue37RHDRTu9e0ObYrJBoZp+JI2sSgtupL5u/2lZjX9a7D1Gw0lQk3z9kVM0DykQurxE2pdIuLJiRoWIIuCMwRkQeYI3TOY0lSTLTq/r3XoEJib1qW7a/ar3+/359ZLpYqUdHqilxeyoT1ho/L9u7wNN0bpCnXpipRcOh3EeYI4EcjLCE1JXR56rSnSllmrMdTY5hACAEAIAQAgDTSeAWvTam+47jxB4ETjiKEa1Nwl/DOtCtKjNTiZvpHCVcM+w4uOB4MOYM8rXw0qcss1Z8+DPTUa0K0c0f4Elxw43HnIzos6ZBT9MXn5Ga9CzGRiuE2qrBKSlmPcB1J4CdKeGnOWWKuzSpKNOOabsi86PwqYSiS7C+925ngAPkJ6jD0aeCotyfW3+eR5+tUniqtorsRFY7GPiTbNKXw+8/5zwHSU+Jx1TFPLDSHr2/BOo0YUNd8vTs+RI4cKLAWEhzopI6KbbIrSS5bQ9pSGB6gyDCVqluDJVPk+JacMbqDzAPjLSgrpMqZ6Ow7QSxgji2KiSEjQ9mxg7oH1j1HyP8AvOuHdqjXNen8ms9w4k05BACAQGsGrYxLq4fYYDZN12gQCSMrixFzI1fDqo73sWGDx7w8XFq638vk8weqGHQeupqNxZmYDuRTYDxPWIYWmt6uZqbUxEn9Lsur5GOmtS6ZUthwVcZ7BYsr9AWJKnlnbpxnOrhItXhozvhdr1IytV1XPiihVsHyldY9JCtcY1aXODvpIc6B0zVwVXbpZobbdMn1XH0bkZ2pVXB3RX4zBQrRs+58jZNE6Tp4mktWk11bxU8VYcCJawmpq6PI1qMqU3CW8eTc5BACAEAIAQAgDDSmIoBStdkt8LWJ7QN8i4iph0stZrsZIoQrN5qSfaio4jC6OZvVrOnYGK+a385Tzhgm/pnJdza80W8KmOS1in3r5H+jtV8K+a1WqDkGUeIAuJIoYDD1NVUcuxr+SPW2hiIaONibc0cIlkUC+5R7THqd/eZJrVsPgKei37kt7/ObIUVVxM/qffwRDuHrNtVO5fdXsH1lFJ1sZPPV3cFwX5zLBZKMcsP5HQVUGclZYUlqcbymyNxeKvkJU4nFZnaJLp0rasQGFLWvuve3O268i04tam0qiWiLBhlsoHIAS7oK0Uitm7sdpLCBxYoJ3RqEAFNiD1t4/wDBMxllnGX5r+Iw1dWHcsTiEAIAQAgBAM50phwatUjd6Spb+Y387yprL632np8NNqnFPkiExeEnBosKdUia9K2UwS01JEnqbp04OuAx/UVCFccFO5ag7OPTsEk0KuSXUVW0sH00NPuW747/AFNjBlqeSPYAQAgBACARWsekDRper7bHZB5ZXJ8B5iV+0cS6FG8d70XyTMFQVWp9W5alEaltm7XN8zc5ntM8m6jvfieguo6IVp4BeInGWIlwNXUZJYPAkEFBsnmMj4ztRo15yzJtdZHqVY2tLUk6WDz2nYseZN5Y08G82eo3J9ZElVVrRVjuviAoynWrXjSRrCm5Mi6tdnNhck5ADeewSnnWqYieSCvfgTIwjBXZNaP0CAL1fa+EWsvaeJl7hdhRUb1m83VuXyV9bHNu0NxIDRidfGTFsfD9fiRv9TMVGDXr4zutn0Vuv4mnTSEdmxI5SNlcJOL4G97q51OvAwKU6Nxc37ja07U8OpRUpN69e40lOz0PTh+p77TLwv8AyfkOk6heSzmEAIBH6Q0l6MhVXaYjazOyoF7C5sTc2O4cDunKpUy6EijQ6RXbsjijppD7YZDyKsw7mUEeNj0mFWi9+hmWEmvt1/OTEcZpi4IohrnLbZSoXqFaxY8srdeB1nWVvpOlPC2d6nhz8N3qQNTDgCwkNosozI98GzkhFLEb9kZD8zbl7zNMjluRI6eNNXm7ERpbRlRBd6bKPitdb8ttbi/S85ypyjq0TcNi6VR2hJMgK9O80TJ0ldGq/h5pY18KFY3eifRnmQB6h8Mu4y2w080LPgeO2nQ6Ktdbpa/JaJIK4IAQAgBAKvrt+x/9z/RKDbn/AI//AK9i22X/AH93uV+lPNyLRjpTON7O5zY9o47Z4SxpY9QW4jyo5gfSBMT2g2FQSGVasSeZ5feQpSdR3k9DvGKSLToLCU1QOhDsd78eqge72T2WzMLh6VJSpO997/N3YUuLq1JSyyVkuHv1krLMiBAPGa28zDaAwD3JPPP7SlVTPJz5/i8iVlsrCgkhM0Yvhzlbll9pLw0rwty0+PI5z3iskGgQAgBAILTC2rA/FT/sY/8A2SLXX1IsMK/02uT9V+w1nI7hAEayXsL22iFvyG9iOoUMe6YtcznypyfDUcGiAoGzYDcu8Lf5nmd5N5Hqa7/DkVEpObzS3jKqdm9rZ5EEXVhxDDcRITqSpyvH+e0wm07rRlJ1gwYpVSE9hgHUb7Br+rfjYhh3SRKzs1uep7bZ2JeIw6k9+59qJH8Ncb6PGGnwrIR/mT1l8tuS8JK07cyDtmjmpZuT9dPg1eWR5cIAQAgBAK3rilxS/wA/+n7Tz23nbo3/AO3sWuzHZy7vcraU555yLVscKDODaNGIV6b+657MvtOsJQ4ozFrihlUFTi7eMkx6PgkdFl5ElQSygdPEyFOWaTZyk7s6OLelnTcqTkbWz7QZKwmIq0m+jk0aulCppNXPVx9Zt9ap3MR8p2qY/EcZvxt6GOgpR3RXgOKeHd99Vz2ux+szDp6u+o/F/JpKcI7orwQsdCKfaa998kLANu8pnP8A1kluRJ6Pr5BGPrqAD/EBkHHQ+W6S6csjyPgQ6sP7luf5YfhpLjMjtDuglhnvOcs6FNwjrvepwm7sUnY1CAEAIBE6fp5U3+Ftk9lTL+4JOFdaJkvCS1ceft+1yOkcmBAEsRYAMdykk9FZSjnuVmPdMNJrX8voYlDPFw5r+B1We4zyO4jkRvHjI1R8ypI3EGV1XVgqes1TaqWHuKKfeGZm8Gdh3SY45Uo8lb3Z6/ZFJ08Ok9718Rjq9V2MbhmH75F7nOwfJp1ou012nbaEc1Ca6n5am3S5PFBACAEAIBB61ewn5v8ASftKD/8AQL9GD/5ezLDZ33y7Pcrlp5S5bHsAIBw6AzKk0ExOu+zadKcc1zeKuN69S9p2hGxvFWCnVtEoXDVx5SxtpiLnDccZUrih0kec6dPWNegQzxdY1bAXLX9XZ9q55WmYOpKSvq+R1hBQTb3cS5aNqU8PSSnWrIKij1i7qGufWzub8Z7XB4SVOlFKOvGy9zzOLxVKVWTzJLldIXOm8P8Av6X86n6yX0FX/F+BF/1VH/NeJ7R0zQZgq1kJOQF955DmYdColdxYjiaUnZSQ/nI7hAGT6WpBipfMZHJioPEFgLA986KjNq9ji8RTTtf19dx5icTTqUnsyONlrgMGvluNjONaMoQba4HSnWV80HquRFto+3s3HUVH+ThxIOvLza+SWsXU42fdb0scNg3G5m7WRH81ZPlHj5fKOixi/uj4P5uJVaDEFWYAEWJVKm1Y79lSNkHqWsOsw5R4vyf8eZt/rILVJ35fudVn38Lm9uXIdwtIdad22QOsYO+dxwIPgbiQHK0k1wDIbGaB9IxK1qaoSTZxU21ud1lUhrc758hJ+elL6syXbe/7noaG2qcILNF36tx5gNXaKVqTHEszLUpsAtEgEhwQCWa+fO02pzpZl9Teq4dZyr7b6SLiob01v59xqMuyjCAEAIAQCD1t/wDCQ/8AqL5q4lNtyN8Ou32ZYbO/3H2e6K4J44tj2AEAIA/0RgKdcutQHcCCDYjOxt5S52Ph6deU4T5JoiYqvOilKA9GqNP95U/p+0uFsWl/lLy+CP8A1Sp/ivMUGqlH4qn8w+06LY+HW+/iaPadbkvzvFF1Xw/EOe12+k3WysMuD8WavaNfmvAUXVzDD9kD2sx+s6rZ2GX9vqaPHV3/AHeg8wmjqVI3p01U8wM/HfO1LDUqTvCKRxqV6lTSUmzN/wARqOzjQ1vbpKb9VLKfICehwDvRtyZ5jaccuIvzS+CPwzZTszjFj6hQNRlRfaYhR0J492/umjkorM+B0UXP6VvehqYlEekPYBT1Q02KNvQ7N+fEN3gg98sbqSzLiVkU4/S+AtRF6g3bu/N6Y+W1IeNdqLXNo60tai7H7EvKwnHjNaYbsBpWqSPUmCOr1JAqzA0JkUwJ1DMoBopNvEUh/GG/l9b6SXhYZqsV1+mpgv8APSGwQAgBACAQet4/UX5Op+Y+sq9sK+H70T9m/wC93MrKtPGNFw0dgzQwewAgErq0360jmh8iJdbBlbEtc4v1RBx6/S7y0z2BThACAEAIBSfxQwG1Rp1gM6TbJ/LUsL/zBfGWOzp2m4c/YqNrUrwjUXD3KTgqsspIqqbLHq3WC4miW3bRHeysq+ZEi4iLdOVibhpJVYt8/VNGkymL8IBUdL1gcRUtw2V7wLn+63dLCkv00VlWS6WVuo60e/rkk7tj/wCQfMoO8SFtDSnF8L+2h1wz+t9i9yUetwGZ5DO3U8h2yszXdoq7JrdhtUr5XtlzBDAdpUkDvnOrGpBXlFowpp7mM61WQKlQ2GbteRG7g4YzUwNqzzdIErqbh9qo9Q7lGyO1t/kPOWuzqd5uXL3MIuEuDYIAQAgBAIbW0f8ATN0ZP7h95W7W/wC2favUnbOf667GVFGyE8c1qXbFVac2jWx2DNLGD2AP9AtaunXaH9JP0lnseWXGQ67ryIuMV6L7vUt89uUYQAgBACAN9IYNa1N6bj1XUqe/iOo3zaE3CSkuBzq01Ug4S3Mxavh2w9Z6NTJka35h7pHaM56GMlUipLieVcJUpuEt6JCi95ozsndFu0XrayqFrKXtltqRtH8wORPW/dIFXBpu8HYsqOPlFWmr9fHvFsdrbtC1FCpPvva47FFwT2nuM1hg7azfgbVMe2rQVut/BC0qv3zzJJzJJ4mSWiNF2HKVNxBII4g2PXu6bjNHFNWe46p8RY1Nq20doDcCAFB5hAAt+trznCnGmrQSXYbN5vud+343HQIvcZMNzLkw7+XTceMzbSz1Rmy3rR81vPKjXsche9wNwZTZrDgNxA4bVuE8htXDKhWtHc9UT6FRzjd7xImVh1EajzZIDGs5JsMycgBxJ3TrFGDQdCYD0FFU97ex/iO/7d09FhqXRU1HjxMofzuZCAEAIAQCJ1oH/TVP8n96yv2or4WXd6omYD/fj3+hS0OU8dLeX73natNWjUUDTRoxY6DTVowePiClipswzBHCd8PeE86dmtwyKWj3Fo0DpwVhsvYVBw4P1Xr0nr8DtCNdZZaS9ez4KbF4N0nmjrH0JqWRBCAEAIAQCn/iFqx+lU/S01vVpjMDfUXfYfxDeO8Sbg8QoPJLc/Jlbj8M5rpaf3LzRllDSD0TZvXTnuYdP/2Wkk1vKmDjPVaMnMHpSm+5wDybI+e/umpvZokAZgyKLUmGjKYuta3GaZTpnQslfrNXE3U0zv08xlM57C5NgAd+ZPQtbI9QFW/W88htqvGriMsdcqt38SywsHGF3x1GGK0lTTewJ5DM+UrI0pPgd20RdTHvV9gbK/Ed/dOypxjvNbtlt1L0Ds2r1L80DbyfjP08ZY4Og5PpJd3yZii5S0NwgBACAEAIBG6xi+Gq9g8mBkLaK/6afYSsE/14lEpnKeNlvPRM6Bmpg7DTFjB0GmtjFhvUa5naKyxN0rIe4XD7iMiMwRkR2TWDnKX0u1jjOdtGWzRekCQFq79wbg3byM9VgcdKSUK2/g+D7eT8mUuIw6X1Q3cuRKy2IYQAgBACAZd+JWhFpVBXRfUqkhxwFTffvF+8GXGBrZ45JcPQ8/tHD9FUVSHH1/cz7EYW27dJMoWOFOtfRnNLFVE9l2XsJt4TQ76Mdpp2uPfv2qp+kGMqLHq3peoaWIqsFL0vQhcrbPpWYM3b6oAPC5lXtapOFG0Ha7JWEhFzba3bharrFUb21Rh/Ftkjsfa2h3Gefw+Jr0Ptm+/VE6pThU+5Cb6af9miIfiG2zD8pdiFPUC/Wd6u0cRUWVuy6lY5ww9ODul43YyqVXf2mY9pPylfaMTvcXw2C4tu5c5o6l9wSLNqpowV6t2H6qnYkcCfdX6md8LQ6Seu5bzdamhgS7Nz2AEAIAQAgBAGOnFvh6v5G8heRccr4aa6mSMK7Vo9qM+QzxjR6VnpMxYwehpiwEsRiAMr5zeFO+pmMTmm15s0ZZKYGvacYS6Od+BGqwuiwUSGHOX1JxnErZppj3C4vZyc+rwY8OjdOsn0MU4fTUenB8up/PiR6lLNrHfy+Pgk5ZkQIAQAgENrfoz9JwlWmBdtnaT86esvja3fO+HqZKiZGxlLpKLS3713GGUa998vVLgzzU6fFHtSgDuhwuIVWtGNnoTm4kmNVMntUhdMYnxUFf8A7VVD8mMqtrxvh78mTsHJZ2uo7FKeVcywFUoTm5gcogXfMWbNkhKvi50UA2ahqhgPQ4ZAR6z/AKxu1tw7hYS3wkMtO/PX48jeO4mpJNggBACAEAIAQBtpJb0ag/gf+0zjiFelJdT9DrQdqkX1r1M3UzxJ6k9Jixg5vBks2I1YSvQpslkq+jXP3XyHtjn139s9JHZ8auHg1pKy79OPyU6x8qVaUZaxu+7s+Cp1KL0XKVVKsOB49QeIlLXoyg8slZlvCcakc0HdDmm9pElG4auSuCxdoo1pUnbgRatK5M0a+1LqlWU0QJwsP9HVrNsHcQSvS29eyWGDq5ZdE91rrq6vgjV4XWfxJKWZECAEAIBlWseohbFVWoVERGba2WByLC7WtwuT4ywp4xKKUr3KupgZZnltb08htS1BrfvqXg87LHwXBkeWzKj4rz+Byv4eVj+1peD/AGm39Qp8n5HP+k1lukvMkdC6hVqLsxqUirUqtMgbV/XWwO7gbGQ8biIV6EqcU02SsLgatKpmk1xFxqNV/eU/6vtPN/0+pzX53FlkYHUit+9p/wBX2mywE1y/O4zlYi+oVc/tqfg03WCqdX53GMrPNHakla6CrUVlBuVAOds7TZYOd/qtYZDRBLE6BACAEAIAQAgBAE8Qt1Yc1I8prNXi0bQdpJmYCeFjuPWM9mQBmHuBpeAW1KmOSIP6RPb0FanFdS9DytV3qSfWxDSui6eITZqLfkwyZTzU/wDBNa+HhWjll48UbUMROjLNB/DKTpLQ9TDmzesnuuBkejDgZ5jGYOeHd3quf5uL/D4qFdaaPkNqL2MrpxujvJE1gKk74OdnYhVokq1TZ2X+Egns3N5Ey4dTJlqcnfu3PyIWXNeHP8RPT0BWhACAEAhdKYVgxe11Nt3CwAzHdAEKNUTIH1HECAOlxi85gHv6YnOAe/pac4B4cYnOAIYcF6m3aygHM8b8oA/gBACAEAIAQAgBAIjT+mBRXZWxqMMhyHxN/wAzldtDHLDxyr7n5db/ADUmYPCutK7+1flikejnkcx6C4mZubHhiW4I1CgLKo6D5T3UFaKPJy3s7mxqcVaYYFWFwRYg8ZrKKknF7mZjJxd0ZrXolHZTvVivgbXniKtNwk4Pg2j1UJqcVJcUSGBqThTeWocaq0JykdpbcxL2nacLMrpaO5LaLq7VNb7x6p7Vy+l++XGBqOdCLe9aPtWn7kHERy1H4+I7ks4hACAEArmk1FHbqVLJTBuXOSAE5XO4b5kDGjp7BH/E4f8A7qfeLGMyJPDY7Bvuq0W7Kin5GBccPVwg9p6Q7XA+ZmDICphTuqU+6p/vAOqVCmzKadmW5uQSy5dd2+ASkAIAQAgBACAEAIBG6b0stBebn2V+p6SFjcZHDQvvk9y/OBKwuGdaXUt7Kbss5LubsxuSZ4yvXlUk5PVvey9WWCUY7kcVRNIGyGpndHQf6E0ea1UC3qqQWPADl2m0mYLDSr1UuC1f51kfFV1Spt8XuNCnsDzQQAgFH1sw+zXLcHUN3j1T8h4zy21aWTEZv8lf2fsX+zqmajblp7jDBvKapo7kqaJ/CVMpb4aehXVIkloepZ3XnZx8m/0y12dO05w5/UvR+xExUbxUu4lpbEIIAQAgFT/Ex2GCYriFpC/rKf8AEKVa9FTvBPTlwGcAyfDpSqkLRovUe1yiYerWItvyL7hcZ7pkwW7VLRdSk13ougvuqbNNh/kBJ7pg2D8RcHtVCWqUNjj6XEUaGVuuflBgrOHUIrqvoioG+lVq1Q1xcbLAAHf5TINY/D7CJSwSLSrCspLNtDIKzG7JbeLG+/O95gFkgBACAEAIAQAgDDS+k1oJtHNjkq8WP26yLi8VHDwzPfwXMkYfDyrSst3FlSoUXrualQ3J8ByA5CeTfSYqo5S737Iu5ShRhkiOMUoUWnLExjBWRpTbZF12nCCJUTzR+Bes4RB1J4KOZk3D4edeeSH8GtatGlHNL+S/6OwS0UCIMhvPFjxJnrsPh4UIKEP5POVq0qs80h1O5yCAEAruueGvSV/gax7Gy+YWU+2KWakp8n5P8RZbMqWqOPNehVKDZzzFRXRdSWhN4OpJGEnpYg1Yj3DVtmojdbHsbL7Huljh62SvCXXbx/exHqQzU2vzQss9MVIQAgBAKX+KzIMINvDtVJcBGFwKLWNnYjhwtuN4BmeGwrVMnpUqSWyP6PVrls/Z2Q2/tyymTBadTKFJSPRVnY3/AHQorvzGyHJmDYf67Vq6v6ldcOm+/p8NQY5fE2cGCmmsrGoTWNapbNziqlYN6u+4UK1hlnymQa7qV/5SnbDfo+/9Xzz9vn62/PPOYBOwAgBACAEAIA00nj1ooWfsA4seQkfE4mFCGeXcubO1ChKtLLH+Co00fE1C9Tw4KOAE8nKVXGVbv+FyRdtww8Msf5JZyEWwk6WSjDLEhq83dkLi61zKSpPpJXLCnCyGlDDtVcIguT4AcSTwEkYehOrJQgtTpOpGlHNLcXvRWjloJsrmd7NxY/bpPYYXCww8Mse98zzuIryrTzPuXIeyScAgBACANdKYb0lJ0+JTbt3jztOOJpdLSlDmjrQqdHUjLkzOKbTxLWh6hktg6k50pZZWI1SI4driSJTujilqWvAV9umjcxn2jI+YM9jhq3TUY1Oa/kpa0Mk3EcTucwgBAKf+KHpBg708QtFdoBwTY1VPuKwzvfOw32MAyjC06RY/4psvVanjKoU33habrfvmTBeNVKdQBdvBrRW4sRRaid+V9u7d15g2EtfvQit64rO9z7LYamoy51VYeUGCtLiGKvmAlsh+kK7jLcfRIqm/dvmTBsGqCkYSltYkYk2P60biLmy33nZ3XOeWcwZJmAEAIAQAgBAKLia5xOIYk+qGKqOACm1+8i/hPIY6tLE4jLfTcuz9z0NKCw9Fc3qyaCimthJijGhCyIV3UldkPjcVeUuIruo7Im0qdiOUNUcIguzZAfU8hM0KEqklGKu2SJOMIuUtyLvoXRS0Etvc+03PoOgnsMHg44eFlve9/nA8/icTKvK/DgiSkwjBACAEAIAQDONMYf0eIqpw2todjet9bd08fjqXR15Lrv46npsLPpKMZd3gdYR5WT0dzaaHRqTDqaHLKT2quI2ldPhYHucfcNPU7CqN0HB8H66+tys2jTtNS5r0J2XZXhACAQ2s+rlLHUtircFSWRxvRrWvbcRzB/3gGPY7BYvR1VqdTDh9oAKyGuEdQd96JQnqrHLzOQWrVDF1XIDUUS5FylNwezadma3fMGTjX7GVKVQ7AKAHfTw1Cox/zVFygwNNVtXnxu0xesFJ9d6myASd4VFUAt5DyOQalorRtPDUlpUV2UXcOJJNyxPEk3JMwB5ACAEAIAQAgGc50K9Sm2RDEjqpNwfAzxeNozpVm1wZ6aLValGS5DyvjiRI1TEVKiszSNFJkbUqFmCqCWY2AG8kxRouTSSJGkVmluRddX9DCgt2saje03L+Fenznr8Dglh43f3Pf8IoMXinWlZfat3yS8nEMIAQAgBACAEAp2vOGs9OsBkR6Nj2Zr828JRbYo6xqLs+Pcutl1LxlT717kDTqWnn5RuWbQo2Iymip6muUs2pNE7FSqRYOwC9VS+fizeE9Rsei4UnJ8fYp9pzTnGC4b+8ssuCsCAEAIBB656AGOwlWhtFHYXp1ASClRc0a4ztfI9CYBiOB/DbSKtbELiB/FTq+kB6jZe/iBAFU/DfSdSqq0nxFOmWAarUrFQq3zOxt7RNuAEA3vRmCWhSp0kJKooUFiWY2G9mOZJ3k9YA6gBACAEAIBw4PCANqiVOHzgEHp3Q1SuBdBtL7LbViOh5iRsThIV19Wj5knDYudB6ariiBbV7GjIID120+sp3sad9GvMtFtSjbWL8iW0DoevRO0aShzltFwxA5DlLTCYGGH13vn8FdisbOvpuXL5LAgrcfmJNIYqoqdIAou30gCg2ukA6EA9gAYAhVpt7pgEXpDD1nRkKK6kWIJ3/AGms6cakXGSumbQnKElKLs0VGrq5i1PqUiR+dMvEiU1XY939EvEt4bVVvrjr1DnR+rFckGvTyHu7a2Pbsn5TpR2TCLvN36kaVdqSatTVutl0w3pAANhQAAABkABuAEtkklZFU227sdrfjMmD2AcuTwgDWq78IAzrPW4GZMDYtifigHqtifigDqlUq8TAHVOo/GYMjlCeMA7gBACAEAIAQAgBACAEAIAQAgBACAEAIB5APYAQAgBACAEAIB5aAe2gBACAEAIAQAgH/9k="/>
          <p:cNvSpPr>
            <a:spLocks noChangeAspect="1" noChangeArrowheads="1"/>
          </p:cNvSpPr>
          <p:nvPr/>
        </p:nvSpPr>
        <p:spPr bwMode="auto">
          <a:xfrm>
            <a:off x="261938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198" name="AutoShape 9" descr="data:image/jpeg;base64,/9j/4AAQSkZJRgABAQAAAQABAAD/2wCEAAkGBxQSEhQUERIUFhQWFhQUGBQUFRQUFRQYFBUWFhQWFBQYHSggGBolHRQUIjEiJSkrLi4uFx8zODMsNygtLiwBCgoKDg0OGxAQGywkICQtLC0sLSwsLCwtLCwsLCwsLCwsLC8sLCwsLCwwMCwsLCwsLCwsLCwsLCwsLCwsLCwsLP/AABEIANIA8AMBEQACEQEDEQH/xAAbAAABBQEBAAAAAAAAAAAAAAAAAwQFBgcCAf/EAEUQAAIBAgIHBAgCCAUCBwAAAAECAAMRBCEFBhIxQVFhcYGRoRMiMkJSscHRB3IUI0NTYpKiskSCwuHwJJMzNGODw9Px/8QAGgEBAAIDAQAAAAAAAAAAAAAAAAQFAQIDBv/EADoRAAIBAgMECQMDAwMFAQAAAAABAgMRBBIhBTFBURNhcYGRobHB0SIy8CPh8RVCUhQzYiQ0Q3KCBv/aAAwDAQACEQMRAD8A3GAEAIAQAgBACAN62Nppk1RQeRYX8JwqYmjT++aXa0dI0ak/ti2c0tIUmNlqITy2hfwmKeLoVHaE0+9GZUKkdXF+A6kg5BACAEAIAQAgDDFaWppkDtHkufid0rMRtahS0X1Pq+SRTw05a7iPqaWqt7IVR4mVFXbOIl9iUfP88CTHC01v1Huh6rsGLtfMW3C3hLHZFerWU3UlfcR8TCMbZUSUuSMEAIAQAgBACAEAIAQAgBACAEAIAQDirUCgljYAXJPATWclCLlJ2SMxi5OyK5itIPWNlJWnyGTN+Y8OyeZxGPq4qWWm8sPN/HZ4lrTw8KKvLV+h3htHDlNqOAhyMTxDFa2ixbMTrU2bBrVGkcS77xtTrVMOciWTihP9p90+U4Qr18FLfmhyfty7Nx1lTp11ro+fzzLDhcStRQyG4PiOYPWejo1oVoKcHdMq6lOVOTjIWnU0CAEASxFdUUsxsP8AmQnGvXhRhnm9DaEHN2RA4vGvVyHqpyG89p+k8pi9oVcS7bo8vn8sWNOjGnrvYlTogSCkdXIWCTooNmjZJ6KFg3aPlPQ7GjlhPt9iHiXqh/LojBACAEAIAQAgBACAEAIAQAgBACAEAr2s2K9ZKQ3e23XOyjxBPcJ57bmIaUaC46v2LPAUtHUfYvcb4MgSHhrRR2q3ZJ06stYVUiJKDF2xVxJDxF1Y5KlZjDFWMr69miTT0EdB19irse69+5gL+YB8BOOyqzpV3Re6Wq7V8o3xcM9PPxXoWSemKoIAnXqhFLMbATlWrQowc57kbRi5OyK7XrNVbabdwXl/vPHYrFTxM80t3Bci0p01TjZHaJOMY3DYstOSoUjm5CoSSY0jRyFKd1NwbSRSz03eDsaStLedVGZt57twm9WdSr9z7ty/O0xFRjuOUYruP28JzpyqUneD+DLSlvJGk+0AZfUqiqQUlxIklZ2O50MBACAEAIAQAgBACAEAIAQAgFM0/U/6l+gQD+UH6meP2zd4l9i9C+wS/QXf6iFLEWldCvKO86yp3HSYuS4YxHF0hVcXO6xaNHSPHxMxLEJoyqY3o1P11K37xPNgD5XnDDVL4um1zXwdJx/Sl2Muk9uUAQCA0vidt9geyu/q3+08rtbF9LV6OP2x83+24scNTyxzPe/QTRJWRjc6tjhEk6nTOTYsqyZCmc2xULJCgaNnWzN8hi4bMzkFzxlmkopK7Fx1hlso8fGWWFg40kn2+LucZu8is6462tgnpolEVNtSxJcraxsNwN+MxXrum0kifgdnrExcm7WfIgaf4m1Pewi26VT9UnFYx8vP9ia9irhN+H7klg/xKw7ZVaVWn1sHX+k38p0WLjxRGqbHqr7Wn5Fm0XpzD4j/AMCsjn4QbMO1DmPCd4VYT+1kCrhqtL74tenjuJGdDgEAIAQAgBACAEAIBT9caGzVSpwYbJP8S/cHynm9s0H0iqLird6/PIu9mzzQcOK17mQyVJQuJPaFBVmjgYsdelmMhjKHpoysZR/q/SNSup4Jdz8l8z5S22Rh82IUuEdfj86iLjZqFFri9PkuZM9gUJAY3WUAlaKGpbLavZb9DxlNidsU4XjT16+H7llS2dJpOo7dXEitH44M2ywKuc7H3udjPNW43uTKtFxV1qiYprJVGBEkxwiyxpwOLYsqyVGJzbO7TqkYO6SAnPhbKdaNOM5PNraxpJtLQUagOGXZO8sNB6rTs/LGqm0C0Bxue37RHDRTu9e0ObYrJBoZp+JI2sSgtupL5u/2lZjX9a7D1Gw0lQk3z9kVM0DykQurxE2pdIuLJiRoWIIuCMwRkQeYI3TOY0lSTLTq/r3XoEJib1qW7a/ar3+/359ZLpYqUdHqilxeyoT1ho/L9u7wNN0bpCnXpipRcOh3EeYI4EcjLCE1JXR56rSnSllmrMdTY5hACAEAIAQAgDTSeAWvTam+47jxB4ETjiKEa1Nwl/DOtCtKjNTiZvpHCVcM+w4uOB4MOYM8rXw0qcss1Z8+DPTUa0K0c0f4Elxw43HnIzos6ZBT9MXn5Ga9CzGRiuE2qrBKSlmPcB1J4CdKeGnOWWKuzSpKNOOabsi86PwqYSiS7C+925ngAPkJ6jD0aeCotyfW3+eR5+tUniqtorsRFY7GPiTbNKXw+8/5zwHSU+Jx1TFPLDSHr2/BOo0YUNd8vTs+RI4cKLAWEhzopI6KbbIrSS5bQ9pSGB6gyDCVqluDJVPk+JacMbqDzAPjLSgrpMqZ6Ow7QSxgji2KiSEjQ9mxg7oH1j1HyP8AvOuHdqjXNen8ms9w4k05BACAQGsGrYxLq4fYYDZN12gQCSMrixFzI1fDqo73sWGDx7w8XFq638vk8weqGHQeupqNxZmYDuRTYDxPWIYWmt6uZqbUxEn9Lsur5GOmtS6ZUthwVcZ7BYsr9AWJKnlnbpxnOrhItXhozvhdr1IytV1XPiihVsHyldY9JCtcY1aXODvpIc6B0zVwVXbpZobbdMn1XH0bkZ2pVXB3RX4zBQrRs+58jZNE6Tp4mktWk11bxU8VYcCJawmpq6PI1qMqU3CW8eTc5BACAEAIAQAgDDSmIoBStdkt8LWJ7QN8i4iph0stZrsZIoQrN5qSfaio4jC6OZvVrOnYGK+a385Tzhgm/pnJdza80W8KmOS1in3r5H+jtV8K+a1WqDkGUeIAuJIoYDD1NVUcuxr+SPW2hiIaONibc0cIlkUC+5R7THqd/eZJrVsPgKei37kt7/ObIUVVxM/qffwRDuHrNtVO5fdXsH1lFJ1sZPPV3cFwX5zLBZKMcsP5HQVUGclZYUlqcbymyNxeKvkJU4nFZnaJLp0rasQGFLWvuve3O268i04tam0qiWiLBhlsoHIAS7oK0Uitm7sdpLCBxYoJ3RqEAFNiD1t4/wDBMxllnGX5r+Iw1dWHcsTiEAIAQAgBAM50phwatUjd6Spb+Y387yprL632np8NNqnFPkiExeEnBosKdUia9K2UwS01JEnqbp04OuAx/UVCFccFO5ag7OPTsEk0KuSXUVW0sH00NPuW747/AFNjBlqeSPYAQAgBACARWsekDRper7bHZB5ZXJ8B5iV+0cS6FG8d70XyTMFQVWp9W5alEaltm7XN8zc5ntM8m6jvfieguo6IVp4BeInGWIlwNXUZJYPAkEFBsnmMj4ztRo15yzJtdZHqVY2tLUk6WDz2nYseZN5Y08G82eo3J9ZElVVrRVjuviAoynWrXjSRrCm5Mi6tdnNhck5ADeewSnnWqYieSCvfgTIwjBXZNaP0CAL1fa+EWsvaeJl7hdhRUb1m83VuXyV9bHNu0NxIDRidfGTFsfD9fiRv9TMVGDXr4zutn0Vuv4mnTSEdmxI5SNlcJOL4G97q51OvAwKU6Nxc37ja07U8OpRUpN69e40lOz0PTh+p77TLwv8AyfkOk6heSzmEAIBH6Q0l6MhVXaYjazOyoF7C5sTc2O4cDunKpUy6EijQ6RXbsjijppD7YZDyKsw7mUEeNj0mFWi9+hmWEmvt1/OTEcZpi4IohrnLbZSoXqFaxY8srdeB1nWVvpOlPC2d6nhz8N3qQNTDgCwkNosozI98GzkhFLEb9kZD8zbl7zNMjluRI6eNNXm7ERpbRlRBd6bKPitdb8ttbi/S85ypyjq0TcNi6VR2hJMgK9O80TJ0ldGq/h5pY18KFY3eifRnmQB6h8Mu4y2w080LPgeO2nQ6Ktdbpa/JaJIK4IAQAgBAKvrt+x/9z/RKDbn/AI//AK9i22X/AH93uV+lPNyLRjpTON7O5zY9o47Z4SxpY9QW4jyo5gfSBMT2g2FQSGVasSeZ5feQpSdR3k9DvGKSLToLCU1QOhDsd78eqge72T2WzMLh6VJSpO997/N3YUuLq1JSyyVkuHv1krLMiBAPGa28zDaAwD3JPPP7SlVTPJz5/i8iVlsrCgkhM0Yvhzlbll9pLw0rwty0+PI5z3iskGgQAgBAILTC2rA/FT/sY/8A2SLXX1IsMK/02uT9V+w1nI7hAEayXsL22iFvyG9iOoUMe6YtcznypyfDUcGiAoGzYDcu8Lf5nmd5N5Hqa7/DkVEpObzS3jKqdm9rZ5EEXVhxDDcRITqSpyvH+e0wm07rRlJ1gwYpVSE9hgHUb7Br+rfjYhh3SRKzs1uep7bZ2JeIw6k9+59qJH8Ncb6PGGnwrIR/mT1l8tuS8JK07cyDtmjmpZuT9dPg1eWR5cIAQAgBAK3rilxS/wA/+n7Tz23nbo3/AO3sWuzHZy7vcraU555yLVscKDODaNGIV6b+657MvtOsJQ4ozFrihlUFTi7eMkx6PgkdFl5ElQSygdPEyFOWaTZyk7s6OLelnTcqTkbWz7QZKwmIq0m+jk0aulCppNXPVx9Zt9ap3MR8p2qY/EcZvxt6GOgpR3RXgOKeHd99Vz2ux+szDp6u+o/F/JpKcI7orwQsdCKfaa998kLANu8pnP8A1kluRJ6Pr5BGPrqAD/EBkHHQ+W6S6csjyPgQ6sP7luf5YfhpLjMjtDuglhnvOcs6FNwjrvepwm7sUnY1CAEAIBE6fp5U3+Ftk9lTL+4JOFdaJkvCS1ceft+1yOkcmBAEsRYAMdykk9FZSjnuVmPdMNJrX8voYlDPFw5r+B1We4zyO4jkRvHjI1R8ypI3EGV1XVgqes1TaqWHuKKfeGZm8Gdh3SY45Uo8lb3Z6/ZFJ08Ok9718Rjq9V2MbhmH75F7nOwfJp1ou012nbaEc1Ca6n5am3S5PFBACAEAIBB61ewn5v8ASftKD/8AQL9GD/5ezLDZ33y7Pcrlp5S5bHsAIBw6AzKk0ExOu+zadKcc1zeKuN69S9p2hGxvFWCnVtEoXDVx5SxtpiLnDccZUrih0kec6dPWNegQzxdY1bAXLX9XZ9q55WmYOpKSvq+R1hBQTb3cS5aNqU8PSSnWrIKij1i7qGufWzub8Z7XB4SVOlFKOvGy9zzOLxVKVWTzJLldIXOm8P8Av6X86n6yX0FX/F+BF/1VH/NeJ7R0zQZgq1kJOQF955DmYdColdxYjiaUnZSQ/nI7hAGT6WpBipfMZHJioPEFgLA986KjNq9ji8RTTtf19dx5icTTqUnsyONlrgMGvluNjONaMoQba4HSnWV80HquRFto+3s3HUVH+ThxIOvLza+SWsXU42fdb0scNg3G5m7WRH81ZPlHj5fKOixi/uj4P5uJVaDEFWYAEWJVKm1Y79lSNkHqWsOsw5R4vyf8eZt/rILVJ35fudVn38Lm9uXIdwtIdad22QOsYO+dxwIPgbiQHK0k1wDIbGaB9IxK1qaoSTZxU21ud1lUhrc758hJ+elL6syXbe/7noaG2qcILNF36tx5gNXaKVqTHEszLUpsAtEgEhwQCWa+fO02pzpZl9Teq4dZyr7b6SLiob01v59xqMuyjCAEAIAQCD1t/wDCQ/8AqL5q4lNtyN8Ou32ZYbO/3H2e6K4J44tj2AEAIA/0RgKdcutQHcCCDYjOxt5S52Ph6deU4T5JoiYqvOilKA9GqNP95U/p+0uFsWl/lLy+CP8A1Sp/ivMUGqlH4qn8w+06LY+HW+/iaPadbkvzvFF1Xw/EOe12+k3WysMuD8WavaNfmvAUXVzDD9kD2sx+s6rZ2GX9vqaPHV3/AHeg8wmjqVI3p01U8wM/HfO1LDUqTvCKRxqV6lTSUmzN/wARqOzjQ1vbpKb9VLKfICehwDvRtyZ5jaccuIvzS+CPwzZTszjFj6hQNRlRfaYhR0J492/umjkorM+B0UXP6VvehqYlEekPYBT1Q02KNvQ7N+fEN3gg98sbqSzLiVkU4/S+AtRF6g3bu/N6Y+W1IeNdqLXNo60tai7H7EvKwnHjNaYbsBpWqSPUmCOr1JAqzA0JkUwJ1DMoBopNvEUh/GG/l9b6SXhYZqsV1+mpgv8APSGwQAgBACAQet4/UX5Op+Y+sq9sK+H70T9m/wC93MrKtPGNFw0dgzQwewAgErq0360jmh8iJdbBlbEtc4v1RBx6/S7y0z2BThACAEAIBSfxQwG1Rp1gM6TbJ/LUsL/zBfGWOzp2m4c/YqNrUrwjUXD3KTgqsspIqqbLHq3WC4miW3bRHeysq+ZEi4iLdOVibhpJVYt8/VNGkymL8IBUdL1gcRUtw2V7wLn+63dLCkv00VlWS6WVuo60e/rkk7tj/wCQfMoO8SFtDSnF8L+2h1wz+t9i9yUetwGZ5DO3U8h2yszXdoq7JrdhtUr5XtlzBDAdpUkDvnOrGpBXlFowpp7mM61WQKlQ2GbteRG7g4YzUwNqzzdIErqbh9qo9Q7lGyO1t/kPOWuzqd5uXL3MIuEuDYIAQAgBAIbW0f8ATN0ZP7h95W7W/wC2favUnbOf667GVFGyE8c1qXbFVac2jWx2DNLGD2AP9AtaunXaH9JP0lnseWXGQ67ryIuMV6L7vUt89uUYQAgBACAN9IYNa1N6bj1XUqe/iOo3zaE3CSkuBzq01Ug4S3Mxavh2w9Z6NTJka35h7pHaM56GMlUipLieVcJUpuEt6JCi95ozsndFu0XrayqFrKXtltqRtH8wORPW/dIFXBpu8HYsqOPlFWmr9fHvFsdrbtC1FCpPvva47FFwT2nuM1hg7azfgbVMe2rQVut/BC0qv3zzJJzJJ4mSWiNF2HKVNxBII4g2PXu6bjNHFNWe46p8RY1Nq20doDcCAFB5hAAt+trznCnGmrQSXYbN5vud+343HQIvcZMNzLkw7+XTceMzbSz1Rmy3rR81vPKjXsche9wNwZTZrDgNxA4bVuE8htXDKhWtHc9UT6FRzjd7xImVh1EajzZIDGs5JsMycgBxJ3TrFGDQdCYD0FFU97ex/iO/7d09FhqXRU1HjxMofzuZCAEAIAQCJ1oH/TVP8n96yv2or4WXd6omYD/fj3+hS0OU8dLeX73natNWjUUDTRoxY6DTVowePiClipswzBHCd8PeE86dmtwyKWj3Fo0DpwVhsvYVBw4P1Xr0nr8DtCNdZZaS9ez4KbF4N0nmjrH0JqWRBCAEAIAQCn/iFqx+lU/S01vVpjMDfUXfYfxDeO8Sbg8QoPJLc/Jlbj8M5rpaf3LzRllDSD0TZvXTnuYdP/2Wkk1vKmDjPVaMnMHpSm+5wDybI+e/umpvZokAZgyKLUmGjKYuta3GaZTpnQslfrNXE3U0zv08xlM57C5NgAd+ZPQtbI9QFW/W88htqvGriMsdcqt38SywsHGF3x1GGK0lTTewJ5DM+UrI0pPgd20RdTHvV9gbK/Ed/dOypxjvNbtlt1L0Ds2r1L80DbyfjP08ZY4Og5PpJd3yZii5S0NwgBACAEAIBG6xi+Gq9g8mBkLaK/6afYSsE/14lEpnKeNlvPRM6Bmpg7DTFjB0GmtjFhvUa5naKyxN0rIe4XD7iMiMwRkR2TWDnKX0u1jjOdtGWzRekCQFq79wbg3byM9VgcdKSUK2/g+D7eT8mUuIw6X1Q3cuRKy2IYQAgBACAZd+JWhFpVBXRfUqkhxwFTffvF+8GXGBrZ45JcPQ8/tHD9FUVSHH1/cz7EYW27dJMoWOFOtfRnNLFVE9l2XsJt4TQ76Mdpp2uPfv2qp+kGMqLHq3peoaWIqsFL0vQhcrbPpWYM3b6oAPC5lXtapOFG0Ha7JWEhFzba3bharrFUb21Rh/Ftkjsfa2h3Gefw+Jr0Ptm+/VE6pThU+5Cb6af9miIfiG2zD8pdiFPUC/Wd6u0cRUWVuy6lY5ww9ODul43YyqVXf2mY9pPylfaMTvcXw2C4tu5c5o6l9wSLNqpowV6t2H6qnYkcCfdX6md8LQ6Seu5bzdamhgS7Nz2AEAIAQAgBAGOnFvh6v5G8heRccr4aa6mSMK7Vo9qM+QzxjR6VnpMxYwehpiwEsRiAMr5zeFO+pmMTmm15s0ZZKYGvacYS6Od+BGqwuiwUSGHOX1JxnErZppj3C4vZyc+rwY8OjdOsn0MU4fTUenB8up/PiR6lLNrHfy+Pgk5ZkQIAQAgENrfoz9JwlWmBdtnaT86esvja3fO+HqZKiZGxlLpKLS3713GGUa998vVLgzzU6fFHtSgDuhwuIVWtGNnoTm4kmNVMntUhdMYnxUFf8A7VVD8mMqtrxvh78mTsHJZ2uo7FKeVcywFUoTm5gcogXfMWbNkhKvi50UA2ahqhgPQ4ZAR6z/AKxu1tw7hYS3wkMtO/PX48jeO4mpJNggBACAEAIAQBtpJb0ag/gf+0zjiFelJdT9DrQdqkX1r1M3UzxJ6k9Jixg5vBks2I1YSvQpslkq+jXP3XyHtjn139s9JHZ8auHg1pKy79OPyU6x8qVaUZaxu+7s+Cp1KL0XKVVKsOB49QeIlLXoyg8slZlvCcakc0HdDmm9pElG4auSuCxdoo1pUnbgRatK5M0a+1LqlWU0QJwsP9HVrNsHcQSvS29eyWGDq5ZdE91rrq6vgjV4XWfxJKWZECAEAIBlWseohbFVWoVERGba2WByLC7WtwuT4ywp4xKKUr3KupgZZnltb08htS1BrfvqXg87LHwXBkeWzKj4rz+Byv4eVj+1peD/AGm39Qp8n5HP+k1lukvMkdC6hVqLsxqUirUqtMgbV/XWwO7gbGQ8biIV6EqcU02SsLgatKpmk1xFxqNV/eU/6vtPN/0+pzX53FlkYHUit+9p/wBX2mywE1y/O4zlYi+oVc/tqfg03WCqdX53GMrPNHakla6CrUVlBuVAOds7TZYOd/qtYZDRBLE6BACAEAIAQAgBAE8Qt1Yc1I8prNXi0bQdpJmYCeFjuPWM9mQBmHuBpeAW1KmOSIP6RPb0FanFdS9DytV3qSfWxDSui6eITZqLfkwyZTzU/wDBNa+HhWjll48UbUMROjLNB/DKTpLQ9TDmzesnuuBkejDgZ5jGYOeHd3quf5uL/D4qFdaaPkNqL2MrpxujvJE1gKk74OdnYhVokq1TZ2X+Egns3N5Ey4dTJlqcnfu3PyIWXNeHP8RPT0BWhACAEAhdKYVgxe11Nt3CwAzHdAEKNUTIH1HECAOlxi85gHv6YnOAe/pac4B4cYnOAIYcF6m3aygHM8b8oA/gBACAEAIAQAgBAIjT+mBRXZWxqMMhyHxN/wAzldtDHLDxyr7n5db/ADUmYPCutK7+1flikejnkcx6C4mZubHhiW4I1CgLKo6D5T3UFaKPJy3s7mxqcVaYYFWFwRYg8ZrKKknF7mZjJxd0ZrXolHZTvVivgbXniKtNwk4Pg2j1UJqcVJcUSGBqThTeWocaq0JykdpbcxL2nacLMrpaO5LaLq7VNb7x6p7Vy+l++XGBqOdCLe9aPtWn7kHERy1H4+I7ks4hACAEArmk1FHbqVLJTBuXOSAE5XO4b5kDGjp7BH/E4f8A7qfeLGMyJPDY7Bvuq0W7Kin5GBccPVwg9p6Q7XA+ZmDICphTuqU+6p/vAOqVCmzKadmW5uQSy5dd2+ASkAIAQAgBACAEAIBG6b0stBebn2V+p6SFjcZHDQvvk9y/OBKwuGdaXUt7Kbss5LubsxuSZ4yvXlUk5PVvey9WWCUY7kcVRNIGyGpndHQf6E0ea1UC3qqQWPADl2m0mYLDSr1UuC1f51kfFV1Spt8XuNCnsDzQQAgFH1sw+zXLcHUN3j1T8h4zy21aWTEZv8lf2fsX+zqmajblp7jDBvKapo7kqaJ/CVMpb4aehXVIkloepZ3XnZx8m/0y12dO05w5/UvR+xExUbxUu4lpbEIIAQAgFT/Ex2GCYriFpC/rKf8AEKVa9FTvBPTlwGcAyfDpSqkLRovUe1yiYerWItvyL7hcZ7pkwW7VLRdSk13ougvuqbNNh/kBJ7pg2D8RcHtVCWqUNjj6XEUaGVuuflBgrOHUIrqvoioG+lVq1Q1xcbLAAHf5TINY/D7CJSwSLSrCspLNtDIKzG7JbeLG+/O95gFkgBACAEAIAQAgDDS+k1oJtHNjkq8WP26yLi8VHDwzPfwXMkYfDyrSst3FlSoUXrualQ3J8ByA5CeTfSYqo5S737Iu5ShRhkiOMUoUWnLExjBWRpTbZF12nCCJUTzR+Bes4RB1J4KOZk3D4edeeSH8GtatGlHNL+S/6OwS0UCIMhvPFjxJnrsPh4UIKEP5POVq0qs80h1O5yCAEAruueGvSV/gax7Gy+YWU+2KWakp8n5P8RZbMqWqOPNehVKDZzzFRXRdSWhN4OpJGEnpYg1Yj3DVtmojdbHsbL7Huljh62SvCXXbx/exHqQzU2vzQss9MVIQAgBAKX+KzIMINvDtVJcBGFwKLWNnYjhwtuN4BmeGwrVMnpUqSWyP6PVrls/Z2Q2/tyymTBadTKFJSPRVnY3/AHQorvzGyHJmDYf67Vq6v6ldcOm+/p8NQY5fE2cGCmmsrGoTWNapbNziqlYN6u+4UK1hlnymQa7qV/5SnbDfo+/9Xzz9vn62/PPOYBOwAgBACAEAIA00nj1ooWfsA4seQkfE4mFCGeXcubO1ChKtLLH+Co00fE1C9Tw4KOAE8nKVXGVbv+FyRdtww8Msf5JZyEWwk6WSjDLEhq83dkLi61zKSpPpJXLCnCyGlDDtVcIguT4AcSTwEkYehOrJQgtTpOpGlHNLcXvRWjloJsrmd7NxY/bpPYYXCww8Mse98zzuIryrTzPuXIeyScAgBACANdKYb0lJ0+JTbt3jztOOJpdLSlDmjrQqdHUjLkzOKbTxLWh6hktg6k50pZZWI1SI4driSJTujilqWvAV9umjcxn2jI+YM9jhq3TUY1Oa/kpa0Mk3EcTucwgBAKf+KHpBg708QtFdoBwTY1VPuKwzvfOw32MAyjC06RY/4psvVanjKoU33habrfvmTBeNVKdQBdvBrRW4sRRaid+V9u7d15g2EtfvQit64rO9z7LYamoy51VYeUGCtLiGKvmAlsh+kK7jLcfRIqm/dvmTBsGqCkYSltYkYk2P60biLmy33nZ3XOeWcwZJmAEAIAQAgBAKLia5xOIYk+qGKqOACm1+8i/hPIY6tLE4jLfTcuz9z0NKCw9Fc3qyaCimthJijGhCyIV3UldkPjcVeUuIruo7Im0qdiOUNUcIguzZAfU8hM0KEqklGKu2SJOMIuUtyLvoXRS0Etvc+03PoOgnsMHg44eFlve9/nA8/icTKvK/DgiSkwjBACAEAIAQDONMYf0eIqpw2todjet9bd08fjqXR15Lrv46npsLPpKMZd3gdYR5WT0dzaaHRqTDqaHLKT2quI2ldPhYHucfcNPU7CqN0HB8H66+tys2jTtNS5r0J2XZXhACAQ2s+rlLHUtircFSWRxvRrWvbcRzB/3gGPY7BYvR1VqdTDh9oAKyGuEdQd96JQnqrHLzOQWrVDF1XIDUUS5FylNwezadma3fMGTjX7GVKVQ7AKAHfTw1Cox/zVFygwNNVtXnxu0xesFJ9d6myASd4VFUAt5DyOQalorRtPDUlpUV2UXcOJJNyxPEk3JMwB5ACAEAIAQAgGc50K9Sm2RDEjqpNwfAzxeNozpVm1wZ6aLValGS5DyvjiRI1TEVKiszSNFJkbUqFmCqCWY2AG8kxRouTSSJGkVmluRddX9DCgt2saje03L+Fenznr8Dglh43f3Pf8IoMXinWlZfat3yS8nEMIAQAgBACAEAp2vOGs9OsBkR6Nj2Zr828JRbYo6xqLs+Pcutl1LxlT717kDTqWnn5RuWbQo2Iymip6muUs2pNE7FSqRYOwC9VS+fizeE9Rsei4UnJ8fYp9pzTnGC4b+8ssuCsCAEAIBB656AGOwlWhtFHYXp1ASClRc0a4ztfI9CYBiOB/DbSKtbELiB/FTq+kB6jZe/iBAFU/DfSdSqq0nxFOmWAarUrFQq3zOxt7RNuAEA3vRmCWhSp0kJKooUFiWY2G9mOZJ3k9YA6gBACAEAIBw4PCANqiVOHzgEHp3Q1SuBdBtL7LbViOh5iRsThIV19Wj5knDYudB6ariiBbV7GjIID120+sp3sad9GvMtFtSjbWL8iW0DoevRO0aShzltFwxA5DlLTCYGGH13vn8FdisbOvpuXL5LAgrcfmJNIYqoqdIAou30gCg2ukA6EA9gAYAhVpt7pgEXpDD1nRkKK6kWIJ3/AGms6cakXGSumbQnKElKLs0VGrq5i1PqUiR+dMvEiU1XY939EvEt4bVVvrjr1DnR+rFckGvTyHu7a2Pbsn5TpR2TCLvN36kaVdqSatTVutl0w3pAANhQAAABkABuAEtkklZFU227sdrfjMmD2AcuTwgDWq78IAzrPW4GZMDYtifigHqtifigDqlUq8TAHVOo/GYMjlCeMA7gBACAEAIAQAgBACAEAIAQAgBACAEAIB5APYAQAgBACAEAIB5aAe2gBACAEAIAQAgH/9k="/>
          <p:cNvSpPr>
            <a:spLocks noChangeAspect="1" noChangeArrowheads="1"/>
          </p:cNvSpPr>
          <p:nvPr/>
        </p:nvSpPr>
        <p:spPr bwMode="auto">
          <a:xfrm>
            <a:off x="414338" y="1603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199" name="AutoShape 11" descr="data:image/jpeg;base64,/9j/4AAQSkZJRgABAQAAAQABAAD/2wCEAAkGBxQSEhQUERIUFhQWFhQUGBQUFRQUFRQYFBUWFhQWFBQYHSggGBolHRQUIjEiJSkrLi4uFx8zODMsNygtLiwBCgoKDg0OGxAQGywkICQtLC0sLSwsLCwtLCwsLCwsLCwsLC8sLCwsLCwwMCwsLCwsLCwsLCwsLCwsLCwsLCwsLP/AABEIANIA8AMBEQACEQEDEQH/xAAbAAABBQEBAAAAAAAAAAAAAAAAAwQFBgcCAf/EAEUQAAIBAgIHBAgCCAUCBwAAAAECAAMRBCEFBhIxQVFhcYGRoRMiMkJSscHRB3IUI0NTYpKiskSCwuHwJJMzNGODw9Px/8QAGgEBAAIDAQAAAAAAAAAAAAAAAAQFAQIDBv/EADoRAAIBAgMECQMDAwMFAQAAAAABAgMRBBIhBTFBURNhcYGRobHB0SIy8CPh8RVCUhQzYiQ0Q3KCBv/aAAwDAQACEQMRAD8A3GAEAIAQAgBACAN62Nppk1RQeRYX8JwqYmjT++aXa0dI0ak/ti2c0tIUmNlqITy2hfwmKeLoVHaE0+9GZUKkdXF+A6kg5BACAEAIAQAgDDFaWppkDtHkufid0rMRtahS0X1Pq+SRTw05a7iPqaWqt7IVR4mVFXbOIl9iUfP88CTHC01v1Huh6rsGLtfMW3C3hLHZFerWU3UlfcR8TCMbZUSUuSMEAIAQAgBACAEAIAQAgBACAEAIAQDirUCgljYAXJPATWclCLlJ2SMxi5OyK5itIPWNlJWnyGTN+Y8OyeZxGPq4qWWm8sPN/HZ4lrTw8KKvLV+h3htHDlNqOAhyMTxDFa2ixbMTrU2bBrVGkcS77xtTrVMOciWTihP9p90+U4Qr18FLfmhyfty7Nx1lTp11ro+fzzLDhcStRQyG4PiOYPWejo1oVoKcHdMq6lOVOTjIWnU0CAEASxFdUUsxsP8AmQnGvXhRhnm9DaEHN2RA4vGvVyHqpyG89p+k8pi9oVcS7bo8vn8sWNOjGnrvYlTogSCkdXIWCTooNmjZJ6KFg3aPlPQ7GjlhPt9iHiXqh/LojBACAEAIAQAgBACAEAIAQAgBACAEAr2s2K9ZKQ3e23XOyjxBPcJ57bmIaUaC46v2LPAUtHUfYvcb4MgSHhrRR2q3ZJ06stYVUiJKDF2xVxJDxF1Y5KlZjDFWMr69miTT0EdB19irse69+5gL+YB8BOOyqzpV3Re6Wq7V8o3xcM9PPxXoWSemKoIAnXqhFLMbATlWrQowc57kbRi5OyK7XrNVbabdwXl/vPHYrFTxM80t3Bci0p01TjZHaJOMY3DYstOSoUjm5CoSSY0jRyFKd1NwbSRSz03eDsaStLedVGZt57twm9WdSr9z7ty/O0xFRjuOUYruP28JzpyqUneD+DLSlvJGk+0AZfUqiqQUlxIklZ2O50MBACAEAIAQAgBACAEAIAQAgFM0/U/6l+gQD+UH6meP2zd4l9i9C+wS/QXf6iFLEWldCvKO86yp3HSYuS4YxHF0hVcXO6xaNHSPHxMxLEJoyqY3o1P11K37xPNgD5XnDDVL4um1zXwdJx/Sl2Muk9uUAQCA0vidt9geyu/q3+08rtbF9LV6OP2x83+24scNTyxzPe/QTRJWRjc6tjhEk6nTOTYsqyZCmc2xULJCgaNnWzN8hi4bMzkFzxlmkopK7Fx1hlso8fGWWFg40kn2+LucZu8is6462tgnpolEVNtSxJcraxsNwN+MxXrum0kifgdnrExcm7WfIgaf4m1Pewi26VT9UnFYx8vP9ia9irhN+H7klg/xKw7ZVaVWn1sHX+k38p0WLjxRGqbHqr7Wn5Fm0XpzD4j/AMCsjn4QbMO1DmPCd4VYT+1kCrhqtL74tenjuJGdDgEAIAQAgBACAEAIBT9caGzVSpwYbJP8S/cHynm9s0H0iqLird6/PIu9mzzQcOK17mQyVJQuJPaFBVmjgYsdelmMhjKHpoysZR/q/SNSup4Jdz8l8z5S22Rh82IUuEdfj86iLjZqFFri9PkuZM9gUJAY3WUAlaKGpbLavZb9DxlNidsU4XjT16+H7llS2dJpOo7dXEitH44M2ywKuc7H3udjPNW43uTKtFxV1qiYprJVGBEkxwiyxpwOLYsqyVGJzbO7TqkYO6SAnPhbKdaNOM5PNraxpJtLQUagOGXZO8sNB6rTs/LGqm0C0Bxue37RHDRTu9e0ObYrJBoZp+JI2sSgtupL5u/2lZjX9a7D1Gw0lQk3z9kVM0DykQurxE2pdIuLJiRoWIIuCMwRkQeYI3TOY0lSTLTq/r3XoEJib1qW7a/ar3+/359ZLpYqUdHqilxeyoT1ho/L9u7wNN0bpCnXpipRcOh3EeYI4EcjLCE1JXR56rSnSllmrMdTY5hACAEAIAQAgDTSeAWvTam+47jxB4ETjiKEa1Nwl/DOtCtKjNTiZvpHCVcM+w4uOB4MOYM8rXw0qcss1Z8+DPTUa0K0c0f4Elxw43HnIzos6ZBT9MXn5Ga9CzGRiuE2qrBKSlmPcB1J4CdKeGnOWWKuzSpKNOOabsi86PwqYSiS7C+925ngAPkJ6jD0aeCotyfW3+eR5+tUniqtorsRFY7GPiTbNKXw+8/5zwHSU+Jx1TFPLDSHr2/BOo0YUNd8vTs+RI4cKLAWEhzopI6KbbIrSS5bQ9pSGB6gyDCVqluDJVPk+JacMbqDzAPjLSgrpMqZ6Ow7QSxgji2KiSEjQ9mxg7oH1j1HyP8AvOuHdqjXNen8ms9w4k05BACAQGsGrYxLq4fYYDZN12gQCSMrixFzI1fDqo73sWGDx7w8XFq638vk8weqGHQeupqNxZmYDuRTYDxPWIYWmt6uZqbUxEn9Lsur5GOmtS6ZUthwVcZ7BYsr9AWJKnlnbpxnOrhItXhozvhdr1IytV1XPiihVsHyldY9JCtcY1aXODvpIc6B0zVwVXbpZobbdMn1XH0bkZ2pVXB3RX4zBQrRs+58jZNE6Tp4mktWk11bxU8VYcCJawmpq6PI1qMqU3CW8eTc5BACAEAIAQAgDDSmIoBStdkt8LWJ7QN8i4iph0stZrsZIoQrN5qSfaio4jC6OZvVrOnYGK+a385Tzhgm/pnJdza80W8KmOS1in3r5H+jtV8K+a1WqDkGUeIAuJIoYDD1NVUcuxr+SPW2hiIaONibc0cIlkUC+5R7THqd/eZJrVsPgKei37kt7/ObIUVVxM/qffwRDuHrNtVO5fdXsH1lFJ1sZPPV3cFwX5zLBZKMcsP5HQVUGclZYUlqcbymyNxeKvkJU4nFZnaJLp0rasQGFLWvuve3O268i04tam0qiWiLBhlsoHIAS7oK0Uitm7sdpLCBxYoJ3RqEAFNiD1t4/wDBMxllnGX5r+Iw1dWHcsTiEAIAQAgBAM50phwatUjd6Spb+Y387yprL632np8NNqnFPkiExeEnBosKdUia9K2UwS01JEnqbp04OuAx/UVCFccFO5ag7OPTsEk0KuSXUVW0sH00NPuW747/AFNjBlqeSPYAQAgBACARWsekDRper7bHZB5ZXJ8B5iV+0cS6FG8d70XyTMFQVWp9W5alEaltm7XN8zc5ntM8m6jvfieguo6IVp4BeInGWIlwNXUZJYPAkEFBsnmMj4ztRo15yzJtdZHqVY2tLUk6WDz2nYseZN5Y08G82eo3J9ZElVVrRVjuviAoynWrXjSRrCm5Mi6tdnNhck5ADeewSnnWqYieSCvfgTIwjBXZNaP0CAL1fa+EWsvaeJl7hdhRUb1m83VuXyV9bHNu0NxIDRidfGTFsfD9fiRv9TMVGDXr4zutn0Vuv4mnTSEdmxI5SNlcJOL4G97q51OvAwKU6Nxc37ja07U8OpRUpN69e40lOz0PTh+p77TLwv8AyfkOk6heSzmEAIBH6Q0l6MhVXaYjazOyoF7C5sTc2O4cDunKpUy6EijQ6RXbsjijppD7YZDyKsw7mUEeNj0mFWi9+hmWEmvt1/OTEcZpi4IohrnLbZSoXqFaxY8srdeB1nWVvpOlPC2d6nhz8N3qQNTDgCwkNosozI98GzkhFLEb9kZD8zbl7zNMjluRI6eNNXm7ERpbRlRBd6bKPitdb8ttbi/S85ypyjq0TcNi6VR2hJMgK9O80TJ0ldGq/h5pY18KFY3eifRnmQB6h8Mu4y2w080LPgeO2nQ6Ktdbpa/JaJIK4IAQAgBAKvrt+x/9z/RKDbn/AI//AK9i22X/AH93uV+lPNyLRjpTON7O5zY9o47Z4SxpY9QW4jyo5gfSBMT2g2FQSGVasSeZ5feQpSdR3k9DvGKSLToLCU1QOhDsd78eqge72T2WzMLh6VJSpO997/N3YUuLq1JSyyVkuHv1krLMiBAPGa28zDaAwD3JPPP7SlVTPJz5/i8iVlsrCgkhM0Yvhzlbll9pLw0rwty0+PI5z3iskGgQAgBAILTC2rA/FT/sY/8A2SLXX1IsMK/02uT9V+w1nI7hAEayXsL22iFvyG9iOoUMe6YtcznypyfDUcGiAoGzYDcu8Lf5nmd5N5Hqa7/DkVEpObzS3jKqdm9rZ5EEXVhxDDcRITqSpyvH+e0wm07rRlJ1gwYpVSE9hgHUb7Br+rfjYhh3SRKzs1uep7bZ2JeIw6k9+59qJH8Ncb6PGGnwrIR/mT1l8tuS8JK07cyDtmjmpZuT9dPg1eWR5cIAQAgBAK3rilxS/wA/+n7Tz23nbo3/AO3sWuzHZy7vcraU555yLVscKDODaNGIV6b+657MvtOsJQ4ozFrihlUFTi7eMkx6PgkdFl5ElQSygdPEyFOWaTZyk7s6OLelnTcqTkbWz7QZKwmIq0m+jk0aulCppNXPVx9Zt9ap3MR8p2qY/EcZvxt6GOgpR3RXgOKeHd99Vz2ux+szDp6u+o/F/JpKcI7orwQsdCKfaa998kLANu8pnP8A1kluRJ6Pr5BGPrqAD/EBkHHQ+W6S6csjyPgQ6sP7luf5YfhpLjMjtDuglhnvOcs6FNwjrvepwm7sUnY1CAEAIBE6fp5U3+Ftk9lTL+4JOFdaJkvCS1ceft+1yOkcmBAEsRYAMdykk9FZSjnuVmPdMNJrX8voYlDPFw5r+B1We4zyO4jkRvHjI1R8ypI3EGV1XVgqes1TaqWHuKKfeGZm8Gdh3SY45Uo8lb3Z6/ZFJ08Ok9718Rjq9V2MbhmH75F7nOwfJp1ou012nbaEc1Ca6n5am3S5PFBACAEAIBB61ewn5v8ASftKD/8AQL9GD/5ezLDZ33y7Pcrlp5S5bHsAIBw6AzKk0ExOu+zadKcc1zeKuN69S9p2hGxvFWCnVtEoXDVx5SxtpiLnDccZUrih0kec6dPWNegQzxdY1bAXLX9XZ9q55WmYOpKSvq+R1hBQTb3cS5aNqU8PSSnWrIKij1i7qGufWzub8Z7XB4SVOlFKOvGy9zzOLxVKVWTzJLldIXOm8P8Av6X86n6yX0FX/F+BF/1VH/NeJ7R0zQZgq1kJOQF955DmYdColdxYjiaUnZSQ/nI7hAGT6WpBipfMZHJioPEFgLA986KjNq9ji8RTTtf19dx5icTTqUnsyONlrgMGvluNjONaMoQba4HSnWV80HquRFto+3s3HUVH+ThxIOvLza+SWsXU42fdb0scNg3G5m7WRH81ZPlHj5fKOixi/uj4P5uJVaDEFWYAEWJVKm1Y79lSNkHqWsOsw5R4vyf8eZt/rILVJ35fudVn38Lm9uXIdwtIdad22QOsYO+dxwIPgbiQHK0k1wDIbGaB9IxK1qaoSTZxU21ud1lUhrc758hJ+elL6syXbe/7noaG2qcILNF36tx5gNXaKVqTHEszLUpsAtEgEhwQCWa+fO02pzpZl9Teq4dZyr7b6SLiob01v59xqMuyjCAEAIAQCD1t/wDCQ/8AqL5q4lNtyN8Ou32ZYbO/3H2e6K4J44tj2AEAIA/0RgKdcutQHcCCDYjOxt5S52Ph6deU4T5JoiYqvOilKA9GqNP95U/p+0uFsWl/lLy+CP8A1Sp/ivMUGqlH4qn8w+06LY+HW+/iaPadbkvzvFF1Xw/EOe12+k3WysMuD8WavaNfmvAUXVzDD9kD2sx+s6rZ2GX9vqaPHV3/AHeg8wmjqVI3p01U8wM/HfO1LDUqTvCKRxqV6lTSUmzN/wARqOzjQ1vbpKb9VLKfICehwDvRtyZ5jaccuIvzS+CPwzZTszjFj6hQNRlRfaYhR0J492/umjkorM+B0UXP6VvehqYlEekPYBT1Q02KNvQ7N+fEN3gg98sbqSzLiVkU4/S+AtRF6g3bu/N6Y+W1IeNdqLXNo60tai7H7EvKwnHjNaYbsBpWqSPUmCOr1JAqzA0JkUwJ1DMoBopNvEUh/GG/l9b6SXhYZqsV1+mpgv8APSGwQAgBACAQet4/UX5Op+Y+sq9sK+H70T9m/wC93MrKtPGNFw0dgzQwewAgErq0360jmh8iJdbBlbEtc4v1RBx6/S7y0z2BThACAEAIBSfxQwG1Rp1gM6TbJ/LUsL/zBfGWOzp2m4c/YqNrUrwjUXD3KTgqsspIqqbLHq3WC4miW3bRHeysq+ZEi4iLdOVibhpJVYt8/VNGkymL8IBUdL1gcRUtw2V7wLn+63dLCkv00VlWS6WVuo60e/rkk7tj/wCQfMoO8SFtDSnF8L+2h1wz+t9i9yUetwGZ5DO3U8h2yszXdoq7JrdhtUr5XtlzBDAdpUkDvnOrGpBXlFowpp7mM61WQKlQ2GbteRG7g4YzUwNqzzdIErqbh9qo9Q7lGyO1t/kPOWuzqd5uXL3MIuEuDYIAQAgBAIbW0f8ATN0ZP7h95W7W/wC2favUnbOf667GVFGyE8c1qXbFVac2jWx2DNLGD2AP9AtaunXaH9JP0lnseWXGQ67ryIuMV6L7vUt89uUYQAgBACAN9IYNa1N6bj1XUqe/iOo3zaE3CSkuBzq01Ug4S3Mxavh2w9Z6NTJka35h7pHaM56GMlUipLieVcJUpuEt6JCi95ozsndFu0XrayqFrKXtltqRtH8wORPW/dIFXBpu8HYsqOPlFWmr9fHvFsdrbtC1FCpPvva47FFwT2nuM1hg7azfgbVMe2rQVut/BC0qv3zzJJzJJ4mSWiNF2HKVNxBII4g2PXu6bjNHFNWe46p8RY1Nq20doDcCAFB5hAAt+trznCnGmrQSXYbN5vud+343HQIvcZMNzLkw7+XTceMzbSz1Rmy3rR81vPKjXsche9wNwZTZrDgNxA4bVuE8htXDKhWtHc9UT6FRzjd7xImVh1EajzZIDGs5JsMycgBxJ3TrFGDQdCYD0FFU97ex/iO/7d09FhqXRU1HjxMofzuZCAEAIAQCJ1oH/TVP8n96yv2or4WXd6omYD/fj3+hS0OU8dLeX73natNWjUUDTRoxY6DTVowePiClipswzBHCd8PeE86dmtwyKWj3Fo0DpwVhsvYVBw4P1Xr0nr8DtCNdZZaS9ez4KbF4N0nmjrH0JqWRBCAEAIAQCn/iFqx+lU/S01vVpjMDfUXfYfxDeO8Sbg8QoPJLc/Jlbj8M5rpaf3LzRllDSD0TZvXTnuYdP/2Wkk1vKmDjPVaMnMHpSm+5wDybI+e/umpvZokAZgyKLUmGjKYuta3GaZTpnQslfrNXE3U0zv08xlM57C5NgAd+ZPQtbI9QFW/W88htqvGriMsdcqt38SywsHGF3x1GGK0lTTewJ5DM+UrI0pPgd20RdTHvV9gbK/Ed/dOypxjvNbtlt1L0Ds2r1L80DbyfjP08ZY4Og5PpJd3yZii5S0NwgBACAEAIBG6xi+Gq9g8mBkLaK/6afYSsE/14lEpnKeNlvPRM6Bmpg7DTFjB0GmtjFhvUa5naKyxN0rIe4XD7iMiMwRkR2TWDnKX0u1jjOdtGWzRekCQFq79wbg3byM9VgcdKSUK2/g+D7eT8mUuIw6X1Q3cuRKy2IYQAgBACAZd+JWhFpVBXRfUqkhxwFTffvF+8GXGBrZ45JcPQ8/tHD9FUVSHH1/cz7EYW27dJMoWOFOtfRnNLFVE9l2XsJt4TQ76Mdpp2uPfv2qp+kGMqLHq3peoaWIqsFL0vQhcrbPpWYM3b6oAPC5lXtapOFG0Ha7JWEhFzba3bharrFUb21Rh/Ftkjsfa2h3Gefw+Jr0Ptm+/VE6pThU+5Cb6af9miIfiG2zD8pdiFPUC/Wd6u0cRUWVuy6lY5ww9ODul43YyqVXf2mY9pPylfaMTvcXw2C4tu5c5o6l9wSLNqpowV6t2H6qnYkcCfdX6md8LQ6Seu5bzdamhgS7Nz2AEAIAQAgBAGOnFvh6v5G8heRccr4aa6mSMK7Vo9qM+QzxjR6VnpMxYwehpiwEsRiAMr5zeFO+pmMTmm15s0ZZKYGvacYS6Od+BGqwuiwUSGHOX1JxnErZppj3C4vZyc+rwY8OjdOsn0MU4fTUenB8up/PiR6lLNrHfy+Pgk5ZkQIAQAgENrfoz9JwlWmBdtnaT86esvja3fO+HqZKiZGxlLpKLS3713GGUa998vVLgzzU6fFHtSgDuhwuIVWtGNnoTm4kmNVMntUhdMYnxUFf8A7VVD8mMqtrxvh78mTsHJZ2uo7FKeVcywFUoTm5gcogXfMWbNkhKvi50UA2ahqhgPQ4ZAR6z/AKxu1tw7hYS3wkMtO/PX48jeO4mpJNggBACAEAIAQBtpJb0ag/gf+0zjiFelJdT9DrQdqkX1r1M3UzxJ6k9Jixg5vBks2I1YSvQpslkq+jXP3XyHtjn139s9JHZ8auHg1pKy79OPyU6x8qVaUZaxu+7s+Cp1KL0XKVVKsOB49QeIlLXoyg8slZlvCcakc0HdDmm9pElG4auSuCxdoo1pUnbgRatK5M0a+1LqlWU0QJwsP9HVrNsHcQSvS29eyWGDq5ZdE91rrq6vgjV4XWfxJKWZECAEAIBlWseohbFVWoVERGba2WByLC7WtwuT4ywp4xKKUr3KupgZZnltb08htS1BrfvqXg87LHwXBkeWzKj4rz+Byv4eVj+1peD/AGm39Qp8n5HP+k1lukvMkdC6hVqLsxqUirUqtMgbV/XWwO7gbGQ8biIV6EqcU02SsLgatKpmk1xFxqNV/eU/6vtPN/0+pzX53FlkYHUit+9p/wBX2mywE1y/O4zlYi+oVc/tqfg03WCqdX53GMrPNHakla6CrUVlBuVAOds7TZYOd/qtYZDRBLE6BACAEAIAQAgBAE8Qt1Yc1I8prNXi0bQdpJmYCeFjuPWM9mQBmHuBpeAW1KmOSIP6RPb0FanFdS9DytV3qSfWxDSui6eITZqLfkwyZTzU/wDBNa+HhWjll48UbUMROjLNB/DKTpLQ9TDmzesnuuBkejDgZ5jGYOeHd3quf5uL/D4qFdaaPkNqL2MrpxujvJE1gKk74OdnYhVokq1TZ2X+Egns3N5Ey4dTJlqcnfu3PyIWXNeHP8RPT0BWhACAEAhdKYVgxe11Nt3CwAzHdAEKNUTIH1HECAOlxi85gHv6YnOAe/pac4B4cYnOAIYcF6m3aygHM8b8oA/gBACAEAIAQAgBAIjT+mBRXZWxqMMhyHxN/wAzldtDHLDxyr7n5db/ADUmYPCutK7+1flikejnkcx6C4mZubHhiW4I1CgLKo6D5T3UFaKPJy3s7mxqcVaYYFWFwRYg8ZrKKknF7mZjJxd0ZrXolHZTvVivgbXniKtNwk4Pg2j1UJqcVJcUSGBqThTeWocaq0JykdpbcxL2nacLMrpaO5LaLq7VNb7x6p7Vy+l++XGBqOdCLe9aPtWn7kHERy1H4+I7ks4hACAEArmk1FHbqVLJTBuXOSAE5XO4b5kDGjp7BH/E4f8A7qfeLGMyJPDY7Bvuq0W7Kin5GBccPVwg9p6Q7XA+ZmDICphTuqU+6p/vAOqVCmzKadmW5uQSy5dd2+ASkAIAQAgBACAEAIBG6b0stBebn2V+p6SFjcZHDQvvk9y/OBKwuGdaXUt7Kbss5LubsxuSZ4yvXlUk5PVvey9WWCUY7kcVRNIGyGpndHQf6E0ea1UC3qqQWPADl2m0mYLDSr1UuC1f51kfFV1Spt8XuNCnsDzQQAgFH1sw+zXLcHUN3j1T8h4zy21aWTEZv8lf2fsX+zqmajblp7jDBvKapo7kqaJ/CVMpb4aehXVIkloepZ3XnZx8m/0y12dO05w5/UvR+xExUbxUu4lpbEIIAQAgFT/Ex2GCYriFpC/rKf8AEKVa9FTvBPTlwGcAyfDpSqkLRovUe1yiYerWItvyL7hcZ7pkwW7VLRdSk13ougvuqbNNh/kBJ7pg2D8RcHtVCWqUNjj6XEUaGVuuflBgrOHUIrqvoioG+lVq1Q1xcbLAAHf5TINY/D7CJSwSLSrCspLNtDIKzG7JbeLG+/O95gFkgBACAEAIAQAgDDS+k1oJtHNjkq8WP26yLi8VHDwzPfwXMkYfDyrSst3FlSoUXrualQ3J8ByA5CeTfSYqo5S737Iu5ShRhkiOMUoUWnLExjBWRpTbZF12nCCJUTzR+Bes4RB1J4KOZk3D4edeeSH8GtatGlHNL+S/6OwS0UCIMhvPFjxJnrsPh4UIKEP5POVq0qs80h1O5yCAEAruueGvSV/gax7Gy+YWU+2KWakp8n5P8RZbMqWqOPNehVKDZzzFRXRdSWhN4OpJGEnpYg1Yj3DVtmojdbHsbL7Huljh62SvCXXbx/exHqQzU2vzQss9MVIQAgBAKX+KzIMINvDtVJcBGFwKLWNnYjhwtuN4BmeGwrVMnpUqSWyP6PVrls/Z2Q2/tyymTBadTKFJSPRVnY3/AHQorvzGyHJmDYf67Vq6v6ldcOm+/p8NQY5fE2cGCmmsrGoTWNapbNziqlYN6u+4UK1hlnymQa7qV/5SnbDfo+/9Xzz9vn62/PPOYBOwAgBACAEAIA00nj1ooWfsA4seQkfE4mFCGeXcubO1ChKtLLH+Co00fE1C9Tw4KOAE8nKVXGVbv+FyRdtww8Msf5JZyEWwk6WSjDLEhq83dkLi61zKSpPpJXLCnCyGlDDtVcIguT4AcSTwEkYehOrJQgtTpOpGlHNLcXvRWjloJsrmd7NxY/bpPYYXCww8Mse98zzuIryrTzPuXIeyScAgBACANdKYb0lJ0+JTbt3jztOOJpdLSlDmjrQqdHUjLkzOKbTxLWh6hktg6k50pZZWI1SI4driSJTujilqWvAV9umjcxn2jI+YM9jhq3TUY1Oa/kpa0Mk3EcTucwgBAKf+KHpBg708QtFdoBwTY1VPuKwzvfOw32MAyjC06RY/4psvVanjKoU33habrfvmTBeNVKdQBdvBrRW4sRRaid+V9u7d15g2EtfvQit64rO9z7LYamoy51VYeUGCtLiGKvmAlsh+kK7jLcfRIqm/dvmTBsGqCkYSltYkYk2P60biLmy33nZ3XOeWcwZJmAEAIAQAgBAKLia5xOIYk+qGKqOACm1+8i/hPIY6tLE4jLfTcuz9z0NKCw9Fc3qyaCimthJijGhCyIV3UldkPjcVeUuIruo7Im0qdiOUNUcIguzZAfU8hM0KEqklGKu2SJOMIuUtyLvoXRS0Etvc+03PoOgnsMHg44eFlve9/nA8/icTKvK/DgiSkwjBACAEAIAQDONMYf0eIqpw2todjet9bd08fjqXR15Lrv46npsLPpKMZd3gdYR5WT0dzaaHRqTDqaHLKT2quI2ldPhYHucfcNPU7CqN0HB8H66+tys2jTtNS5r0J2XZXhACAQ2s+rlLHUtircFSWRxvRrWvbcRzB/3gGPY7BYvR1VqdTDh9oAKyGuEdQd96JQnqrHLzOQWrVDF1XIDUUS5FylNwezadma3fMGTjX7GVKVQ7AKAHfTw1Cox/zVFygwNNVtXnxu0xesFJ9d6myASd4VFUAt5DyOQalorRtPDUlpUV2UXcOJJNyxPEk3JMwB5ACAEAIAQAgGc50K9Sm2RDEjqpNwfAzxeNozpVm1wZ6aLValGS5DyvjiRI1TEVKiszSNFJkbUqFmCqCWY2AG8kxRouTSSJGkVmluRddX9DCgt2saje03L+Fenznr8Dglh43f3Pf8IoMXinWlZfat3yS8nEMIAQAgBACAEAp2vOGs9OsBkR6Nj2Zr828JRbYo6xqLs+Pcutl1LxlT717kDTqWnn5RuWbQo2Iymip6muUs2pNE7FSqRYOwC9VS+fizeE9Rsei4UnJ8fYp9pzTnGC4b+8ssuCsCAEAIBB656AGOwlWhtFHYXp1ASClRc0a4ztfI9CYBiOB/DbSKtbELiB/FTq+kB6jZe/iBAFU/DfSdSqq0nxFOmWAarUrFQq3zOxt7RNuAEA3vRmCWhSp0kJKooUFiWY2G9mOZJ3k9YA6gBACAEAIBw4PCANqiVOHzgEHp3Q1SuBdBtL7LbViOh5iRsThIV19Wj5knDYudB6ariiBbV7GjIID120+sp3sad9GvMtFtSjbWL8iW0DoevRO0aShzltFwxA5DlLTCYGGH13vn8FdisbOvpuXL5LAgrcfmJNIYqoqdIAou30gCg2ukA6EA9gAYAhVpt7pgEXpDD1nRkKK6kWIJ3/AGms6cakXGSumbQnKElKLs0VGrq5i1PqUiR+dMvEiU1XY939EvEt4bVVvrjr1DnR+rFckGvTyHu7a2Pbsn5TpR2TCLvN36kaVdqSatTVutl0w3pAANhQAAABkABuAEtkklZFU227sdrfjMmD2AcuTwgDWq78IAzrPW4GZMDYtifigHqtifigDqlUq8TAHVOo/GYMjlCeMA7gBACAEAIAQAgBACAEAIAQAgBACAEAIB5APYAQAgBACAEAIB5aAe2gBACAEAIAQAgH/9k=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09538" y="-1828800"/>
            <a:ext cx="436245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t-BR" altLang="pt-BR"/>
          </a:p>
        </p:txBody>
      </p:sp>
      <p:pic>
        <p:nvPicPr>
          <p:cNvPr id="8200" name="Picture 13" descr="http://www.josebaldaia.com/intuinovare/wp-content/uploads/2012/05/context-col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538" y="-7938"/>
            <a:ext cx="2176462" cy="2171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138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837812"/>
            <a:ext cx="9252520" cy="4759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485292" y="332656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C00000"/>
                </a:solidFill>
              </a:rPr>
              <a:t>IDÉIA INICIAL</a:t>
            </a:r>
            <a:endParaRPr lang="pt-BR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7812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1063"/>
            <a:ext cx="9144000" cy="5500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323528" y="332656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C00000"/>
                </a:solidFill>
              </a:rPr>
              <a:t>APÓS ANÁLISE DO CONSULTOR</a:t>
            </a:r>
            <a:endParaRPr lang="pt-BR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4104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99592" y="2852936"/>
            <a:ext cx="7128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“O único lugar onde o sucesso vem antes do trabalho é no dicionário” </a:t>
            </a:r>
          </a:p>
          <a:p>
            <a:r>
              <a:rPr lang="pt-BR" dirty="0"/>
              <a:t> </a:t>
            </a:r>
            <a:r>
              <a:rPr lang="pt-BR" dirty="0" smtClean="0"/>
              <a:t>                                         (Vidal </a:t>
            </a:r>
            <a:r>
              <a:rPr lang="pt-BR" dirty="0" err="1" smtClean="0"/>
              <a:t>Sassoon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11514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914151" y="908720"/>
            <a:ext cx="712879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REFERÊNCIAS B IBLIOGRÁFICAS</a:t>
            </a:r>
            <a:r>
              <a:rPr lang="pt-BR" b="1" dirty="0" smtClean="0"/>
              <a:t>:</a:t>
            </a:r>
          </a:p>
          <a:p>
            <a:endParaRPr lang="pt-BR" dirty="0"/>
          </a:p>
          <a:p>
            <a:r>
              <a:rPr lang="pt-BR" dirty="0"/>
              <a:t>DORNELAS, José Carlos Assis. Empreendedorismo: transformando </a:t>
            </a:r>
            <a:r>
              <a:rPr lang="pt-BR" dirty="0" err="1"/>
              <a:t>idéias</a:t>
            </a:r>
            <a:r>
              <a:rPr lang="pt-BR" dirty="0"/>
              <a:t> em negócios. 5. ed. Rio de Janeiro (RJ): LTC, Empreende, 2014. </a:t>
            </a:r>
            <a:r>
              <a:rPr lang="pt-BR" dirty="0" err="1"/>
              <a:t>xv</a:t>
            </a:r>
            <a:r>
              <a:rPr lang="pt-BR" dirty="0"/>
              <a:t>, 267 p. </a:t>
            </a:r>
          </a:p>
          <a:p>
            <a:endParaRPr lang="pt-BR" dirty="0" smtClean="0"/>
          </a:p>
          <a:p>
            <a:r>
              <a:rPr lang="pt-BR" dirty="0"/>
              <a:t>GRANDO, Ney. Empreendedorismo inovador: como criar startups de tecnologia no Brasil/coordenador: Ney </a:t>
            </a:r>
            <a:r>
              <a:rPr lang="pt-BR" dirty="0" err="1"/>
              <a:t>Grando</a:t>
            </a:r>
            <a:r>
              <a:rPr lang="pt-BR" dirty="0"/>
              <a:t>. São Paulo: Évora, 2012.</a:t>
            </a:r>
          </a:p>
          <a:p>
            <a:endParaRPr lang="pt-BR" dirty="0"/>
          </a:p>
          <a:p>
            <a:r>
              <a:rPr lang="pt-BR" dirty="0" smtClean="0"/>
              <a:t>JONATA, </a:t>
            </a:r>
            <a:r>
              <a:rPr lang="pt-BR" dirty="0" err="1" smtClean="0"/>
              <a:t>Dauton</a:t>
            </a:r>
            <a:r>
              <a:rPr lang="pt-BR" dirty="0" smtClean="0"/>
              <a:t>; FREITAS, Bruno. </a:t>
            </a:r>
            <a:r>
              <a:rPr lang="pt-BR" dirty="0" err="1" smtClean="0"/>
              <a:t>Start-Ups</a:t>
            </a:r>
            <a:r>
              <a:rPr lang="pt-BR" dirty="0" smtClean="0"/>
              <a:t> – Como Empresas Embrionárias Ruma</a:t>
            </a:r>
            <a:r>
              <a:rPr lang="pt-BR" dirty="0" smtClean="0"/>
              <a:t>m a Caminhos Milionários. Rio de Janeiro. Nova Terra. 2012</a:t>
            </a:r>
          </a:p>
          <a:p>
            <a:endParaRPr lang="pt-BR" dirty="0"/>
          </a:p>
          <a:p>
            <a:r>
              <a:rPr lang="pt-BR" dirty="0"/>
              <a:t>OSTERWALDER, Alexander; PIGNEUR, Yves. Business </a:t>
            </a:r>
            <a:r>
              <a:rPr lang="pt-BR" dirty="0" err="1"/>
              <a:t>model</a:t>
            </a:r>
            <a:r>
              <a:rPr lang="pt-BR" dirty="0"/>
              <a:t> </a:t>
            </a:r>
            <a:r>
              <a:rPr lang="pt-BR" dirty="0" err="1"/>
              <a:t>generation</a:t>
            </a:r>
            <a:r>
              <a:rPr lang="pt-BR" dirty="0"/>
              <a:t>: inovação em modelos de negócios : um manual para visionários, inovadores e revolucionários. Rio de Janeiro: Alta Books, c2011. 276, [5] p. ISBN 9788576085508</a:t>
            </a:r>
            <a:r>
              <a:rPr lang="pt-BR" dirty="0" smtClean="0"/>
              <a:t>.</a:t>
            </a:r>
          </a:p>
          <a:p>
            <a:endParaRPr lang="pt-BR" b="1" dirty="0"/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508696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>
            <a:spLocks noChangeArrowheads="1"/>
          </p:cNvSpPr>
          <p:nvPr/>
        </p:nvSpPr>
        <p:spPr bwMode="auto">
          <a:xfrm>
            <a:off x="1089025" y="860425"/>
            <a:ext cx="71294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Curiosidades: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12222" y="1907381"/>
            <a:ext cx="8229600" cy="464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39763" indent="-2730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Startups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são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apenas</a:t>
            </a:r>
            <a:r>
              <a:rPr lang="en-US" altLang="pt-BR" sz="2000" dirty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empresas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de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tecnologia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?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Como é o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cenário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de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incertezas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da startup?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como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funciona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o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modelo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de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negócios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da startup? Ex.: Google e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franquias</a:t>
            </a:r>
            <a:endParaRPr lang="en-US" altLang="pt-BR" sz="2000" dirty="0" smtClean="0">
              <a:solidFill>
                <a:schemeClr val="tx2"/>
              </a:solidFill>
              <a:latin typeface="Century Gothic" pitchFamily="34" charset="0"/>
            </a:endParaRP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Quanto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vale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uma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startup? É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baseado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na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sua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tecnologia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/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ideia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inovadora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. É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importate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obter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proteção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sobre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propriedade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itelectual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da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patente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.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Quem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faz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parte? (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geração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Baby Boomers, X, Y e Z)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pt-BR" sz="2000" dirty="0" smtClean="0">
              <a:solidFill>
                <a:schemeClr val="tx2"/>
              </a:solidFill>
              <a:latin typeface="Century Gothic" pitchFamily="34" charset="0"/>
            </a:endParaRP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pt-BR" sz="2000" dirty="0">
              <a:solidFill>
                <a:schemeClr val="tx2"/>
              </a:solidFill>
              <a:latin typeface="Century Gothic" pitchFamily="34" charset="0"/>
            </a:endParaRP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4624"/>
            <a:ext cx="1223963" cy="1000125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dist="119334" dir="1510411" algn="tl" rotWithShape="0">
              <a:srgbClr val="FFFFFF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Resultado de imagem para curiosidad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370" y="4598194"/>
            <a:ext cx="23431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oficinadanet.com.br/imagens/post/13498/tabelageracoes2.jp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0" y="5013176"/>
            <a:ext cx="6438278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6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>
            <a:spLocks noChangeArrowheads="1"/>
          </p:cNvSpPr>
          <p:nvPr/>
        </p:nvSpPr>
        <p:spPr bwMode="auto">
          <a:xfrm>
            <a:off x="566738" y="312738"/>
            <a:ext cx="82296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Mercado de empresas de alta tecnologia no país: riscos e oportunidades</a:t>
            </a:r>
          </a:p>
        </p:txBody>
      </p:sp>
      <p:sp>
        <p:nvSpPr>
          <p:cNvPr id="9219" name="Rectangle 3"/>
          <p:cNvSpPr txBox="1">
            <a:spLocks noChangeArrowheads="1"/>
          </p:cNvSpPr>
          <p:nvPr/>
        </p:nvSpPr>
        <p:spPr bwMode="auto">
          <a:xfrm>
            <a:off x="539750" y="2276475"/>
            <a:ext cx="8229600" cy="464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39763" indent="-2730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pt-BR" sz="2000">
              <a:solidFill>
                <a:schemeClr val="tx2"/>
              </a:solidFill>
              <a:latin typeface="Century Gothic" pitchFamily="34" charset="0"/>
            </a:endParaRPr>
          </a:p>
        </p:txBody>
      </p:sp>
      <p:sp>
        <p:nvSpPr>
          <p:cNvPr id="9220" name="Rectangle 3"/>
          <p:cNvSpPr txBox="1">
            <a:spLocks noChangeArrowheads="1"/>
          </p:cNvSpPr>
          <p:nvPr/>
        </p:nvSpPr>
        <p:spPr bwMode="auto">
          <a:xfrm>
            <a:off x="692150" y="1916113"/>
            <a:ext cx="8229600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39763" indent="-2730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pt-BR" sz="2000">
              <a:solidFill>
                <a:schemeClr val="tx2"/>
              </a:solidFill>
              <a:latin typeface="Century Gothic" pitchFamily="34" charset="0"/>
            </a:endParaRPr>
          </a:p>
        </p:txBody>
      </p:sp>
      <p:sp>
        <p:nvSpPr>
          <p:cNvPr id="9221" name="Rectangle 3"/>
          <p:cNvSpPr txBox="1">
            <a:spLocks noChangeArrowheads="1"/>
          </p:cNvSpPr>
          <p:nvPr/>
        </p:nvSpPr>
        <p:spPr bwMode="auto">
          <a:xfrm>
            <a:off x="414338" y="2708920"/>
            <a:ext cx="8229600" cy="464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39763" indent="-2730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pt-BR" sz="2000" dirty="0">
              <a:solidFill>
                <a:schemeClr val="tx2"/>
              </a:solidFill>
              <a:latin typeface="Century Gothic" pitchFamily="34" charset="0"/>
            </a:endParaRP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Riscos</a:t>
            </a:r>
            <a:endParaRPr lang="en-US" altLang="pt-BR" sz="2000" dirty="0" smtClean="0">
              <a:solidFill>
                <a:schemeClr val="tx2"/>
              </a:solidFill>
              <a:latin typeface="Century Gothic" pitchFamily="34" charset="0"/>
            </a:endParaRP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Oportunidades</a:t>
            </a:r>
            <a:endParaRPr lang="en-US" altLang="pt-BR" sz="2000" dirty="0" smtClean="0">
              <a:solidFill>
                <a:schemeClr val="tx2"/>
              </a:solidFill>
              <a:latin typeface="Century Gothic" pitchFamily="34" charset="0"/>
            </a:endParaRP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Grandes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empreendimentos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: Google / Facebook / Twitter ..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pt-BR" sz="2000" dirty="0" smtClean="0">
              <a:solidFill>
                <a:schemeClr val="tx2"/>
              </a:solidFill>
              <a:latin typeface="Century Gothic" pitchFamily="34" charset="0"/>
            </a:endParaRP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pt-BR" sz="2000" dirty="0" smtClean="0">
              <a:solidFill>
                <a:schemeClr val="tx2"/>
              </a:solidFill>
              <a:latin typeface="Century Gothic" pitchFamily="34" charset="0"/>
            </a:endParaRPr>
          </a:p>
        </p:txBody>
      </p:sp>
      <p:sp>
        <p:nvSpPr>
          <p:cNvPr id="9222" name="AutoShape 7" descr="data:image/jpeg;base64,/9j/4AAQSkZJRgABAQAAAQABAAD/2wCEAAkGBxQTEhUUExQVFhUWFxcYGBcYFxcXFxgXFxUWGRUYFxgYHCggGBwlHBUVITEhJSkrLi4uFx8zODMsNygtLisBCgoKDg0OGxAQGywkHyQuLC0sLCwsLCwsLCwsLCwsLCwsNCwsLCwsLCwsLCwsLCwsLCwsLCwsLCwsLCwsLCwsLP/AABEIALcBEwMBIgACEQEDEQH/xAAbAAACAwEBAQAAAAAAAAAAAAAEBQIDBgABB//EADsQAAEDAgMFBwMCBQQCAwAAAAEAAhEDIQQSMQVBUWFxBhMigZGhsTLB0ULwFCNSguFiorLxcpIHM0P/xAAZAQADAQEBAAAAAAAAAAAAAAABAgMEAAX/xAArEQACAgICAQQCAAYDAAAAAAAAAQIRAyESMUEEEyJRYfAykaGxwdFCcYH/2gAMAwEAAhEDEQA/AGuEwzKggOh3sgK1CCRwRWyMC6nWBnw3+Cp0574B7YzOtwN16l0zF4FTqRCLwePDWhlRuZoMjiOicV6LHlwiHNm45JY7Zri3MBIXKSfZzi0eOb34r5Bd2Ugb4BuvTSLDO9uHHqCgjTc0yJBCIw2OOYmrLg5uU8YTbXRJxT7F+L2UKzmuGWnmp53f0yDHkkGNwb6L4NjqCDqNxBW5exj5bTMxRLRxmZhB4qgGtzOYHRSYII4uv0VYZPBKUXEzOCxwn+bJuHTvkWvxVlVpyZh9OSPPPoiMVsSS8sIEGA0m5sDA46pU1zm2vG8bjHFWTETT6JVcGXOOWBYGNNQNPVQoYkt8JnLOnDUW9U0bXbUIDQGmG24w4aeSDqUM8TYS68cL/ldQyl9hdOtLbElnDTSEureBwdAibf5Crc11M8p8iiG1g/hPDXj+UyR10d/Cd6JpnMIBcNC24HmltWmWGDofz8qx7TTcHMJER++iYsxraoio2eJFiOh3p0mjrE9Rl5b+9UVTuLKT8LlJynM33HVdTbBTHNlZarqTVxbeQrqbUGMmW02qGxKOZ7n+QVmI8LCeXymGyKGWmOd1OT0MuwxjFTtGuKdMuPl1OiMa1ZXtJjMz8g0b8qcVbHbEVdxcSTqVEMVrWKRar0KmUFq8LVeWqJahQ1lBaokK4hRLUrQ1lJUCriwrzuikaGTByFEhE9yvDSSOI1gq9RGRchQbPuOHxIFl7Wyucw/0mfdZrB7WzCSDHGPumdDGg71mljaFjkTD6eEc2pUdqHB0dVHviG090k/K8ZiuavZUaQMw00KR35H/AOituHbUquZlkk2jdx8kW7s7RZ9bnPfE5GEN9SRI+eQR9DC934tH1IJ4hogtHnqfJUPpkPmZkyep1UubfT0NxS7QtNV1ORRaykOTczj1e+SgnYgukVXFwcIs1kiDwi6e9yCXSEq2tSDRDDDnCZ4cNUykrBxYG+kXuzNDXtFSfpDXAZQJtB+UixuFmk10EtDyNLgWtPU6p20Et3h41ixChTxALDSeBB3jWJvPErRCbj+TNkxJmVxWBIc4NkhoBnkRN/VRpYwgBrvpvffcEfdaXG4AGr/LMzTMnqC0Tw0SrEYFrmgWaQBLuPhJuPJa4yTMjdaYFXIItdsge53dEuOHIu2Z4DUa/hWVWOpu6ExwMKdPEzyPtrKukHroHa+dbGwHO6kaEaahWVaAPI+yhTcRYp6Os6mfX93RuGqA2eOjt468UM+lN1KieKDQbC6uCIuLjiF5SpK/D1iLI6jQzXAg8PwpN12OhbWpZiG807pU4CpwmAcTPVMxg1Kc10UihXtXE93TJ3mw6rFOuVqNvMzPy7m2896Ap4NVhSROUtikUzwXow5Tn+GC40QjyByE/wDCld/Cps5iHqQusPIAOHUTSRhB3AqJwzjuhcOmAlircEw/guJXhwgG5Kx0xYSo5CdyZmmAqnwlGTAP4c8lyuOIb/U31C5LobYz7N7eqMcGTLDMg3GiJ2ftEuqhswC6PUrNYBviBkWRdOpkewjWZPqmjtbMs4JSfE+iNqt8WSoHFsy06216pr2apur1aYg5CZcd2Vt3fEea+c7MxpNSr/qa/pxJPJfWP/j3ZndYSpVLqg7wECTBDRM5R+iTz0AMrL6rjjhfkp6VZZSp9Ih2h7QTiXNpDMG2cdwItHlvVP8AG1HRDmt47z5SEJjX4fDsL3eK4hrSBlmdB5JZT2sTUinAAAdLtb7lljH466Nc58ZU3s0hoF31PqGRGsfCqxGzJBEg2EanT5SxuOr/AEwOO8/eFI18RM/AASUPZOrgXxUAJtBBH1Ai33S2tQcACXA7yXe99Z6oqntmpScc7ZJ4/lePxbaovq7KDaIunTaEaTFmPc4EObIIEW6ngg/462VwgaFw10IHyti3CZLWM5QbbrgpDjNkNcWx4ZBneJBt0W3FkT0zFmw7sT1KYILwQRmdA8rSPJLsVhgNOfTfomD8C9kO6wemq9bB+ocb8ZW5NGbaFdJzhYj98kUaGYI9uEEcdFKnQjRc5HWA0sKfJEUcIJRtMKwUlNzCQbQARVEwCvCLLxnK/RTbsZOh/gmjKJ4KvaFbI0xru/KGw73xYbt69q0XEZXG3LUdFn4/LZo5fHRnnU5MleQP+rp4djga34HWVY3Bgbgre4iKgzPd046NPnZe/wAE86wFoHUeSzHZrHVatSq2o6csQIAAu4GIHRd7ljcSx2DaCA51zoJuegVgwTRuSjbTcmPou/qDPcub9wmlXa1IVBSLvHMRBsdwJiF3JjcT11MKh7UJ2j2k6iG5Q05puZtEbh1KCr47vsK5wMOA8UHQiCfIj5XWFLyF1sQ0EAuAJ0EiT5JdtLaApEAgmeEbon5SylgjUoB7frYT1ImfW8qrH4nvKbSfqaYPmNfPKg5OiiirDNrYwta1zCIO/XdIj3QjazmPLXklrtCUPiCWtNN24hzTyP8A38pi/DipRbxgEdYQtt6H0kIXiCRwJC5eVZkzrvXLI1suMAFMEqylRBEkwufRgi8ytiT7MvJdB+y6uYuzGIbNhcjM0ED1jzX3Sji+72c11Twks0JBIaLXPG3wF8FweJfQeHgA7i06ObIlp9BcXFiFtu3va2lXo0aWHBbTFNrnTAIMWYY1PG8WKxeqxzlOJp9POKixFtTH9894ZvIgcdVtNjdm3tpZ3AFzmAQd0RvWG7F4EVMQ3NHhvB33IX2sYgNpxCT1XqnCoRQ+D0vuNzkZnG4VzQS1zQRRbYNdIeHXE6ERv9kWcQBAI8RZMnccsqeKxpaZLJnml4xfic51J+kAkgzaDIGg6pF8lbKzwKF0Ro0Q9pLiH6TuLZ1Ecks7oCd0/le0ccHh/wCm5AEgGAbJfhq7oDiRla89TJ5KqxuzFPIl2jSYfFlrRJ3anrZWDENOWdx1F0vZt1ha0PaCYaD/ALrj0Cjh8XTeWhsguG/j+wtEcTS2iLzRb0w9tIRLSNXQBrccPJKdoYZoOka6et0ZU2dUdDm24Hf7KNLZ1QwHmYn35/lWg1HdkcsW/AoyFt5UmVZ3HyC0DdistFuv5XVMC1gl0AWufZO80fBP235FDKLjoEZT2e46n7JjToQhdsbUbQbpLz9LfueSm8jbpFFBeS2ls1vVFUcKBuVHZ3FGtRDnXdJDuoPDoQmr3spjM9zR1IA9TvUJSfRVQRClh+SpcwTcz0VOM2/RFN7w/MGkCBN3EWAnob8isdW7W1p8LaYHAgk+ZkfAXQhJhk0je06jYjLb1jmlm1Ns0qBio9jTExALo3HKASgNg9oRXORzctTd/S6NY4Hkp7e7NnFOaQ4MIaQSRJ1kADzPsu4pP5Bu0MhipE2IN9Bp6LK9m8UxuPrsIAnvP0x+sEfTyK0mFwBpU205LsoDZOpjRZAYZzdqG1nfelPyE8UnYLY87YYRhfRqZAYm7eRaRbXihO2nZHO3vqQOdouBvaN/UfHQLztjRqMpMe0kZX/LXfgLVbO20HUqbni5Y0yObQlfJJNFE0+z5RtdzqmHbmHjpvAdzBa4B3nbzS99M0YN+7rU/ltx1BPoVr+1+I7l2ZjQab+X0u1jpvHRRpuNfCNY5uUwYJFwQTlI8vYqqbexW0hF2VaSx4g/VPqB+EBt/ZbmOztacrjexsf8/K0WxcE+hml8l0WAsInfv1R1TFP/AKimq1QvOpWjJVdnGpSZaHgDWRyMonCYYsYGkzH5TyptN4/WfO/ygq21+LGO/tDfdsJ1F3dHcr0Ln4RhMloJ6BcrHY1hP0e5XJuJ2xSfoHUqdfRvRVU65AiARzUnVpIkWG5Jao6nZdUBLW+fypUnktI4C1hxUhiW5YAItCswjmAXOv5T0mydtI0HZWl32Ul4YaL6eaJzZX1WNL2tAvAgEdCt7gNqNeS2fXXj8Eeqx/Y3A91XpVqp7sOccjD9T2ua4Alv6WHMInXUCLpzWwp/iSWfSCN+gHD/AAvL9RBe5Xj9s9f0mRxxuUv36HOHq5nmBPDT72VOLqVHA5e65g1LjkbKnAxmjM4QQTYReDcxwVlHZ+HbmlzXEuBOk7+CTgk9gn6rk7hsw+1Gua8kN0O4y0m1rXVTgRHdgtbMgEkmeZkiem5bjFYmk12VjBH8w6bwBx8/RLMfVYWg5RYs3agtkyVtwO3dHleozeNWZvvXbxKvwteC3krcVRZNQX8Nxe0TH3ROytkd4BlMCJk9Y+Vrcq7MqafQ72PtcAAE23eSeUcYx1wRf8rKHZJZElvkfsiMNkBguI6gws04we7NMHkiqo1XhOhWO23Ue57gTAaSABpbeeJ5p/VpltNxY4ZspIIjhIWUq4l05nh0uvLhE9PZTiq6K3fZrcPtOkWMzOGZwaIFzmNjMaX4rPdqoqVA0NILCQSYuDBtHr5q/YmzRiM0vy5YkACb8CdNDuWqxmxmPa85ZqFtnG5kC3LcEvNQY/DkYXAMrtBp0S6XXIbrpx1HVaXHYJ78HlqNPeNYDEgnMzmN5A90v2U/JVY7dMHobH5W5fRSzyU0FY9HyLA021KtNhs1z2g8x+5HmvoDsGwsyZG5IjLAiOizWK2aKNVwAgsdLfWW+0LU0NrUHMzF7WHeHEAg74nXyT5J3VCqFdnzjaOEfh8QQz9Dg5h5WLevDyX0jDOzNa+bOaHDoRP3WC7R7SFauTTBOjG2u47rcyVtMM0spsYT9LWt8wAE2S2lYkaRE7coOeGMqBzzP03FgT9WmgKx3aPFlm0KLhoe793lp9kdg+zJZiDV7yGh+ZrWi8TIBJ04aaJnjtm03vD3MDnNHhJvF5FtJnejFRi9HSk2Le1NF9XDuayS6WkCQNHCdbaSvdkU306FNj/qa2DedNL9ITF4Q1ZwGpRXVCNkKlUoariOIB8lXXxHBLq7yVWMBXIsxOLYN3oUrxGJnQwralNDPpqqigJgdUE80O5qMexUvCcdMGhcrMvIrkB7F9Oi52jSeglENwLp8Xh66+mq3owdOngS2iCKzfG5wjxN5jUXI8uJkpNg9kYjFuY5rSGCGuqOBy5r2H9TtbDzhZ4yx0230CayqSSXZX2X7NNxLnzUyspNDqjzYNBJDQBcucYMC2hum2Fw1HDUqmKAp1gx2SnLCAH38ficQ4iLDSfbQ9rcDRwGCGHouzVKgz1HSM7iBYkA2aJIA3Tvkk/N8JjHCm2mPECQ7KdLOG5QU5ZbcXUf8FeMYJcts8x+Oquf3z3EkumTrIvdfQcERVph370WLfh2uY4tGaHxEGR++K2HZfEBrO7e0iIF5FiNQp+oxtxT+jV6PPGM5RfTV/yAsbNJ0U3iXXyuJ0ESQRdKqm13tJyuudfqPyVc94q4p4Og8IMxAmCee9DDDh2fUhgI01IFuvW2nNXhBKOzBnypzbWkSobTqOmYMSehNj90WKxe0ZgPqExMmBayu2bsgBme/izEHiBbTUo3APosy6kETcXnfZs8EyyqOkiHtqTvongsHmcXZC0ERLiCfwPlMKdSnQbdwmIkm+soXH7RBBDRVEARDdx6rL4ygS8EvzCTqCDLYkEbigk8j26KRcMa1s1wexwnOBPUnzWU25jqjHZZABFo3i6eYTDzF90+iF7TbFcWNeIsYPQj/HuqKEIMT3pzf4I9kNpucHMcScpkTwdr7j3RnaoTSDx+l3s63zlSPszg3txDbWdLT8j3AW9xOys9NzD+ppHnFveEs5KMhlFvoy3Y7aBbXDdzwW+eo+I819LousvlmHBpuBAhzTPMEH/C0+x9v1aldrSPCQQQ0WHBx1PD1UM0OW0aMT49lO06OSq9u6ZHQ3HzHkndHtK0NYHNM2DiYAG4u58VbtPZjaxBJLXC0i8jgRvVOF2FSYZdLz/qjL6DXzlRbi1stf0L+2hyOY/c4ZT1bcex9ku2PgKeJpulzmva6DEEEESCQfMeSddrqHeYd/FnjH9uv+0uWZ7Gtqtqk5Hd25pBdECRdpE67xbirQXwIzl8jQ7N7P0aJzCXP3OdFugFh8o97QlnaDxUXgEh0S2LEOF23HMLK7KxONfT7yk9tQSQWOPiBHMxNiDrvRUHJW2Tcq1RtntCprRCyNTtLVpmK9J7OceH1/Eo/Bbfp1LBw6aH0Kf2mK5BlZ5QVRso5r2lWigCmToWrEb6aHqBaN+GZvhL8ThmcfRPGaA4MRVEJWcE2r7OJ3/lA1cGW6D7qykhaoAcJ5KpzAr6qFe5MMiJC9VZcvERjT9kqmZ2eq6O8DmZdxY4xPkYjzTGltqsz+QXT3Tyy5jKJmRrMyfQLOU6hpXIkQ4ReAf5ZabaXHsmm1/FVpV26V2AOi/8xlj5xfzXnTjye1+o3QqK7/WMu3mPw72tbTc0wyLb3zLyHRc5pWa7M7ObVuSAGi+tjPhv+9Ed2moZcLh2xENIjh4ySnfZjY4p0SHi8NcfNmb2zQhBrHj1+7EcOeWmQ2XgabWuZP6sxOUmfTQaBHVMS3vCM0NGgyi953iQl+GJBnhx08/wpW1aJM+QB0gHXQi/AJ2reyTpJ0w2lSYXgktawR+m7jEGP3uXOwtEOcfpkACxvMXjQIIMc42BJ3xf1THaGI7yk0Bhc+IIbaCPp5RPyUk1snCKrYCzFtyiDGUEaTM81RTrMbkuJgyY43Xjtn1Gsc4NkDX4+6to7HdABgkiZtpb/K7lFeSftt9WdU2gMrxIPhgDKLwOlkBSpMJk/SZOnIc+fsmTNjZQ4wIETwvoh61AAkW+kxA3lwCRTXgtHC/+Q/2VhWd2x8yI4cd3yjNoYdr6Tm8pHUXHwl+yaBDSzNF7ek/co8VALEzz4ruTkynFQWjLUAcw7sEuBBECdL/ZbfcqsKGtENAA4AAfCuqtlCTth8CvEYCg95c5gJ3kEiesFF4WmxghjQ0chEnnxVb2QvG1Anq0Rt3sYNevS9BtrKUpOJRSJVaiEqVCUSqKzE0aElYHiGSCs72cPdYmtROjvG3qNY8j/sWiqVFlNv1e5r0q4/S6Hf8AidfYu9VogrTRG9mwNIGxiEur9mMNU1YGnizw+wt7Is1uCh390m/A6aM/i9gVaRmhWn/S/wDIn4CX1tqYul/9lEkD9TPEPaY84WtrVJuhnlUjJ+QMzFLtGx+r8vLT3RBxgiQbIzH7OpVPrY0njEH/ANhdIq/Z5rTNKo9nL6gqKSFpBL8cdxVR2gUDXwGIAloa+NQ0wTzAMeiWHaMGHhzTwcCE6cQ8H4Hr8Y131DzFj/lB4mjvaZHEfcbkM12YSNF4HkJqCkRJXKRXIjGm2W1jqhpPBJcAJmMpi1/I+qN2IwVWtovv3dQOEWILQPmB6JbsmmatdzgCJpnyOUub7t907o020cVRI+moIeToXNnd5+yxz+vIiy8ZyV6LNpUG1aLwWBvdmJk/1bvVNcNjQ0MBhxeAXExvt8LOYlzqbMSJ10JNzcEdLJ/h3MbTaS4TDWgRrlgWEcVGcHQceS7cX/72COqvc5zGBuXxFx3NaBuQHZ+o8VGsBIDg57h1JyC+lkyq4WgQ8kvDwXkj2ggW/wCil9BtJri8h02jxEbjuGqdNcXo6cJRntDHZxeyoWm0g242kfZFYWkWjxWPetFt4sUjpY54qPLQ22WM0mOQjTRW0sdWdUbBAFyY45Tp7Kc4ykVjJJDbaQhhO6Hf8kTTpQxm45SL21Bj7JBtbEEU4Ljdwt6n7K2jiS8CA42t+5U1i0N7lF+LIEy+I1vr4YFt95QTsczPDT9UefimD7IbG0HXJBEGL7kG6jlfqPDDvuqRxx+xHN+DV4IVHOAYJJi08Gx6WCsr0nscQW5SdxnXfHIpjs6pTbTLQQHOGrtDoYkaDqrcXWDaeR7WFxu1rdGgx4rGByjVT5/Kkv37G9tOHJy/foUN2jGqvZtGUixhhx/eq8w9dbniTVmRZmnRoHPlVhqow9SUUFFqi63ssY5WyqmtVgCRjo6VAuXpdCrewnS374LkBgWLbCzm36BqU3ADdY8xcLVlg33PNAY6hIKvCVMjJeRX2Xx3eYZk6t8B/t0/25UzWT7PvNLE1aJ0f429Rr7E/wDqtS1yMo0zmyx5shajlZUeg6tRckCyFWohXvU6jlmNpbdJJZREnQvOg6cevynSCk2NMdtRlG7jfcN56BIsbWfirxkZw3nqVVQwBJzPJc47ymNExZUUPse1HoHoUQ0RwXjwrq5QznJzkeLlGVy4Yfl1agCTIaGwIgxpcwjsE1+XNVOlxmNh+xu3kqxuynvYTqT+pxuT5/CVVKNRxbSJMTrxFzP28lCkxF7cJN1+/kM2ljqIFPufE9xzVJLswdJmTEFrg6zRpl53Kw1TuhTDpnvBJmcrTq477RbpyUNnbGpXBLpaQDbQlwGnVN8XRYzu2im0ud4S4iTOgueo9CpSkqpBjkb+VAuKxwqPc5gMOF7bpF/b5R2zxmpuaGgkxd2jdQSDrNvZD4XEUwagkgjPDSIiBYeqlQcG06jBo3u2zOsAlx91N9cV+BvcldyOw+zQ1hL3Btyes2HsFZhGNFUtMkXFrcp912OaCx4B0DAL7g1Q2Ri2OLydQ4njpl0Qlb7EeTxEltVgyNYGi4cZ32MD5ReAeckaFpc0eTUm21iiSMjCSGkSDpLidPRKq22qzjckRwEdZQ9ptATa7NBjTOeTuHqAltR7M4uDYDlPUpT3rnXJJ5q5tC5zHSOaZY67YeRq6IqFsEbhEOANhugFV4mkMjpzaE/UbEDrCXNxDoAmRA1jl6hQ2i50SJyxBHC0GeRlNGJRyjWkQdUDojgB5gBX0UJSZDS4X+nyN5+yvoOWyO4mKaalscYZ6ZUnpJQqcLpnQBOp8h+VnyIvjYcHK5jCeXyqaZARDXrNI0o8FIBc4L1zlHMgcDV6aHImxRzig8Q3eFSLJyRj+0lHuq1KsB9LoPQ6+2YeaeuZvGiF2/S7yk5u+LdRcKHZ3F95h2g6t8B/t0/2wtDukyVEq1RBvqIvFsSXaWK7tjnHcPXgEyQq7CKj1ldqYA0nd5THh/U3hzHL4TDZm2BVF7PGo+45Iqo6Uy30Om4vYpwuMDhZWOel+0MGabs9MW/U37hSw+KDgnjLw+xuHlBrnShallNrlVWKLCiOZcq865Aej6jsaXOgToV5U2Q5j2zHiEiOc2KE2Vt2nTENnMQQdIueKIZtp9VzxTbGURmdFy0TYdDYc1llyT/ArisjaSexfsthYK2fw8PXcn20arXsa8ED+WH85bOYdbn0WF2hjXGuTmsSLX4X9x7p9gK2ajJ//N8n/wAH2d7h3qulj8sXFBu49AuDxTXFxiX1RIkgDO0w9s7iZn+4IV+Pe2oZlkxNrhUjAPzVaYH0EuadPp+r1bf+0IzAYmxFeHNaQIIDteEpnGKIOUIum9gOLc6frzB3OdeITnYdIik50GA2SehH+US7AipmZRDA5rcwZYWLZA66XNzv4obYtY93iKTpBbSdI552tPz7JXK1odT4uwvZ1LPT71xgukxrYGAeVvuiHVWhzYbIIGt9Uu2TW/kwTYNyi/Mk2UH7TAs0EhujrcBuSOLbYiySktEqjRDxlADSDynf9lHaGLYGQIk5dNJE/wCEpxWKc7SYBnkTvso1cM8MBJtbcN/Eplj+xdrthhxhENMNsPQ31TXB0xU8Lhx3nqPghZuo7NYDcB6CPsnfZ3aTGy2oYMQ039zpp8p5Ko6NGCSc9leNpZHAAzvtuHCDxCsw4nUyvMfUY5oqAS50ACYE319CqqD4sq4uqJ59S0OsO5HUaiSUqyNo1ks4CwkN+8VtOslZrqdOuouBZTGb6qj3yBqVlT36Cxh5jN1VU1KyDNdUvrplADmVbSbIMLO7BxWSvUpHR3ib1H+CfRaKpUkLG7emlVZVH6XX6f8AU+qvFWqJp7NViKiy/at8saze9w9B/mE5FeRMrM7Wq58Q1u5jZ8z+wio+DofxWL8TgS2Hss4aI3Z+084g2eNR9wjXAQku0MFfMyxCaUa2ikZKWpDeo6Ujx2FLDnZ5j7hX4PH5rOs4ajjzRD3JaUkMrgwDD4qQic8oDF4fKczPMKWHryEIzd0+yriu0XELl7mXifQBrRrAnLmtNiN9xxiyY7Kqk4h1MEDOLFwm8CY8t/JKsVVdSElmRx3OaQQBYWKLw73GsyoPqAHxefVQ7Xf6xPcknpfqC9qYDKfraXNJs3QAkRf96J72dexzXMywXDITxJBLfdvus9hPHUJfmDJbmdrDXaQON1fhcWMPVe3OCGw4HWS0A+kzfgEJfLRyi4vk97DtqPyNo1OLsr+eXwunq35QeJw8vq0wdKgEnhuKabee4UXw1puKrTGmYNDoG7Vvo7hKx9fEFzqbyZLg0nqw5T7NB80sJprRHP6WXN/zNDV2yxuIqkDxF5DXtMHKIGUmYy+EHSeatZtQ1C6mWMbUqz/MG+AXC24mACdeELNUaRdUFxuJJNpdf7p9srK2rQzCSXkcrEflM0jowjF09guDY5tN1jq6fIxf0Kv2fVLIpFrXB3r4hrppCv2tWILmgGIjlLne+qEawtcx2U2Gu7SGyUe1bFfK6X5RMNdlcHDLf8/vyQnewY1MQI4nT7KO0sQZi97lT2cRwGYbrZvIoroHt72OMNsEvZmGcOiwIEOOpgAW3xJMwV2MwQohoefE7kYTGjtU0zlfmymfpHiBO8TxIkefFCbc2r4oJ75oiHRB3E6EcFFSnypm148ajoW0GCTwG7mdeinVZlAI0KCp7QDqkuP1CDO4j6SrnYgEVQZBBaADw/YJ81qxtqSM0opwYTSxCNo4hI2VFa3ELVKFmRNodnFqdPFpB36myvdI8SDzZo34lDOxSXOr2QrsQlWJHc2PW4pQfWSZldWvrrvbR3Jh7sSk+3BnYf3fcvXVlRWqyEyikMm7Ktj4qaQ4t8Ppp7QleFqZ6r38Xew/YVbMR3bqg4iR13fPspbNbDQprs1caTf2My9VPKrLlAvTipAeNws+JtnDeo4bFTZ1nD36IxxQGLoTcWI3qUo0+US0XapnY+vDbamwVGGZAUA1znS7dbzV2ikvlLkVqlRPMuVcr1PYKPoHbAPqV3ugZaFNlyeIz6RqSYWewGIyaxLb77nwgj0Mr1cvMhJrDGvpf2Rerm7/ACHVcUS0C2UtaIGmYAGPlB7de5woYglpYQGwBBN6jXk23926etuXi5dGTbVlJpKJsMFT77DtBOjTTd1DT6wDV9liazTSDx+qnVgHk8Gf+A9SuXLThiorRD1G6B34gl0/6huA0CaYPaTJE6tfmbY6215LlytN6MkFbJdqcVGIc0fpcD7AhKKYkgE+S5ckxO4qx8ipuhpgKbCNN0n1jemNTDNB0vw3LlyaTBCK0X7SxDKQa0uL6oaA+2nAZiL2todNyT1agJlro5EGJ3/v4XLksP4Ux8krlQurulye7QaTRpuIGYS1x38vgrlytF/KIiVxkLe8UhUXLluMVHoevWvXq5cdQRn8KEc9cuSnRRwqKxtVerkBqKKtVUmquXIMdJC7HUS4iP2ERTsIXLkiW7LN6SOc5Qc5cuXBSK86OwNPDubNauabpPhFNz7Wh0g9bcly5JJX5HSCK+CwbH5Din2dDz3B8MTMeK5kAKFTCYHdi6mmhoGSeXiiDryneuXKXFtXb/p/oe9ijH06YeRRqZ6dsr3NLCbCfDeLzvXLlyFDH//Z"/>
          <p:cNvSpPr>
            <a:spLocks noChangeAspect="1" noChangeArrowheads="1"/>
          </p:cNvSpPr>
          <p:nvPr/>
        </p:nvSpPr>
        <p:spPr bwMode="auto">
          <a:xfrm>
            <a:off x="1095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223" name="AutoShape 9" descr="data:image/jpeg;base64,/9j/4AAQSkZJRgABAQAAAQABAAD/2wCEAAkGBxQTEhUUExQVFhUWFxcYGBcYFxcXFxgXFxUWGRUYFxgYHCggGBwlHBUVITEhJSkrLi4uFx8zODMsNygtLisBCgoKDg0OGxAQGywkHyQuLC0sLCwsLCwsLCwsLCwsLCwsNCwsLCwsLCwsLCwsLCwsLCwsLCwsLCwsLCwsLCwsLP/AABEIALcBEwMBIgACEQEDEQH/xAAbAAACAwEBAQAAAAAAAAAAAAAEBQIDBgABB//EADsQAAEDAgMFBwMCBQQCAwAAAAEAAhEDIQQSMQVBUWFxBhMigZGhsTLB0ULwFCNSguFiorLxcpIHM0P/xAAZAQADAQEBAAAAAAAAAAAAAAABAgMEAAX/xAArEQACAgICAQQCAAYDAAAAAAAAAQIRAyESMUEEEyJRYfAykaGxwdFCcYH/2gAMAwEAAhEDEQA/AGuEwzKggOh3sgK1CCRwRWyMC6nWBnw3+Cp0574B7YzOtwN16l0zF4FTqRCLwePDWhlRuZoMjiOicV6LHlwiHNm45JY7Zri3MBIXKSfZzi0eOb34r5Bd2Ugb4BuvTSLDO9uHHqCgjTc0yJBCIw2OOYmrLg5uU8YTbXRJxT7F+L2UKzmuGWnmp53f0yDHkkGNwb6L4NjqCDqNxBW5exj5bTMxRLRxmZhB4qgGtzOYHRSYII4uv0VYZPBKUXEzOCxwn+bJuHTvkWvxVlVpyZh9OSPPPoiMVsSS8sIEGA0m5sDA46pU1zm2vG8bjHFWTETT6JVcGXOOWBYGNNQNPVQoYkt8JnLOnDUW9U0bXbUIDQGmG24w4aeSDqUM8TYS68cL/ldQyl9hdOtLbElnDTSEureBwdAibf5Crc11M8p8iiG1g/hPDXj+UyR10d/Cd6JpnMIBcNC24HmltWmWGDofz8qx7TTcHMJER++iYsxraoio2eJFiOh3p0mjrE9Rl5b+9UVTuLKT8LlJynM33HVdTbBTHNlZarqTVxbeQrqbUGMmW02qGxKOZ7n+QVmI8LCeXymGyKGWmOd1OT0MuwxjFTtGuKdMuPl1OiMa1ZXtJjMz8g0b8qcVbHbEVdxcSTqVEMVrWKRar0KmUFq8LVeWqJahQ1lBaokK4hRLUrQ1lJUCriwrzuikaGTByFEhE9yvDSSOI1gq9RGRchQbPuOHxIFl7Wyucw/0mfdZrB7WzCSDHGPumdDGg71mljaFjkTD6eEc2pUdqHB0dVHviG090k/K8ZiuavZUaQMw00KR35H/AOituHbUquZlkk2jdx8kW7s7RZ9bnPfE5GEN9SRI+eQR9DC934tH1IJ4hogtHnqfJUPpkPmZkyep1UubfT0NxS7QtNV1ORRaykOTczj1e+SgnYgukVXFwcIs1kiDwi6e9yCXSEq2tSDRDDDnCZ4cNUykrBxYG+kXuzNDXtFSfpDXAZQJtB+UixuFmk10EtDyNLgWtPU6p20Et3h41ixChTxALDSeBB3jWJvPErRCbj+TNkxJmVxWBIc4NkhoBnkRN/VRpYwgBrvpvffcEfdaXG4AGr/LMzTMnqC0Tw0SrEYFrmgWaQBLuPhJuPJa4yTMjdaYFXIItdsge53dEuOHIu2Z4DUa/hWVWOpu6ExwMKdPEzyPtrKukHroHa+dbGwHO6kaEaahWVaAPI+yhTcRYp6Os6mfX93RuGqA2eOjt468UM+lN1KieKDQbC6uCIuLjiF5SpK/D1iLI6jQzXAg8PwpN12OhbWpZiG807pU4CpwmAcTPVMxg1Kc10UihXtXE93TJ3mw6rFOuVqNvMzPy7m2896Ap4NVhSROUtikUzwXow5Tn+GC40QjyByE/wDCld/Cps5iHqQusPIAOHUTSRhB3AqJwzjuhcOmAlircEw/guJXhwgG5Kx0xYSo5CdyZmmAqnwlGTAP4c8lyuOIb/U31C5LobYz7N7eqMcGTLDMg3GiJ2ftEuqhswC6PUrNYBviBkWRdOpkewjWZPqmjtbMs4JSfE+iNqt8WSoHFsy06216pr2apur1aYg5CZcd2Vt3fEea+c7MxpNSr/qa/pxJPJfWP/j3ZndYSpVLqg7wECTBDRM5R+iTz0AMrL6rjjhfkp6VZZSp9Ih2h7QTiXNpDMG2cdwItHlvVP8AG1HRDmt47z5SEJjX4fDsL3eK4hrSBlmdB5JZT2sTUinAAAdLtb7lljH466Nc58ZU3s0hoF31PqGRGsfCqxGzJBEg2EanT5SxuOr/AEwOO8/eFI18RM/AASUPZOrgXxUAJtBBH1Ai33S2tQcACXA7yXe99Z6oqntmpScc7ZJ4/lePxbaovq7KDaIunTaEaTFmPc4EObIIEW6ngg/462VwgaFw10IHyti3CZLWM5QbbrgpDjNkNcWx4ZBneJBt0W3FkT0zFmw7sT1KYILwQRmdA8rSPJLsVhgNOfTfomD8C9kO6wemq9bB+ocb8ZW5NGbaFdJzhYj98kUaGYI9uEEcdFKnQjRc5HWA0sKfJEUcIJRtMKwUlNzCQbQARVEwCvCLLxnK/RTbsZOh/gmjKJ4KvaFbI0xru/KGw73xYbt69q0XEZXG3LUdFn4/LZo5fHRnnU5MleQP+rp4djga34HWVY3Bgbgre4iKgzPd046NPnZe/wAE86wFoHUeSzHZrHVatSq2o6csQIAAu4GIHRd7ljcSx2DaCA51zoJuegVgwTRuSjbTcmPou/qDPcub9wmlXa1IVBSLvHMRBsdwJiF3JjcT11MKh7UJ2j2k6iG5Q05puZtEbh1KCr47vsK5wMOA8UHQiCfIj5XWFLyF1sQ0EAuAJ0EiT5JdtLaApEAgmeEbon5SylgjUoB7frYT1ImfW8qrH4nvKbSfqaYPmNfPKg5OiiirDNrYwta1zCIO/XdIj3QjazmPLXklrtCUPiCWtNN24hzTyP8A38pi/DipRbxgEdYQtt6H0kIXiCRwJC5eVZkzrvXLI1suMAFMEqylRBEkwufRgi8ytiT7MvJdB+y6uYuzGIbNhcjM0ED1jzX3Sji+72c11Twks0JBIaLXPG3wF8FweJfQeHgA7i06ObIlp9BcXFiFtu3va2lXo0aWHBbTFNrnTAIMWYY1PG8WKxeqxzlOJp9POKixFtTH9894ZvIgcdVtNjdm3tpZ3AFzmAQd0RvWG7F4EVMQ3NHhvB33IX2sYgNpxCT1XqnCoRQ+D0vuNzkZnG4VzQS1zQRRbYNdIeHXE6ERv9kWcQBAI8RZMnccsqeKxpaZLJnml4xfic51J+kAkgzaDIGg6pF8lbKzwKF0Ro0Q9pLiH6TuLZ1Ecks7oCd0/le0ccHh/wCm5AEgGAbJfhq7oDiRla89TJ5KqxuzFPIl2jSYfFlrRJ3anrZWDENOWdx1F0vZt1ha0PaCYaD/ALrj0Cjh8XTeWhsguG/j+wtEcTS2iLzRb0w9tIRLSNXQBrccPJKdoYZoOka6et0ZU2dUdDm24Hf7KNLZ1QwHmYn35/lWg1HdkcsW/AoyFt5UmVZ3HyC0DdistFuv5XVMC1gl0AWufZO80fBP235FDKLjoEZT2e46n7JjToQhdsbUbQbpLz9LfueSm8jbpFFBeS2ls1vVFUcKBuVHZ3FGtRDnXdJDuoPDoQmr3spjM9zR1IA9TvUJSfRVQRClh+SpcwTcz0VOM2/RFN7w/MGkCBN3EWAnob8isdW7W1p8LaYHAgk+ZkfAXQhJhk0je06jYjLb1jmlm1Ns0qBio9jTExALo3HKASgNg9oRXORzctTd/S6NY4Hkp7e7NnFOaQ4MIaQSRJ1kADzPsu4pP5Bu0MhipE2IN9Bp6LK9m8UxuPrsIAnvP0x+sEfTyK0mFwBpU205LsoDZOpjRZAYZzdqG1nfelPyE8UnYLY87YYRhfRqZAYm7eRaRbXihO2nZHO3vqQOdouBvaN/UfHQLztjRqMpMe0kZX/LXfgLVbO20HUqbni5Y0yObQlfJJNFE0+z5RtdzqmHbmHjpvAdzBa4B3nbzS99M0YN+7rU/ltx1BPoVr+1+I7l2ZjQab+X0u1jpvHRRpuNfCNY5uUwYJFwQTlI8vYqqbexW0hF2VaSx4g/VPqB+EBt/ZbmOztacrjexsf8/K0WxcE+hml8l0WAsInfv1R1TFP/AKimq1QvOpWjJVdnGpSZaHgDWRyMonCYYsYGkzH5TyptN4/WfO/ygq21+LGO/tDfdsJ1F3dHcr0Ln4RhMloJ6BcrHY1hP0e5XJuJ2xSfoHUqdfRvRVU65AiARzUnVpIkWG5Jao6nZdUBLW+fypUnktI4C1hxUhiW5YAItCswjmAXOv5T0mydtI0HZWl32Ul4YaL6eaJzZX1WNL2tAvAgEdCt7gNqNeS2fXXj8Eeqx/Y3A91XpVqp7sOccjD9T2ua4Alv6WHMInXUCLpzWwp/iSWfSCN+gHD/AAvL9RBe5Xj9s9f0mRxxuUv36HOHq5nmBPDT72VOLqVHA5e65g1LjkbKnAxmjM4QQTYReDcxwVlHZ+HbmlzXEuBOk7+CTgk9gn6rk7hsw+1Gua8kN0O4y0m1rXVTgRHdgtbMgEkmeZkiem5bjFYmk12VjBH8w6bwBx8/RLMfVYWg5RYs3agtkyVtwO3dHleozeNWZvvXbxKvwteC3krcVRZNQX8Nxe0TH3ROytkd4BlMCJk9Y+Vrcq7MqafQ72PtcAAE23eSeUcYx1wRf8rKHZJZElvkfsiMNkBguI6gws04we7NMHkiqo1XhOhWO23Ue57gTAaSABpbeeJ5p/VpltNxY4ZspIIjhIWUq4l05nh0uvLhE9PZTiq6K3fZrcPtOkWMzOGZwaIFzmNjMaX4rPdqoqVA0NILCQSYuDBtHr5q/YmzRiM0vy5YkACb8CdNDuWqxmxmPa85ZqFtnG5kC3LcEvNQY/DkYXAMrtBp0S6XXIbrpx1HVaXHYJ78HlqNPeNYDEgnMzmN5A90v2U/JVY7dMHobH5W5fRSzyU0FY9HyLA021KtNhs1z2g8x+5HmvoDsGwsyZG5IjLAiOizWK2aKNVwAgsdLfWW+0LU0NrUHMzF7WHeHEAg74nXyT5J3VCqFdnzjaOEfh8QQz9Dg5h5WLevDyX0jDOzNa+bOaHDoRP3WC7R7SFauTTBOjG2u47rcyVtMM0spsYT9LWt8wAE2S2lYkaRE7coOeGMqBzzP03FgT9WmgKx3aPFlm0KLhoe793lp9kdg+zJZiDV7yGh+ZrWi8TIBJ04aaJnjtm03vD3MDnNHhJvF5FtJnejFRi9HSk2Le1NF9XDuayS6WkCQNHCdbaSvdkU306FNj/qa2DedNL9ITF4Q1ZwGpRXVCNkKlUoariOIB8lXXxHBLq7yVWMBXIsxOLYN3oUrxGJnQwralNDPpqqigJgdUE80O5qMexUvCcdMGhcrMvIrkB7F9Oi52jSeglENwLp8Xh66+mq3owdOngS2iCKzfG5wjxN5jUXI8uJkpNg9kYjFuY5rSGCGuqOBy5r2H9TtbDzhZ4yx0230CayqSSXZX2X7NNxLnzUyspNDqjzYNBJDQBcucYMC2hum2Fw1HDUqmKAp1gx2SnLCAH38ficQ4iLDSfbQ9rcDRwGCGHouzVKgz1HSM7iBYkA2aJIA3Tvkk/N8JjHCm2mPECQ7KdLOG5QU5ZbcXUf8FeMYJcts8x+Oquf3z3EkumTrIvdfQcERVph370WLfh2uY4tGaHxEGR++K2HZfEBrO7e0iIF5FiNQp+oxtxT+jV6PPGM5RfTV/yAsbNJ0U3iXXyuJ0ESQRdKqm13tJyuudfqPyVc94q4p4Og8IMxAmCee9DDDh2fUhgI01IFuvW2nNXhBKOzBnypzbWkSobTqOmYMSehNj90WKxe0ZgPqExMmBayu2bsgBme/izEHiBbTUo3APosy6kETcXnfZs8EyyqOkiHtqTvongsHmcXZC0ERLiCfwPlMKdSnQbdwmIkm+soXH7RBBDRVEARDdx6rL4ygS8EvzCTqCDLYkEbigk8j26KRcMa1s1wexwnOBPUnzWU25jqjHZZABFo3i6eYTDzF90+iF7TbFcWNeIsYPQj/HuqKEIMT3pzf4I9kNpucHMcScpkTwdr7j3RnaoTSDx+l3s63zlSPszg3txDbWdLT8j3AW9xOys9NzD+ppHnFveEs5KMhlFvoy3Y7aBbXDdzwW+eo+I819LousvlmHBpuBAhzTPMEH/C0+x9v1aldrSPCQQQ0WHBx1PD1UM0OW0aMT49lO06OSq9u6ZHQ3HzHkndHtK0NYHNM2DiYAG4u58VbtPZjaxBJLXC0i8jgRvVOF2FSYZdLz/qjL6DXzlRbi1stf0L+2hyOY/c4ZT1bcex9ku2PgKeJpulzmva6DEEEESCQfMeSddrqHeYd/FnjH9uv+0uWZ7Gtqtqk5Hd25pBdECRdpE67xbirQXwIzl8jQ7N7P0aJzCXP3OdFugFh8o97QlnaDxUXgEh0S2LEOF23HMLK7KxONfT7yk9tQSQWOPiBHMxNiDrvRUHJW2Tcq1RtntCprRCyNTtLVpmK9J7OceH1/Eo/Bbfp1LBw6aH0Kf2mK5BlZ5QVRso5r2lWigCmToWrEb6aHqBaN+GZvhL8ThmcfRPGaA4MRVEJWcE2r7OJ3/lA1cGW6D7qykhaoAcJ5KpzAr6qFe5MMiJC9VZcvERjT9kqmZ2eq6O8DmZdxY4xPkYjzTGltqsz+QXT3Tyy5jKJmRrMyfQLOU6hpXIkQ4ReAf5ZabaXHsmm1/FVpV26V2AOi/8xlj5xfzXnTjye1+o3QqK7/WMu3mPw72tbTc0wyLb3zLyHRc5pWa7M7ObVuSAGi+tjPhv+9Ed2moZcLh2xENIjh4ySnfZjY4p0SHi8NcfNmb2zQhBrHj1+7EcOeWmQ2XgabWuZP6sxOUmfTQaBHVMS3vCM0NGgyi953iQl+GJBnhx08/wpW1aJM+QB0gHXQi/AJ2reyTpJ0w2lSYXgktawR+m7jEGP3uXOwtEOcfpkACxvMXjQIIMc42BJ3xf1THaGI7yk0Bhc+IIbaCPp5RPyUk1snCKrYCzFtyiDGUEaTM81RTrMbkuJgyY43Xjtn1Gsc4NkDX4+6to7HdABgkiZtpb/K7lFeSftt9WdU2gMrxIPhgDKLwOlkBSpMJk/SZOnIc+fsmTNjZQ4wIETwvoh61AAkW+kxA3lwCRTXgtHC/+Q/2VhWd2x8yI4cd3yjNoYdr6Tm8pHUXHwl+yaBDSzNF7ek/co8VALEzz4ruTkynFQWjLUAcw7sEuBBECdL/ZbfcqsKGtENAA4AAfCuqtlCTth8CvEYCg95c5gJ3kEiesFF4WmxghjQ0chEnnxVb2QvG1Anq0Rt3sYNevS9BtrKUpOJRSJVaiEqVCUSqKzE0aElYHiGSCs72cPdYmtROjvG3qNY8j/sWiqVFlNv1e5r0q4/S6Hf8AidfYu9VogrTRG9mwNIGxiEur9mMNU1YGnizw+wt7Is1uCh390m/A6aM/i9gVaRmhWn/S/wDIn4CX1tqYul/9lEkD9TPEPaY84WtrVJuhnlUjJ+QMzFLtGx+r8vLT3RBxgiQbIzH7OpVPrY0njEH/ANhdIq/Z5rTNKo9nL6gqKSFpBL8cdxVR2gUDXwGIAloa+NQ0wTzAMeiWHaMGHhzTwcCE6cQ8H4Hr8Y131DzFj/lB4mjvaZHEfcbkM12YSNF4HkJqCkRJXKRXIjGm2W1jqhpPBJcAJmMpi1/I+qN2IwVWtovv3dQOEWILQPmB6JbsmmatdzgCJpnyOUub7t907o020cVRI+moIeToXNnd5+yxz+vIiy8ZyV6LNpUG1aLwWBvdmJk/1bvVNcNjQ0MBhxeAXExvt8LOYlzqbMSJ10JNzcEdLJ/h3MbTaS4TDWgRrlgWEcVGcHQceS7cX/72COqvc5zGBuXxFx3NaBuQHZ+o8VGsBIDg57h1JyC+lkyq4WgQ8kvDwXkj2ggW/wCil9BtJri8h02jxEbjuGqdNcXo6cJRntDHZxeyoWm0g242kfZFYWkWjxWPetFt4sUjpY54qPLQ22WM0mOQjTRW0sdWdUbBAFyY45Tp7Kc4ykVjJJDbaQhhO6Hf8kTTpQxm45SL21Bj7JBtbEEU4Ljdwt6n7K2jiS8CA42t+5U1i0N7lF+LIEy+I1vr4YFt95QTsczPDT9UefimD7IbG0HXJBEGL7kG6jlfqPDDvuqRxx+xHN+DV4IVHOAYJJi08Gx6WCsr0nscQW5SdxnXfHIpjs6pTbTLQQHOGrtDoYkaDqrcXWDaeR7WFxu1rdGgx4rGByjVT5/Kkv37G9tOHJy/foUN2jGqvZtGUixhhx/eq8w9dbniTVmRZmnRoHPlVhqow9SUUFFqi63ssY5WyqmtVgCRjo6VAuXpdCrewnS374LkBgWLbCzm36BqU3ADdY8xcLVlg33PNAY6hIKvCVMjJeRX2Xx3eYZk6t8B/t0/25UzWT7PvNLE1aJ0f429Rr7E/wDqtS1yMo0zmyx5shajlZUeg6tRckCyFWohXvU6jlmNpbdJJZREnQvOg6cevynSCk2NMdtRlG7jfcN56BIsbWfirxkZw3nqVVQwBJzPJc47ymNExZUUPse1HoHoUQ0RwXjwrq5QznJzkeLlGVy4Yfl1agCTIaGwIgxpcwjsE1+XNVOlxmNh+xu3kqxuynvYTqT+pxuT5/CVVKNRxbSJMTrxFzP28lCkxF7cJN1+/kM2ljqIFPufE9xzVJLswdJmTEFrg6zRpl53Kw1TuhTDpnvBJmcrTq477RbpyUNnbGpXBLpaQDbQlwGnVN8XRYzu2im0ud4S4iTOgueo9CpSkqpBjkb+VAuKxwqPc5gMOF7bpF/b5R2zxmpuaGgkxd2jdQSDrNvZD4XEUwagkgjPDSIiBYeqlQcG06jBo3u2zOsAlx91N9cV+BvcldyOw+zQ1hL3Btyes2HsFZhGNFUtMkXFrcp912OaCx4B0DAL7g1Q2Ri2OLydQ4njpl0Qlb7EeTxEltVgyNYGi4cZ32MD5ReAeckaFpc0eTUm21iiSMjCSGkSDpLidPRKq22qzjckRwEdZQ9ptATa7NBjTOeTuHqAltR7M4uDYDlPUpT3rnXJJ5q5tC5zHSOaZY67YeRq6IqFsEbhEOANhugFV4mkMjpzaE/UbEDrCXNxDoAmRA1jl6hQ2i50SJyxBHC0GeRlNGJRyjWkQdUDojgB5gBX0UJSZDS4X+nyN5+yvoOWyO4mKaalscYZ6ZUnpJQqcLpnQBOp8h+VnyIvjYcHK5jCeXyqaZARDXrNI0o8FIBc4L1zlHMgcDV6aHImxRzig8Q3eFSLJyRj+0lHuq1KsB9LoPQ6+2YeaeuZvGiF2/S7yk5u+LdRcKHZ3F95h2g6t8B/t0/2wtDukyVEq1RBvqIvFsSXaWK7tjnHcPXgEyQq7CKj1ldqYA0nd5THh/U3hzHL4TDZm2BVF7PGo+45Iqo6Uy30Om4vYpwuMDhZWOel+0MGabs9MW/U37hSw+KDgnjLw+xuHlBrnShallNrlVWKLCiOZcq865Aej6jsaXOgToV5U2Q5j2zHiEiOc2KE2Vt2nTENnMQQdIueKIZtp9VzxTbGURmdFy0TYdDYc1llyT/ArisjaSexfsthYK2fw8PXcn20arXsa8ED+WH85bOYdbn0WF2hjXGuTmsSLX4X9x7p9gK2ajJ//N8n/wAH2d7h3qulj8sXFBu49AuDxTXFxiX1RIkgDO0w9s7iZn+4IV+Pe2oZlkxNrhUjAPzVaYH0EuadPp+r1bf+0IzAYmxFeHNaQIIDteEpnGKIOUIum9gOLc6frzB3OdeITnYdIik50GA2SehH+US7AipmZRDA5rcwZYWLZA66XNzv4obYtY93iKTpBbSdI552tPz7JXK1odT4uwvZ1LPT71xgukxrYGAeVvuiHVWhzYbIIGt9Uu2TW/kwTYNyi/Mk2UH7TAs0EhujrcBuSOLbYiySktEqjRDxlADSDynf9lHaGLYGQIk5dNJE/wCEpxWKc7SYBnkTvso1cM8MBJtbcN/Eplj+xdrthhxhENMNsPQ31TXB0xU8Lhx3nqPghZuo7NYDcB6CPsnfZ3aTGy2oYMQ039zpp8p5Ko6NGCSc9leNpZHAAzvtuHCDxCsw4nUyvMfUY5oqAS50ACYE319CqqD4sq4uqJ59S0OsO5HUaiSUqyNo1ks4CwkN+8VtOslZrqdOuouBZTGb6qj3yBqVlT36Cxh5jN1VU1KyDNdUvrplADmVbSbIMLO7BxWSvUpHR3ib1H+CfRaKpUkLG7emlVZVH6XX6f8AU+qvFWqJp7NViKiy/at8saze9w9B/mE5FeRMrM7Wq58Q1u5jZ8z+wio+DofxWL8TgS2Hss4aI3Z+084g2eNR9wjXAQku0MFfMyxCaUa2ikZKWpDeo6Ujx2FLDnZ5j7hX4PH5rOs4ajjzRD3JaUkMrgwDD4qQic8oDF4fKczPMKWHryEIzd0+yriu0XELl7mXifQBrRrAnLmtNiN9xxiyY7Kqk4h1MEDOLFwm8CY8t/JKsVVdSElmRx3OaQQBYWKLw73GsyoPqAHxefVQ7Xf6xPcknpfqC9qYDKfraXNJs3QAkRf96J72dexzXMywXDITxJBLfdvus9hPHUJfmDJbmdrDXaQON1fhcWMPVe3OCGw4HWS0A+kzfgEJfLRyi4vk97DtqPyNo1OLsr+eXwunq35QeJw8vq0wdKgEnhuKabee4UXw1puKrTGmYNDoG7Vvo7hKx9fEFzqbyZLg0nqw5T7NB80sJprRHP6WXN/zNDV2yxuIqkDxF5DXtMHKIGUmYy+EHSeatZtQ1C6mWMbUqz/MG+AXC24mACdeELNUaRdUFxuJJNpdf7p9srK2rQzCSXkcrEflM0jowjF09guDY5tN1jq6fIxf0Kv2fVLIpFrXB3r4hrppCv2tWILmgGIjlLne+qEawtcx2U2Gu7SGyUe1bFfK6X5RMNdlcHDLf8/vyQnewY1MQI4nT7KO0sQZi97lT2cRwGYbrZvIoroHt72OMNsEvZmGcOiwIEOOpgAW3xJMwV2MwQohoefE7kYTGjtU0zlfmymfpHiBO8TxIkefFCbc2r4oJ75oiHRB3E6EcFFSnypm148ajoW0GCTwG7mdeinVZlAI0KCp7QDqkuP1CDO4j6SrnYgEVQZBBaADw/YJ81qxtqSM0opwYTSxCNo4hI2VFa3ELVKFmRNodnFqdPFpB36myvdI8SDzZo34lDOxSXOr2QrsQlWJHc2PW4pQfWSZldWvrrvbR3Jh7sSk+3BnYf3fcvXVlRWqyEyikMm7Ktj4qaQ4t8Ppp7QleFqZ6r38Xew/YVbMR3bqg4iR13fPspbNbDQprs1caTf2My9VPKrLlAvTipAeNws+JtnDeo4bFTZ1nD36IxxQGLoTcWI3qUo0+US0XapnY+vDbamwVGGZAUA1znS7dbzV2ikvlLkVqlRPMuVcr1PYKPoHbAPqV3ugZaFNlyeIz6RqSYWewGIyaxLb77nwgj0Mr1cvMhJrDGvpf2Rerm7/ACHVcUS0C2UtaIGmYAGPlB7de5woYglpYQGwBBN6jXk23926etuXi5dGTbVlJpKJsMFT77DtBOjTTd1DT6wDV9liazTSDx+qnVgHk8Gf+A9SuXLThiorRD1G6B34gl0/6huA0CaYPaTJE6tfmbY6215LlytN6MkFbJdqcVGIc0fpcD7AhKKYkgE+S5ckxO4qx8ipuhpgKbCNN0n1jemNTDNB0vw3LlyaTBCK0X7SxDKQa0uL6oaA+2nAZiL2todNyT1agJlro5EGJ3/v4XLksP4Ux8krlQurulye7QaTRpuIGYS1x38vgrlytF/KIiVxkLe8UhUXLluMVHoevWvXq5cdQRn8KEc9cuSnRRwqKxtVerkBqKKtVUmquXIMdJC7HUS4iP2ERTsIXLkiW7LN6SOc5Qc5cuXBSK86OwNPDubNauabpPhFNz7Wh0g9bcly5JJX5HSCK+CwbH5Din2dDz3B8MTMeK5kAKFTCYHdi6mmhoGSeXiiDryneuXKXFtXb/p/oe9ijH06YeRRqZ6dsr3NLCbCfDeLzvXLlyFDH//Z"/>
          <p:cNvSpPr>
            <a:spLocks noChangeAspect="1" noChangeArrowheads="1"/>
          </p:cNvSpPr>
          <p:nvPr/>
        </p:nvSpPr>
        <p:spPr bwMode="auto">
          <a:xfrm>
            <a:off x="261938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224" name="AutoShape 11" descr="data:image/jpeg;base64,/9j/4AAQSkZJRgABAQAAAQABAAD/2wCEAAkGBxQTEhUUExQVFhUWFxcYGBcYFxcXFxgXFxUWGRUYFxgYHCggGBwlHBUVITEhJSkrLi4uFx8zODMsNygtLisBCgoKDg0OGxAQGywkHyQuLC0sLCwsLCwsLCwsLCwsLCwsNCwsLCwsLCwsLCwsLCwsLCwsLCwsLCwsLCwsLCwsLP/AABEIALcBEwMBIgACEQEDEQH/xAAbAAACAwEBAQAAAAAAAAAAAAAEBQIDBgABB//EADsQAAEDAgMFBwMCBQQCAwAAAAEAAhEDIQQSMQVBUWFxBhMigZGhsTLB0ULwFCNSguFiorLxcpIHM0P/xAAZAQADAQEBAAAAAAAAAAAAAAABAgMEAAX/xAArEQACAgICAQQCAAYDAAAAAAAAAQIRAyESMUEEEyJRYfAykaGxwdFCcYH/2gAMAwEAAhEDEQA/AGuEwzKggOh3sgK1CCRwRWyMC6nWBnw3+Cp0574B7YzOtwN16l0zF4FTqRCLwePDWhlRuZoMjiOicV6LHlwiHNm45JY7Zri3MBIXKSfZzi0eOb34r5Bd2Ugb4BuvTSLDO9uHHqCgjTc0yJBCIw2OOYmrLg5uU8YTbXRJxT7F+L2UKzmuGWnmp53f0yDHkkGNwb6L4NjqCDqNxBW5exj5bTMxRLRxmZhB4qgGtzOYHRSYII4uv0VYZPBKUXEzOCxwn+bJuHTvkWvxVlVpyZh9OSPPPoiMVsSS8sIEGA0m5sDA46pU1zm2vG8bjHFWTETT6JVcGXOOWBYGNNQNPVQoYkt8JnLOnDUW9U0bXbUIDQGmG24w4aeSDqUM8TYS68cL/ldQyl9hdOtLbElnDTSEureBwdAibf5Crc11M8p8iiG1g/hPDXj+UyR10d/Cd6JpnMIBcNC24HmltWmWGDofz8qx7TTcHMJER++iYsxraoio2eJFiOh3p0mjrE9Rl5b+9UVTuLKT8LlJynM33HVdTbBTHNlZarqTVxbeQrqbUGMmW02qGxKOZ7n+QVmI8LCeXymGyKGWmOd1OT0MuwxjFTtGuKdMuPl1OiMa1ZXtJjMz8g0b8qcVbHbEVdxcSTqVEMVrWKRar0KmUFq8LVeWqJahQ1lBaokK4hRLUrQ1lJUCriwrzuikaGTByFEhE9yvDSSOI1gq9RGRchQbPuOHxIFl7Wyucw/0mfdZrB7WzCSDHGPumdDGg71mljaFjkTD6eEc2pUdqHB0dVHviG090k/K8ZiuavZUaQMw00KR35H/AOituHbUquZlkk2jdx8kW7s7RZ9bnPfE5GEN9SRI+eQR9DC934tH1IJ4hogtHnqfJUPpkPmZkyep1UubfT0NxS7QtNV1ORRaykOTczj1e+SgnYgukVXFwcIs1kiDwi6e9yCXSEq2tSDRDDDnCZ4cNUykrBxYG+kXuzNDXtFSfpDXAZQJtB+UixuFmk10EtDyNLgWtPU6p20Et3h41ixChTxALDSeBB3jWJvPErRCbj+TNkxJmVxWBIc4NkhoBnkRN/VRpYwgBrvpvffcEfdaXG4AGr/LMzTMnqC0Tw0SrEYFrmgWaQBLuPhJuPJa4yTMjdaYFXIItdsge53dEuOHIu2Z4DUa/hWVWOpu6ExwMKdPEzyPtrKukHroHa+dbGwHO6kaEaahWVaAPI+yhTcRYp6Os6mfX93RuGqA2eOjt468UM+lN1KieKDQbC6uCIuLjiF5SpK/D1iLI6jQzXAg8PwpN12OhbWpZiG807pU4CpwmAcTPVMxg1Kc10UihXtXE93TJ3mw6rFOuVqNvMzPy7m2896Ap4NVhSROUtikUzwXow5Tn+GC40QjyByE/wDCld/Cps5iHqQusPIAOHUTSRhB3AqJwzjuhcOmAlircEw/guJXhwgG5Kx0xYSo5CdyZmmAqnwlGTAP4c8lyuOIb/U31C5LobYz7N7eqMcGTLDMg3GiJ2ftEuqhswC6PUrNYBviBkWRdOpkewjWZPqmjtbMs4JSfE+iNqt8WSoHFsy06216pr2apur1aYg5CZcd2Vt3fEea+c7MxpNSr/qa/pxJPJfWP/j3ZndYSpVLqg7wECTBDRM5R+iTz0AMrL6rjjhfkp6VZZSp9Ih2h7QTiXNpDMG2cdwItHlvVP8AG1HRDmt47z5SEJjX4fDsL3eK4hrSBlmdB5JZT2sTUinAAAdLtb7lljH466Nc58ZU3s0hoF31PqGRGsfCqxGzJBEg2EanT5SxuOr/AEwOO8/eFI18RM/AASUPZOrgXxUAJtBBH1Ai33S2tQcACXA7yXe99Z6oqntmpScc7ZJ4/lePxbaovq7KDaIunTaEaTFmPc4EObIIEW6ngg/462VwgaFw10IHyti3CZLWM5QbbrgpDjNkNcWx4ZBneJBt0W3FkT0zFmw7sT1KYILwQRmdA8rSPJLsVhgNOfTfomD8C9kO6wemq9bB+ocb8ZW5NGbaFdJzhYj98kUaGYI9uEEcdFKnQjRc5HWA0sKfJEUcIJRtMKwUlNzCQbQARVEwCvCLLxnK/RTbsZOh/gmjKJ4KvaFbI0xru/KGw73xYbt69q0XEZXG3LUdFn4/LZo5fHRnnU5MleQP+rp4djga34HWVY3Bgbgre4iKgzPd046NPnZe/wAE86wFoHUeSzHZrHVatSq2o6csQIAAu4GIHRd7ljcSx2DaCA51zoJuegVgwTRuSjbTcmPou/qDPcub9wmlXa1IVBSLvHMRBsdwJiF3JjcT11MKh7UJ2j2k6iG5Q05puZtEbh1KCr47vsK5wMOA8UHQiCfIj5XWFLyF1sQ0EAuAJ0EiT5JdtLaApEAgmeEbon5SylgjUoB7frYT1ImfW8qrH4nvKbSfqaYPmNfPKg5OiiirDNrYwta1zCIO/XdIj3QjazmPLXklrtCUPiCWtNN24hzTyP8A38pi/DipRbxgEdYQtt6H0kIXiCRwJC5eVZkzrvXLI1suMAFMEqylRBEkwufRgi8ytiT7MvJdB+y6uYuzGIbNhcjM0ED1jzX3Sji+72c11Twks0JBIaLXPG3wF8FweJfQeHgA7i06ObIlp9BcXFiFtu3va2lXo0aWHBbTFNrnTAIMWYY1PG8WKxeqxzlOJp9POKixFtTH9894ZvIgcdVtNjdm3tpZ3AFzmAQd0RvWG7F4EVMQ3NHhvB33IX2sYgNpxCT1XqnCoRQ+D0vuNzkZnG4VzQS1zQRRbYNdIeHXE6ERv9kWcQBAI8RZMnccsqeKxpaZLJnml4xfic51J+kAkgzaDIGg6pF8lbKzwKF0Ro0Q9pLiH6TuLZ1Ecks7oCd0/le0ccHh/wCm5AEgGAbJfhq7oDiRla89TJ5KqxuzFPIl2jSYfFlrRJ3anrZWDENOWdx1F0vZt1ha0PaCYaD/ALrj0Cjh8XTeWhsguG/j+wtEcTS2iLzRb0w9tIRLSNXQBrccPJKdoYZoOka6et0ZU2dUdDm24Hf7KNLZ1QwHmYn35/lWg1HdkcsW/AoyFt5UmVZ3HyC0DdistFuv5XVMC1gl0AWufZO80fBP235FDKLjoEZT2e46n7JjToQhdsbUbQbpLz9LfueSm8jbpFFBeS2ls1vVFUcKBuVHZ3FGtRDnXdJDuoPDoQmr3spjM9zR1IA9TvUJSfRVQRClh+SpcwTcz0VOM2/RFN7w/MGkCBN3EWAnob8isdW7W1p8LaYHAgk+ZkfAXQhJhk0je06jYjLb1jmlm1Ns0qBio9jTExALo3HKASgNg9oRXORzctTd/S6NY4Hkp7e7NnFOaQ4MIaQSRJ1kADzPsu4pP5Bu0MhipE2IN9Bp6LK9m8UxuPrsIAnvP0x+sEfTyK0mFwBpU205LsoDZOpjRZAYZzdqG1nfelPyE8UnYLY87YYRhfRqZAYm7eRaRbXihO2nZHO3vqQOdouBvaN/UfHQLztjRqMpMe0kZX/LXfgLVbO20HUqbni5Y0yObQlfJJNFE0+z5RtdzqmHbmHjpvAdzBa4B3nbzS99M0YN+7rU/ltx1BPoVr+1+I7l2ZjQab+X0u1jpvHRRpuNfCNY5uUwYJFwQTlI8vYqqbexW0hF2VaSx4g/VPqB+EBt/ZbmOztacrjexsf8/K0WxcE+hml8l0WAsInfv1R1TFP/AKimq1QvOpWjJVdnGpSZaHgDWRyMonCYYsYGkzH5TyptN4/WfO/ygq21+LGO/tDfdsJ1F3dHcr0Ln4RhMloJ6BcrHY1hP0e5XJuJ2xSfoHUqdfRvRVU65AiARzUnVpIkWG5Jao6nZdUBLW+fypUnktI4C1hxUhiW5YAItCswjmAXOv5T0mydtI0HZWl32Ul4YaL6eaJzZX1WNL2tAvAgEdCt7gNqNeS2fXXj8Eeqx/Y3A91XpVqp7sOccjD9T2ua4Alv6WHMInXUCLpzWwp/iSWfSCN+gHD/AAvL9RBe5Xj9s9f0mRxxuUv36HOHq5nmBPDT72VOLqVHA5e65g1LjkbKnAxmjM4QQTYReDcxwVlHZ+HbmlzXEuBOk7+CTgk9gn6rk7hsw+1Gua8kN0O4y0m1rXVTgRHdgtbMgEkmeZkiem5bjFYmk12VjBH8w6bwBx8/RLMfVYWg5RYs3agtkyVtwO3dHleozeNWZvvXbxKvwteC3krcVRZNQX8Nxe0TH3ROytkd4BlMCJk9Y+Vrcq7MqafQ72PtcAAE23eSeUcYx1wRf8rKHZJZElvkfsiMNkBguI6gws04we7NMHkiqo1XhOhWO23Ue57gTAaSABpbeeJ5p/VpltNxY4ZspIIjhIWUq4l05nh0uvLhE9PZTiq6K3fZrcPtOkWMzOGZwaIFzmNjMaX4rPdqoqVA0NILCQSYuDBtHr5q/YmzRiM0vy5YkACb8CdNDuWqxmxmPa85ZqFtnG5kC3LcEvNQY/DkYXAMrtBp0S6XXIbrpx1HVaXHYJ78HlqNPeNYDEgnMzmN5A90v2U/JVY7dMHobH5W5fRSzyU0FY9HyLA021KtNhs1z2g8x+5HmvoDsGwsyZG5IjLAiOizWK2aKNVwAgsdLfWW+0LU0NrUHMzF7WHeHEAg74nXyT5J3VCqFdnzjaOEfh8QQz9Dg5h5WLevDyX0jDOzNa+bOaHDoRP3WC7R7SFauTTBOjG2u47rcyVtMM0spsYT9LWt8wAE2S2lYkaRE7coOeGMqBzzP03FgT9WmgKx3aPFlm0KLhoe793lp9kdg+zJZiDV7yGh+ZrWi8TIBJ04aaJnjtm03vD3MDnNHhJvF5FtJnejFRi9HSk2Le1NF9XDuayS6WkCQNHCdbaSvdkU306FNj/qa2DedNL9ITF4Q1ZwGpRXVCNkKlUoariOIB8lXXxHBLq7yVWMBXIsxOLYN3oUrxGJnQwralNDPpqqigJgdUE80O5qMexUvCcdMGhcrMvIrkB7F9Oi52jSeglENwLp8Xh66+mq3owdOngS2iCKzfG5wjxN5jUXI8uJkpNg9kYjFuY5rSGCGuqOBy5r2H9TtbDzhZ4yx0230CayqSSXZX2X7NNxLnzUyspNDqjzYNBJDQBcucYMC2hum2Fw1HDUqmKAp1gx2SnLCAH38ficQ4iLDSfbQ9rcDRwGCGHouzVKgz1HSM7iBYkA2aJIA3Tvkk/N8JjHCm2mPECQ7KdLOG5QU5ZbcXUf8FeMYJcts8x+Oquf3z3EkumTrIvdfQcERVph370WLfh2uY4tGaHxEGR++K2HZfEBrO7e0iIF5FiNQp+oxtxT+jV6PPGM5RfTV/yAsbNJ0U3iXXyuJ0ESQRdKqm13tJyuudfqPyVc94q4p4Og8IMxAmCee9DDDh2fUhgI01IFuvW2nNXhBKOzBnypzbWkSobTqOmYMSehNj90WKxe0ZgPqExMmBayu2bsgBme/izEHiBbTUo3APosy6kETcXnfZs8EyyqOkiHtqTvongsHmcXZC0ERLiCfwPlMKdSnQbdwmIkm+soXH7RBBDRVEARDdx6rL4ygS8EvzCTqCDLYkEbigk8j26KRcMa1s1wexwnOBPUnzWU25jqjHZZABFo3i6eYTDzF90+iF7TbFcWNeIsYPQj/HuqKEIMT3pzf4I9kNpucHMcScpkTwdr7j3RnaoTSDx+l3s63zlSPszg3txDbWdLT8j3AW9xOys9NzD+ppHnFveEs5KMhlFvoy3Y7aBbXDdzwW+eo+I819LousvlmHBpuBAhzTPMEH/C0+x9v1aldrSPCQQQ0WHBx1PD1UM0OW0aMT49lO06OSq9u6ZHQ3HzHkndHtK0NYHNM2DiYAG4u58VbtPZjaxBJLXC0i8jgRvVOF2FSYZdLz/qjL6DXzlRbi1stf0L+2hyOY/c4ZT1bcex9ku2PgKeJpulzmva6DEEEESCQfMeSddrqHeYd/FnjH9uv+0uWZ7Gtqtqk5Hd25pBdECRdpE67xbirQXwIzl8jQ7N7P0aJzCXP3OdFugFh8o97QlnaDxUXgEh0S2LEOF23HMLK7KxONfT7yk9tQSQWOPiBHMxNiDrvRUHJW2Tcq1RtntCprRCyNTtLVpmK9J7OceH1/Eo/Bbfp1LBw6aH0Kf2mK5BlZ5QVRso5r2lWigCmToWrEb6aHqBaN+GZvhL8ThmcfRPGaA4MRVEJWcE2r7OJ3/lA1cGW6D7qykhaoAcJ5KpzAr6qFe5MMiJC9VZcvERjT9kqmZ2eq6O8DmZdxY4xPkYjzTGltqsz+QXT3Tyy5jKJmRrMyfQLOU6hpXIkQ4ReAf5ZabaXHsmm1/FVpV26V2AOi/8xlj5xfzXnTjye1+o3QqK7/WMu3mPw72tbTc0wyLb3zLyHRc5pWa7M7ObVuSAGi+tjPhv+9Ed2moZcLh2xENIjh4ySnfZjY4p0SHi8NcfNmb2zQhBrHj1+7EcOeWmQ2XgabWuZP6sxOUmfTQaBHVMS3vCM0NGgyi953iQl+GJBnhx08/wpW1aJM+QB0gHXQi/AJ2reyTpJ0w2lSYXgktawR+m7jEGP3uXOwtEOcfpkACxvMXjQIIMc42BJ3xf1THaGI7yk0Bhc+IIbaCPp5RPyUk1snCKrYCzFtyiDGUEaTM81RTrMbkuJgyY43Xjtn1Gsc4NkDX4+6to7HdABgkiZtpb/K7lFeSftt9WdU2gMrxIPhgDKLwOlkBSpMJk/SZOnIc+fsmTNjZQ4wIETwvoh61AAkW+kxA3lwCRTXgtHC/+Q/2VhWd2x8yI4cd3yjNoYdr6Tm8pHUXHwl+yaBDSzNF7ek/co8VALEzz4ruTkynFQWjLUAcw7sEuBBECdL/ZbfcqsKGtENAA4AAfCuqtlCTth8CvEYCg95c5gJ3kEiesFF4WmxghjQ0chEnnxVb2QvG1Anq0Rt3sYNevS9BtrKUpOJRSJVaiEqVCUSqKzE0aElYHiGSCs72cPdYmtROjvG3qNY8j/sWiqVFlNv1e5r0q4/S6Hf8AidfYu9VogrTRG9mwNIGxiEur9mMNU1YGnizw+wt7Is1uCh390m/A6aM/i9gVaRmhWn/S/wDIn4CX1tqYul/9lEkD9TPEPaY84WtrVJuhnlUjJ+QMzFLtGx+r8vLT3RBxgiQbIzH7OpVPrY0njEH/ANhdIq/Z5rTNKo9nL6gqKSFpBL8cdxVR2gUDXwGIAloa+NQ0wTzAMeiWHaMGHhzTwcCE6cQ8H4Hr8Y131DzFj/lB4mjvaZHEfcbkM12YSNF4HkJqCkRJXKRXIjGm2W1jqhpPBJcAJmMpi1/I+qN2IwVWtovv3dQOEWILQPmB6JbsmmatdzgCJpnyOUub7t907o020cVRI+moIeToXNnd5+yxz+vIiy8ZyV6LNpUG1aLwWBvdmJk/1bvVNcNjQ0MBhxeAXExvt8LOYlzqbMSJ10JNzcEdLJ/h3MbTaS4TDWgRrlgWEcVGcHQceS7cX/72COqvc5zGBuXxFx3NaBuQHZ+o8VGsBIDg57h1JyC+lkyq4WgQ8kvDwXkj2ggW/wCil9BtJri8h02jxEbjuGqdNcXo6cJRntDHZxeyoWm0g242kfZFYWkWjxWPetFt4sUjpY54qPLQ22WM0mOQjTRW0sdWdUbBAFyY45Tp7Kc4ykVjJJDbaQhhO6Hf8kTTpQxm45SL21Bj7JBtbEEU4Ljdwt6n7K2jiS8CA42t+5U1i0N7lF+LIEy+I1vr4YFt95QTsczPDT9UefimD7IbG0HXJBEGL7kG6jlfqPDDvuqRxx+xHN+DV4IVHOAYJJi08Gx6WCsr0nscQW5SdxnXfHIpjs6pTbTLQQHOGrtDoYkaDqrcXWDaeR7WFxu1rdGgx4rGByjVT5/Kkv37G9tOHJy/foUN2jGqvZtGUixhhx/eq8w9dbniTVmRZmnRoHPlVhqow9SUUFFqi63ssY5WyqmtVgCRjo6VAuXpdCrewnS374LkBgWLbCzm36BqU3ADdY8xcLVlg33PNAY6hIKvCVMjJeRX2Xx3eYZk6t8B/t0/25UzWT7PvNLE1aJ0f429Rr7E/wDqtS1yMo0zmyx5shajlZUeg6tRckCyFWohXvU6jlmNpbdJJZREnQvOg6cevynSCk2NMdtRlG7jfcN56BIsbWfirxkZw3nqVVQwBJzPJc47ymNExZUUPse1HoHoUQ0RwXjwrq5QznJzkeLlGVy4Yfl1agCTIaGwIgxpcwjsE1+XNVOlxmNh+xu3kqxuynvYTqT+pxuT5/CVVKNRxbSJMTrxFzP28lCkxF7cJN1+/kM2ljqIFPufE9xzVJLswdJmTEFrg6zRpl53Kw1TuhTDpnvBJmcrTq477RbpyUNnbGpXBLpaQDbQlwGnVN8XRYzu2im0ud4S4iTOgueo9CpSkqpBjkb+VAuKxwqPc5gMOF7bpF/b5R2zxmpuaGgkxd2jdQSDrNvZD4XEUwagkgjPDSIiBYeqlQcG06jBo3u2zOsAlx91N9cV+BvcldyOw+zQ1hL3Btyes2HsFZhGNFUtMkXFrcp912OaCx4B0DAL7g1Q2Ri2OLydQ4njpl0Qlb7EeTxEltVgyNYGi4cZ32MD5ReAeckaFpc0eTUm21iiSMjCSGkSDpLidPRKq22qzjckRwEdZQ9ptATa7NBjTOeTuHqAltR7M4uDYDlPUpT3rnXJJ5q5tC5zHSOaZY67YeRq6IqFsEbhEOANhugFV4mkMjpzaE/UbEDrCXNxDoAmRA1jl6hQ2i50SJyxBHC0GeRlNGJRyjWkQdUDojgB5gBX0UJSZDS4X+nyN5+yvoOWyO4mKaalscYZ6ZUnpJQqcLpnQBOp8h+VnyIvjYcHK5jCeXyqaZARDXrNI0o8FIBc4L1zlHMgcDV6aHImxRzig8Q3eFSLJyRj+0lHuq1KsB9LoPQ6+2YeaeuZvGiF2/S7yk5u+LdRcKHZ3F95h2g6t8B/t0/2wtDukyVEq1RBvqIvFsSXaWK7tjnHcPXgEyQq7CKj1ldqYA0nd5THh/U3hzHL4TDZm2BVF7PGo+45Iqo6Uy30Om4vYpwuMDhZWOel+0MGabs9MW/U37hSw+KDgnjLw+xuHlBrnShallNrlVWKLCiOZcq865Aej6jsaXOgToV5U2Q5j2zHiEiOc2KE2Vt2nTENnMQQdIueKIZtp9VzxTbGURmdFy0TYdDYc1llyT/ArisjaSexfsthYK2fw8PXcn20arXsa8ED+WH85bOYdbn0WF2hjXGuTmsSLX4X9x7p9gK2ajJ//N8n/wAH2d7h3qulj8sXFBu49AuDxTXFxiX1RIkgDO0w9s7iZn+4IV+Pe2oZlkxNrhUjAPzVaYH0EuadPp+r1bf+0IzAYmxFeHNaQIIDteEpnGKIOUIum9gOLc6frzB3OdeITnYdIik50GA2SehH+US7AipmZRDA5rcwZYWLZA66XNzv4obYtY93iKTpBbSdI552tPz7JXK1odT4uwvZ1LPT71xgukxrYGAeVvuiHVWhzYbIIGt9Uu2TW/kwTYNyi/Mk2UH7TAs0EhujrcBuSOLbYiySktEqjRDxlADSDynf9lHaGLYGQIk5dNJE/wCEpxWKc7SYBnkTvso1cM8MBJtbcN/Eplj+xdrthhxhENMNsPQ31TXB0xU8Lhx3nqPghZuo7NYDcB6CPsnfZ3aTGy2oYMQ039zpp8p5Ko6NGCSc9leNpZHAAzvtuHCDxCsw4nUyvMfUY5oqAS50ACYE319CqqD4sq4uqJ59S0OsO5HUaiSUqyNo1ks4CwkN+8VtOslZrqdOuouBZTGb6qj3yBqVlT36Cxh5jN1VU1KyDNdUvrplADmVbSbIMLO7BxWSvUpHR3ib1H+CfRaKpUkLG7emlVZVH6XX6f8AU+qvFWqJp7NViKiy/at8saze9w9B/mE5FeRMrM7Wq58Q1u5jZ8z+wio+DofxWL8TgS2Hss4aI3Z+084g2eNR9wjXAQku0MFfMyxCaUa2ikZKWpDeo6Ujx2FLDnZ5j7hX4PH5rOs4ajjzRD3JaUkMrgwDD4qQic8oDF4fKczPMKWHryEIzd0+yriu0XELl7mXifQBrRrAnLmtNiN9xxiyY7Kqk4h1MEDOLFwm8CY8t/JKsVVdSElmRx3OaQQBYWKLw73GsyoPqAHxefVQ7Xf6xPcknpfqC9qYDKfraXNJs3QAkRf96J72dexzXMywXDITxJBLfdvus9hPHUJfmDJbmdrDXaQON1fhcWMPVe3OCGw4HWS0A+kzfgEJfLRyi4vk97DtqPyNo1OLsr+eXwunq35QeJw8vq0wdKgEnhuKabee4UXw1puKrTGmYNDoG7Vvo7hKx9fEFzqbyZLg0nqw5T7NB80sJprRHP6WXN/zNDV2yxuIqkDxF5DXtMHKIGUmYy+EHSeatZtQ1C6mWMbUqz/MG+AXC24mACdeELNUaRdUFxuJJNpdf7p9srK2rQzCSXkcrEflM0jowjF09guDY5tN1jq6fIxf0Kv2fVLIpFrXB3r4hrppCv2tWILmgGIjlLne+qEawtcx2U2Gu7SGyUe1bFfK6X5RMNdlcHDLf8/vyQnewY1MQI4nT7KO0sQZi97lT2cRwGYbrZvIoroHt72OMNsEvZmGcOiwIEOOpgAW3xJMwV2MwQohoefE7kYTGjtU0zlfmymfpHiBO8TxIkefFCbc2r4oJ75oiHRB3E6EcFFSnypm148ajoW0GCTwG7mdeinVZlAI0KCp7QDqkuP1CDO4j6SrnYgEVQZBBaADw/YJ81qxtqSM0opwYTSxCNo4hI2VFa3ELVKFmRNodnFqdPFpB36myvdI8SDzZo34lDOxSXOr2QrsQlWJHc2PW4pQfWSZldWvrrvbR3Jh7sSk+3BnYf3fcvXVlRWqyEyikMm7Ktj4qaQ4t8Ppp7QleFqZ6r38Xew/YVbMR3bqg4iR13fPspbNbDQprs1caTf2My9VPKrLlAvTipAeNws+JtnDeo4bFTZ1nD36IxxQGLoTcWI3qUo0+US0XapnY+vDbamwVGGZAUA1znS7dbzV2ikvlLkVqlRPMuVcr1PYKPoHbAPqV3ugZaFNlyeIz6RqSYWewGIyaxLb77nwgj0Mr1cvMhJrDGvpf2Rerm7/ACHVcUS0C2UtaIGmYAGPlB7de5woYglpYQGwBBN6jXk23926etuXi5dGTbVlJpKJsMFT77DtBOjTTd1DT6wDV9liazTSDx+qnVgHk8Gf+A9SuXLThiorRD1G6B34gl0/6huA0CaYPaTJE6tfmbY6215LlytN6MkFbJdqcVGIc0fpcD7AhKKYkgE+S5ckxO4qx8ipuhpgKbCNN0n1jemNTDNB0vw3LlyaTBCK0X7SxDKQa0uL6oaA+2nAZiL2todNyT1agJlro5EGJ3/v4XLksP4Ux8krlQurulye7QaTRpuIGYS1x38vgrlytF/KIiVxkLe8UhUXLluMVHoevWvXq5cdQRn8KEc9cuSnRRwqKxtVerkBqKKtVUmquXIMdJC7HUS4iP2ERTsIXLkiW7LN6SOc5Qc5cuXBSK86OwNPDubNauabpPhFNz7Wh0g9bcly5JJX5HSCK+CwbH5Din2dDz3B8MTMeK5kAKFTCYHdi6mmhoGSeXiiDryneuXKXFtXb/p/oe9ijH06YeRRqZ6dsr3NLCbCfDeLzvXLlyFDH//Z"/>
          <p:cNvSpPr>
            <a:spLocks noChangeAspect="1" noChangeArrowheads="1"/>
          </p:cNvSpPr>
          <p:nvPr/>
        </p:nvSpPr>
        <p:spPr bwMode="auto">
          <a:xfrm>
            <a:off x="414338" y="1603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t-BR" altLang="pt-BR"/>
          </a:p>
        </p:txBody>
      </p:sp>
      <p:pic>
        <p:nvPicPr>
          <p:cNvPr id="9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4624"/>
            <a:ext cx="1223963" cy="1000125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dist="119334" dir="1510411" algn="tl" rotWithShape="0">
              <a:srgbClr val="FFFFFF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420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>
            <a:spLocks noChangeArrowheads="1"/>
          </p:cNvSpPr>
          <p:nvPr/>
        </p:nvSpPr>
        <p:spPr bwMode="auto">
          <a:xfrm>
            <a:off x="1089025" y="860425"/>
            <a:ext cx="71294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Estudos da Goldman Sachs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51520" y="1916832"/>
            <a:ext cx="8229600" cy="464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39763" indent="-2730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pt-BR" sz="2000" dirty="0">
              <a:solidFill>
                <a:schemeClr val="tx2"/>
              </a:solidFill>
              <a:latin typeface="Century Gothic" pitchFamily="34" charset="0"/>
            </a:endParaRP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Empresa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americana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multinacional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.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Trabalha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com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fusões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e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aquisições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,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consultoria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,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gestão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de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ativos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,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corretagem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,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dentre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outros.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Comparação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indevida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: EUA,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Alemanha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e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Japão</a:t>
            </a:r>
            <a:r>
              <a:rPr lang="en-US" altLang="pt-BR" sz="2000" dirty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(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mais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registram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patentes</a:t>
            </a:r>
            <a:r>
              <a:rPr lang="en-US" altLang="pt-BR" sz="2000" dirty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no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mundo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)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Comparação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devida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: BRICs (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Brasil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,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Rússia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,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Índia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e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Chiha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) –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emergentes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com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potencial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de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crescimento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futuro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. Inclusive o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Brasil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com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potencial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de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superar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a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Itália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,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França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e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Alemanha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até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2040.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Comprovadamente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a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sustentabilidade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do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crescimento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e o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desenolvimento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de um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país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dependem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muito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mais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de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sua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capacidade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de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desenvolver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e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usar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tecnologias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do que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ser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inovador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.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4624"/>
            <a:ext cx="1223963" cy="1000125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dist="119334" dir="1510411" algn="tl" rotWithShape="0">
              <a:srgbClr val="FFFFFF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171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>
            <a:spLocks noChangeArrowheads="1"/>
          </p:cNvSpPr>
          <p:nvPr/>
        </p:nvSpPr>
        <p:spPr bwMode="auto">
          <a:xfrm>
            <a:off x="1089025" y="860425"/>
            <a:ext cx="712946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TIC´s</a:t>
            </a:r>
            <a:r>
              <a:rPr lang="pt-BR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 computação como parte integrantes de nossas vidas:</a:t>
            </a:r>
          </a:p>
        </p:txBody>
      </p:sp>
      <p:sp>
        <p:nvSpPr>
          <p:cNvPr id="9219" name="Rectangle 3"/>
          <p:cNvSpPr txBox="1">
            <a:spLocks noChangeArrowheads="1"/>
          </p:cNvSpPr>
          <p:nvPr/>
        </p:nvSpPr>
        <p:spPr bwMode="auto">
          <a:xfrm>
            <a:off x="539750" y="2276475"/>
            <a:ext cx="8229600" cy="464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39763" indent="-2730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pt-BR" sz="2000">
              <a:solidFill>
                <a:schemeClr val="tx2"/>
              </a:solidFill>
              <a:latin typeface="Century Gothic" pitchFamily="34" charset="0"/>
            </a:endParaRPr>
          </a:p>
        </p:txBody>
      </p:sp>
      <p:sp>
        <p:nvSpPr>
          <p:cNvPr id="9220" name="Rectangle 3"/>
          <p:cNvSpPr txBox="1">
            <a:spLocks noChangeArrowheads="1"/>
          </p:cNvSpPr>
          <p:nvPr/>
        </p:nvSpPr>
        <p:spPr bwMode="auto">
          <a:xfrm>
            <a:off x="692150" y="1916113"/>
            <a:ext cx="8229600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39763" indent="-2730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pt-BR" sz="2000">
              <a:solidFill>
                <a:schemeClr val="tx2"/>
              </a:solidFill>
              <a:latin typeface="Century Gothic" pitchFamily="34" charset="0"/>
            </a:endParaRPr>
          </a:p>
        </p:txBody>
      </p:sp>
      <p:sp>
        <p:nvSpPr>
          <p:cNvPr id="9221" name="Rectangle 3"/>
          <p:cNvSpPr txBox="1">
            <a:spLocks noChangeArrowheads="1"/>
          </p:cNvSpPr>
          <p:nvPr/>
        </p:nvSpPr>
        <p:spPr bwMode="auto">
          <a:xfrm>
            <a:off x="121548" y="2449479"/>
            <a:ext cx="8229600" cy="464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639763" indent="-2730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pt-BR" sz="2000" dirty="0">
              <a:solidFill>
                <a:schemeClr val="tx2"/>
              </a:solidFill>
              <a:latin typeface="Century Gothic" pitchFamily="34" charset="0"/>
            </a:endParaRPr>
          </a:p>
          <a:p>
            <a:pPr marL="366713" lvl="1" indent="0" eaLnBrk="1" hangingPunct="1">
              <a:spcBef>
                <a:spcPct val="20000"/>
              </a:spcBef>
              <a:buClr>
                <a:schemeClr val="accent1"/>
              </a:buClr>
              <a:buSzPct val="76000"/>
            </a:pPr>
            <a:endParaRPr lang="en-US" altLang="pt-BR" sz="2000" dirty="0" smtClean="0">
              <a:solidFill>
                <a:schemeClr val="tx2"/>
              </a:solidFill>
              <a:latin typeface="Century Gothic" pitchFamily="34" charset="0"/>
            </a:endParaRP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Comércio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eletrônico</a:t>
            </a:r>
            <a:endParaRPr lang="en-US" altLang="pt-BR" sz="2000" dirty="0" smtClean="0">
              <a:solidFill>
                <a:schemeClr val="tx2"/>
              </a:solidFill>
              <a:latin typeface="Century Gothic" pitchFamily="34" charset="0"/>
            </a:endParaRP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Internet banking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Redes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de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relacionamento</a:t>
            </a:r>
            <a:endParaRPr lang="en-US" altLang="pt-BR" sz="2000" dirty="0" smtClean="0">
              <a:solidFill>
                <a:schemeClr val="tx2"/>
              </a:solidFill>
              <a:latin typeface="Century Gothic" pitchFamily="34" charset="0"/>
            </a:endParaRP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Corriqueira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</a:t>
            </a:r>
            <a:r>
              <a:rPr lang="en-US" altLang="pt-BR" sz="2000" dirty="0" err="1" smtClean="0">
                <a:solidFill>
                  <a:schemeClr val="tx2"/>
                </a:solidFill>
                <a:latin typeface="Century Gothic" pitchFamily="34" charset="0"/>
              </a:rPr>
              <a:t>atividade</a:t>
            </a: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 social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pt-BR" sz="2000" dirty="0">
              <a:solidFill>
                <a:schemeClr val="tx2"/>
              </a:solidFill>
              <a:latin typeface="Century Gothic" pitchFamily="34" charset="0"/>
            </a:endParaRP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pt-BR" sz="2000" dirty="0" smtClean="0">
                <a:solidFill>
                  <a:schemeClr val="tx2"/>
                </a:solidFill>
                <a:latin typeface="Century Gothic" pitchFamily="34" charset="0"/>
              </a:rPr>
              <a:t>CONCEITO PÓS PC – Era dos tablets e smartphones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pt-BR" sz="2000" dirty="0" smtClean="0">
              <a:solidFill>
                <a:schemeClr val="tx2"/>
              </a:solidFill>
              <a:latin typeface="Century Gothic" pitchFamily="34" charset="0"/>
            </a:endParaRP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pt-BR" sz="2000" dirty="0" smtClean="0">
              <a:solidFill>
                <a:schemeClr val="tx2"/>
              </a:solidFill>
              <a:latin typeface="Century Gothic" pitchFamily="34" charset="0"/>
            </a:endParaRPr>
          </a:p>
        </p:txBody>
      </p:sp>
      <p:sp>
        <p:nvSpPr>
          <p:cNvPr id="9222" name="AutoShape 7" descr="data:image/jpeg;base64,/9j/4AAQSkZJRgABAQAAAQABAAD/2wCEAAkGBxQTEhUUExQVFhUWFxcYGBcYFxcXFxgXFxUWGRUYFxgYHCggGBwlHBUVITEhJSkrLi4uFx8zODMsNygtLisBCgoKDg0OGxAQGywkHyQuLC0sLCwsLCwsLCwsLCwsLCwsNCwsLCwsLCwsLCwsLCwsLCwsLCwsLCwsLCwsLCwsLP/AABEIALcBEwMBIgACEQEDEQH/xAAbAAACAwEBAQAAAAAAAAAAAAAEBQIDBgABB//EADsQAAEDAgMFBwMCBQQCAwAAAAEAAhEDIQQSMQVBUWFxBhMigZGhsTLB0ULwFCNSguFiorLxcpIHM0P/xAAZAQADAQEBAAAAAAAAAAAAAAABAgMEAAX/xAArEQACAgICAQQCAAYDAAAAAAAAAQIRAyESMUEEEyJRYfAykaGxwdFCcYH/2gAMAwEAAhEDEQA/AGuEwzKggOh3sgK1CCRwRWyMC6nWBnw3+Cp0574B7YzOtwN16l0zF4FTqRCLwePDWhlRuZoMjiOicV6LHlwiHNm45JY7Zri3MBIXKSfZzi0eOb34r5Bd2Ugb4BuvTSLDO9uHHqCgjTc0yJBCIw2OOYmrLg5uU8YTbXRJxT7F+L2UKzmuGWnmp53f0yDHkkGNwb6L4NjqCDqNxBW5exj5bTMxRLRxmZhB4qgGtzOYHRSYII4uv0VYZPBKUXEzOCxwn+bJuHTvkWvxVlVpyZh9OSPPPoiMVsSS8sIEGA0m5sDA46pU1zm2vG8bjHFWTETT6JVcGXOOWBYGNNQNPVQoYkt8JnLOnDUW9U0bXbUIDQGmG24w4aeSDqUM8TYS68cL/ldQyl9hdOtLbElnDTSEureBwdAibf5Crc11M8p8iiG1g/hPDXj+UyR10d/Cd6JpnMIBcNC24HmltWmWGDofz8qx7TTcHMJER++iYsxraoio2eJFiOh3p0mjrE9Rl5b+9UVTuLKT8LlJynM33HVdTbBTHNlZarqTVxbeQrqbUGMmW02qGxKOZ7n+QVmI8LCeXymGyKGWmOd1OT0MuwxjFTtGuKdMuPl1OiMa1ZXtJjMz8g0b8qcVbHbEVdxcSTqVEMVrWKRar0KmUFq8LVeWqJahQ1lBaokK4hRLUrQ1lJUCriwrzuikaGTByFEhE9yvDSSOI1gq9RGRchQbPuOHxIFl7Wyucw/0mfdZrB7WzCSDHGPumdDGg71mljaFjkTD6eEc2pUdqHB0dVHviG090k/K8ZiuavZUaQMw00KR35H/AOituHbUquZlkk2jdx8kW7s7RZ9bnPfE5GEN9SRI+eQR9DC934tH1IJ4hogtHnqfJUPpkPmZkyep1UubfT0NxS7QtNV1ORRaykOTczj1e+SgnYgukVXFwcIs1kiDwi6e9yCXSEq2tSDRDDDnCZ4cNUykrBxYG+kXuzNDXtFSfpDXAZQJtB+UixuFmk10EtDyNLgWtPU6p20Et3h41ixChTxALDSeBB3jWJvPErRCbj+TNkxJmVxWBIc4NkhoBnkRN/VRpYwgBrvpvffcEfdaXG4AGr/LMzTMnqC0Tw0SrEYFrmgWaQBLuPhJuPJa4yTMjdaYFXIItdsge53dEuOHIu2Z4DUa/hWVWOpu6ExwMKdPEzyPtrKukHroHa+dbGwHO6kaEaahWVaAPI+yhTcRYp6Os6mfX93RuGqA2eOjt468UM+lN1KieKDQbC6uCIuLjiF5SpK/D1iLI6jQzXAg8PwpN12OhbWpZiG807pU4CpwmAcTPVMxg1Kc10UihXtXE93TJ3mw6rFOuVqNvMzPy7m2896Ap4NVhSROUtikUzwXow5Tn+GC40QjyByE/wDCld/Cps5iHqQusPIAOHUTSRhB3AqJwzjuhcOmAlircEw/guJXhwgG5Kx0xYSo5CdyZmmAqnwlGTAP4c8lyuOIb/U31C5LobYz7N7eqMcGTLDMg3GiJ2ftEuqhswC6PUrNYBviBkWRdOpkewjWZPqmjtbMs4JSfE+iNqt8WSoHFsy06216pr2apur1aYg5CZcd2Vt3fEea+c7MxpNSr/qa/pxJPJfWP/j3ZndYSpVLqg7wECTBDRM5R+iTz0AMrL6rjjhfkp6VZZSp9Ih2h7QTiXNpDMG2cdwItHlvVP8AG1HRDmt47z5SEJjX4fDsL3eK4hrSBlmdB5JZT2sTUinAAAdLtb7lljH466Nc58ZU3s0hoF31PqGRGsfCqxGzJBEg2EanT5SxuOr/AEwOO8/eFI18RM/AASUPZOrgXxUAJtBBH1Ai33S2tQcACXA7yXe99Z6oqntmpScc7ZJ4/lePxbaovq7KDaIunTaEaTFmPc4EObIIEW6ngg/462VwgaFw10IHyti3CZLWM5QbbrgpDjNkNcWx4ZBneJBt0W3FkT0zFmw7sT1KYILwQRmdA8rSPJLsVhgNOfTfomD8C9kO6wemq9bB+ocb8ZW5NGbaFdJzhYj98kUaGYI9uEEcdFKnQjRc5HWA0sKfJEUcIJRtMKwUlNzCQbQARVEwCvCLLxnK/RTbsZOh/gmjKJ4KvaFbI0xru/KGw73xYbt69q0XEZXG3LUdFn4/LZo5fHRnnU5MleQP+rp4djga34HWVY3Bgbgre4iKgzPd046NPnZe/wAE86wFoHUeSzHZrHVatSq2o6csQIAAu4GIHRd7ljcSx2DaCA51zoJuegVgwTRuSjbTcmPou/qDPcub9wmlXa1IVBSLvHMRBsdwJiF3JjcT11MKh7UJ2j2k6iG5Q05puZtEbh1KCr47vsK5wMOA8UHQiCfIj5XWFLyF1sQ0EAuAJ0EiT5JdtLaApEAgmeEbon5SylgjUoB7frYT1ImfW8qrH4nvKbSfqaYPmNfPKg5OiiirDNrYwta1zCIO/XdIj3QjazmPLXklrtCUPiCWtNN24hzTyP8A38pi/DipRbxgEdYQtt6H0kIXiCRwJC5eVZkzrvXLI1suMAFMEqylRBEkwufRgi8ytiT7MvJdB+y6uYuzGIbNhcjM0ED1jzX3Sji+72c11Twks0JBIaLXPG3wF8FweJfQeHgA7i06ObIlp9BcXFiFtu3va2lXo0aWHBbTFNrnTAIMWYY1PG8WKxeqxzlOJp9POKixFtTH9894ZvIgcdVtNjdm3tpZ3AFzmAQd0RvWG7F4EVMQ3NHhvB33IX2sYgNpxCT1XqnCoRQ+D0vuNzkZnG4VzQS1zQRRbYNdIeHXE6ERv9kWcQBAI8RZMnccsqeKxpaZLJnml4xfic51J+kAkgzaDIGg6pF8lbKzwKF0Ro0Q9pLiH6TuLZ1Ecks7oCd0/le0ccHh/wCm5AEgGAbJfhq7oDiRla89TJ5KqxuzFPIl2jSYfFlrRJ3anrZWDENOWdx1F0vZt1ha0PaCYaD/ALrj0Cjh8XTeWhsguG/j+wtEcTS2iLzRb0w9tIRLSNXQBrccPJKdoYZoOka6et0ZU2dUdDm24Hf7KNLZ1QwHmYn35/lWg1HdkcsW/AoyFt5UmVZ3HyC0DdistFuv5XVMC1gl0AWufZO80fBP235FDKLjoEZT2e46n7JjToQhdsbUbQbpLz9LfueSm8jbpFFBeS2ls1vVFUcKBuVHZ3FGtRDnXdJDuoPDoQmr3spjM9zR1IA9TvUJSfRVQRClh+SpcwTcz0VOM2/RFN7w/MGkCBN3EWAnob8isdW7W1p8LaYHAgk+ZkfAXQhJhk0je06jYjLb1jmlm1Ns0qBio9jTExALo3HKASgNg9oRXORzctTd/S6NY4Hkp7e7NnFOaQ4MIaQSRJ1kADzPsu4pP5Bu0MhipE2IN9Bp6LK9m8UxuPrsIAnvP0x+sEfTyK0mFwBpU205LsoDZOpjRZAYZzdqG1nfelPyE8UnYLY87YYRhfRqZAYm7eRaRbXihO2nZHO3vqQOdouBvaN/UfHQLztjRqMpMe0kZX/LXfgLVbO20HUqbni5Y0yObQlfJJNFE0+z5RtdzqmHbmHjpvAdzBa4B3nbzS99M0YN+7rU/ltx1BPoVr+1+I7l2ZjQab+X0u1jpvHRRpuNfCNY5uUwYJFwQTlI8vYqqbexW0hF2VaSx4g/VPqB+EBt/ZbmOztacrjexsf8/K0WxcE+hml8l0WAsInfv1R1TFP/AKimq1QvOpWjJVdnGpSZaHgDWRyMonCYYsYGkzH5TyptN4/WfO/ygq21+LGO/tDfdsJ1F3dHcr0Ln4RhMloJ6BcrHY1hP0e5XJuJ2xSfoHUqdfRvRVU65AiARzUnVpIkWG5Jao6nZdUBLW+fypUnktI4C1hxUhiW5YAItCswjmAXOv5T0mydtI0HZWl32Ul4YaL6eaJzZX1WNL2tAvAgEdCt7gNqNeS2fXXj8Eeqx/Y3A91XpVqp7sOccjD9T2ua4Alv6WHMInXUCLpzWwp/iSWfSCN+gHD/AAvL9RBe5Xj9s9f0mRxxuUv36HOHq5nmBPDT72VOLqVHA5e65g1LjkbKnAxmjM4QQTYReDcxwVlHZ+HbmlzXEuBOk7+CTgk9gn6rk7hsw+1Gua8kN0O4y0m1rXVTgRHdgtbMgEkmeZkiem5bjFYmk12VjBH8w6bwBx8/RLMfVYWg5RYs3agtkyVtwO3dHleozeNWZvvXbxKvwteC3krcVRZNQX8Nxe0TH3ROytkd4BlMCJk9Y+Vrcq7MqafQ72PtcAAE23eSeUcYx1wRf8rKHZJZElvkfsiMNkBguI6gws04we7NMHkiqo1XhOhWO23Ue57gTAaSABpbeeJ5p/VpltNxY4ZspIIjhIWUq4l05nh0uvLhE9PZTiq6K3fZrcPtOkWMzOGZwaIFzmNjMaX4rPdqoqVA0NILCQSYuDBtHr5q/YmzRiM0vy5YkACb8CdNDuWqxmxmPa85ZqFtnG5kC3LcEvNQY/DkYXAMrtBp0S6XXIbrpx1HVaXHYJ78HlqNPeNYDEgnMzmN5A90v2U/JVY7dMHobH5W5fRSzyU0FY9HyLA021KtNhs1z2g8x+5HmvoDsGwsyZG5IjLAiOizWK2aKNVwAgsdLfWW+0LU0NrUHMzF7WHeHEAg74nXyT5J3VCqFdnzjaOEfh8QQz9Dg5h5WLevDyX0jDOzNa+bOaHDoRP3WC7R7SFauTTBOjG2u47rcyVtMM0spsYT9LWt8wAE2S2lYkaRE7coOeGMqBzzP03FgT9WmgKx3aPFlm0KLhoe793lp9kdg+zJZiDV7yGh+ZrWi8TIBJ04aaJnjtm03vD3MDnNHhJvF5FtJnejFRi9HSk2Le1NF9XDuayS6WkCQNHCdbaSvdkU306FNj/qa2DedNL9ITF4Q1ZwGpRXVCNkKlUoariOIB8lXXxHBLq7yVWMBXIsxOLYN3oUrxGJnQwralNDPpqqigJgdUE80O5qMexUvCcdMGhcrMvIrkB7F9Oi52jSeglENwLp8Xh66+mq3owdOngS2iCKzfG5wjxN5jUXI8uJkpNg9kYjFuY5rSGCGuqOBy5r2H9TtbDzhZ4yx0230CayqSSXZX2X7NNxLnzUyspNDqjzYNBJDQBcucYMC2hum2Fw1HDUqmKAp1gx2SnLCAH38ficQ4iLDSfbQ9rcDRwGCGHouzVKgz1HSM7iBYkA2aJIA3Tvkk/N8JjHCm2mPECQ7KdLOG5QU5ZbcXUf8FeMYJcts8x+Oquf3z3EkumTrIvdfQcERVph370WLfh2uY4tGaHxEGR++K2HZfEBrO7e0iIF5FiNQp+oxtxT+jV6PPGM5RfTV/yAsbNJ0U3iXXyuJ0ESQRdKqm13tJyuudfqPyVc94q4p4Og8IMxAmCee9DDDh2fUhgI01IFuvW2nNXhBKOzBnypzbWkSobTqOmYMSehNj90WKxe0ZgPqExMmBayu2bsgBme/izEHiBbTUo3APosy6kETcXnfZs8EyyqOkiHtqTvongsHmcXZC0ERLiCfwPlMKdSnQbdwmIkm+soXH7RBBDRVEARDdx6rL4ygS8EvzCTqCDLYkEbigk8j26KRcMa1s1wexwnOBPUnzWU25jqjHZZABFo3i6eYTDzF90+iF7TbFcWNeIsYPQj/HuqKEIMT3pzf4I9kNpucHMcScpkTwdr7j3RnaoTSDx+l3s63zlSPszg3txDbWdLT8j3AW9xOys9NzD+ppHnFveEs5KMhlFvoy3Y7aBbXDdzwW+eo+I819LousvlmHBpuBAhzTPMEH/C0+x9v1aldrSPCQQQ0WHBx1PD1UM0OW0aMT49lO06OSq9u6ZHQ3HzHkndHtK0NYHNM2DiYAG4u58VbtPZjaxBJLXC0i8jgRvVOF2FSYZdLz/qjL6DXzlRbi1stf0L+2hyOY/c4ZT1bcex9ku2PgKeJpulzmva6DEEEESCQfMeSddrqHeYd/FnjH9uv+0uWZ7Gtqtqk5Hd25pBdECRdpE67xbirQXwIzl8jQ7N7P0aJzCXP3OdFugFh8o97QlnaDxUXgEh0S2LEOF23HMLK7KxONfT7yk9tQSQWOPiBHMxNiDrvRUHJW2Tcq1RtntCprRCyNTtLVpmK9J7OceH1/Eo/Bbfp1LBw6aH0Kf2mK5BlZ5QVRso5r2lWigCmToWrEb6aHqBaN+GZvhL8ThmcfRPGaA4MRVEJWcE2r7OJ3/lA1cGW6D7qykhaoAcJ5KpzAr6qFe5MMiJC9VZcvERjT9kqmZ2eq6O8DmZdxY4xPkYjzTGltqsz+QXT3Tyy5jKJmRrMyfQLOU6hpXIkQ4ReAf5ZabaXHsmm1/FVpV26V2AOi/8xlj5xfzXnTjye1+o3QqK7/WMu3mPw72tbTc0wyLb3zLyHRc5pWa7M7ObVuSAGi+tjPhv+9Ed2moZcLh2xENIjh4ySnfZjY4p0SHi8NcfNmb2zQhBrHj1+7EcOeWmQ2XgabWuZP6sxOUmfTQaBHVMS3vCM0NGgyi953iQl+GJBnhx08/wpW1aJM+QB0gHXQi/AJ2reyTpJ0w2lSYXgktawR+m7jEGP3uXOwtEOcfpkACxvMXjQIIMc42BJ3xf1THaGI7yk0Bhc+IIbaCPp5RPyUk1snCKrYCzFtyiDGUEaTM81RTrMbkuJgyY43Xjtn1Gsc4NkDX4+6to7HdABgkiZtpb/K7lFeSftt9WdU2gMrxIPhgDKLwOlkBSpMJk/SZOnIc+fsmTNjZQ4wIETwvoh61AAkW+kxA3lwCRTXgtHC/+Q/2VhWd2x8yI4cd3yjNoYdr6Tm8pHUXHwl+yaBDSzNF7ek/co8VALEzz4ruTkynFQWjLUAcw7sEuBBECdL/ZbfcqsKGtENAA4AAfCuqtlCTth8CvEYCg95c5gJ3kEiesFF4WmxghjQ0chEnnxVb2QvG1Anq0Rt3sYNevS9BtrKUpOJRSJVaiEqVCUSqKzE0aElYHiGSCs72cPdYmtROjvG3qNY8j/sWiqVFlNv1e5r0q4/S6Hf8AidfYu9VogrTRG9mwNIGxiEur9mMNU1YGnizw+wt7Is1uCh390m/A6aM/i9gVaRmhWn/S/wDIn4CX1tqYul/9lEkD9TPEPaY84WtrVJuhnlUjJ+QMzFLtGx+r8vLT3RBxgiQbIzH7OpVPrY0njEH/ANhdIq/Z5rTNKo9nL6gqKSFpBL8cdxVR2gUDXwGIAloa+NQ0wTzAMeiWHaMGHhzTwcCE6cQ8H4Hr8Y131DzFj/lB4mjvaZHEfcbkM12YSNF4HkJqCkRJXKRXIjGm2W1jqhpPBJcAJmMpi1/I+qN2IwVWtovv3dQOEWILQPmB6JbsmmatdzgCJpnyOUub7t907o020cVRI+moIeToXNnd5+yxz+vIiy8ZyV6LNpUG1aLwWBvdmJk/1bvVNcNjQ0MBhxeAXExvt8LOYlzqbMSJ10JNzcEdLJ/h3MbTaS4TDWgRrlgWEcVGcHQceS7cX/72COqvc5zGBuXxFx3NaBuQHZ+o8VGsBIDg57h1JyC+lkyq4WgQ8kvDwXkj2ggW/wCil9BtJri8h02jxEbjuGqdNcXo6cJRntDHZxeyoWm0g242kfZFYWkWjxWPetFt4sUjpY54qPLQ22WM0mOQjTRW0sdWdUbBAFyY45Tp7Kc4ykVjJJDbaQhhO6Hf8kTTpQxm45SL21Bj7JBtbEEU4Ljdwt6n7K2jiS8CA42t+5U1i0N7lF+LIEy+I1vr4YFt95QTsczPDT9UefimD7IbG0HXJBEGL7kG6jlfqPDDvuqRxx+xHN+DV4IVHOAYJJi08Gx6WCsr0nscQW5SdxnXfHIpjs6pTbTLQQHOGrtDoYkaDqrcXWDaeR7WFxu1rdGgx4rGByjVT5/Kkv37G9tOHJy/foUN2jGqvZtGUixhhx/eq8w9dbniTVmRZmnRoHPlVhqow9SUUFFqi63ssY5WyqmtVgCRjo6VAuXpdCrewnS374LkBgWLbCzm36BqU3ADdY8xcLVlg33PNAY6hIKvCVMjJeRX2Xx3eYZk6t8B/t0/25UzWT7PvNLE1aJ0f429Rr7E/wDqtS1yMo0zmyx5shajlZUeg6tRckCyFWohXvU6jlmNpbdJJZREnQvOg6cevynSCk2NMdtRlG7jfcN56BIsbWfirxkZw3nqVVQwBJzPJc47ymNExZUUPse1HoHoUQ0RwXjwrq5QznJzkeLlGVy4Yfl1agCTIaGwIgxpcwjsE1+XNVOlxmNh+xu3kqxuynvYTqT+pxuT5/CVVKNRxbSJMTrxFzP28lCkxF7cJN1+/kM2ljqIFPufE9xzVJLswdJmTEFrg6zRpl53Kw1TuhTDpnvBJmcrTq477RbpyUNnbGpXBLpaQDbQlwGnVN8XRYzu2im0ud4S4iTOgueo9CpSkqpBjkb+VAuKxwqPc5gMOF7bpF/b5R2zxmpuaGgkxd2jdQSDrNvZD4XEUwagkgjPDSIiBYeqlQcG06jBo3u2zOsAlx91N9cV+BvcldyOw+zQ1hL3Btyes2HsFZhGNFUtMkXFrcp912OaCx4B0DAL7g1Q2Ri2OLydQ4njpl0Qlb7EeTxEltVgyNYGi4cZ32MD5ReAeckaFpc0eTUm21iiSMjCSGkSDpLidPRKq22qzjckRwEdZQ9ptATa7NBjTOeTuHqAltR7M4uDYDlPUpT3rnXJJ5q5tC5zHSOaZY67YeRq6IqFsEbhEOANhugFV4mkMjpzaE/UbEDrCXNxDoAmRA1jl6hQ2i50SJyxBHC0GeRlNGJRyjWkQdUDojgB5gBX0UJSZDS4X+nyN5+yvoOWyO4mKaalscYZ6ZUnpJQqcLpnQBOp8h+VnyIvjYcHK5jCeXyqaZARDXrNI0o8FIBc4L1zlHMgcDV6aHImxRzig8Q3eFSLJyRj+0lHuq1KsB9LoPQ6+2YeaeuZvGiF2/S7yk5u+LdRcKHZ3F95h2g6t8B/t0/2wtDukyVEq1RBvqIvFsSXaWK7tjnHcPXgEyQq7CKj1ldqYA0nd5THh/U3hzHL4TDZm2BVF7PGo+45Iqo6Uy30Om4vYpwuMDhZWOel+0MGabs9MW/U37hSw+KDgnjLw+xuHlBrnShallNrlVWKLCiOZcq865Aej6jsaXOgToV5U2Q5j2zHiEiOc2KE2Vt2nTENnMQQdIueKIZtp9VzxTbGURmdFy0TYdDYc1llyT/ArisjaSexfsthYK2fw8PXcn20arXsa8ED+WH85bOYdbn0WF2hjXGuTmsSLX4X9x7p9gK2ajJ//N8n/wAH2d7h3qulj8sXFBu49AuDxTXFxiX1RIkgDO0w9s7iZn+4IV+Pe2oZlkxNrhUjAPzVaYH0EuadPp+r1bf+0IzAYmxFeHNaQIIDteEpnGKIOUIum9gOLc6frzB3OdeITnYdIik50GA2SehH+US7AipmZRDA5rcwZYWLZA66XNzv4obYtY93iKTpBbSdI552tPz7JXK1odT4uwvZ1LPT71xgukxrYGAeVvuiHVWhzYbIIGt9Uu2TW/kwTYNyi/Mk2UH7TAs0EhujrcBuSOLbYiySktEqjRDxlADSDynf9lHaGLYGQIk5dNJE/wCEpxWKc7SYBnkTvso1cM8MBJtbcN/Eplj+xdrthhxhENMNsPQ31TXB0xU8Lhx3nqPghZuo7NYDcB6CPsnfZ3aTGy2oYMQ039zpp8p5Ko6NGCSc9leNpZHAAzvtuHCDxCsw4nUyvMfUY5oqAS50ACYE319CqqD4sq4uqJ59S0OsO5HUaiSUqyNo1ks4CwkN+8VtOslZrqdOuouBZTGb6qj3yBqVlT36Cxh5jN1VU1KyDNdUvrplADmVbSbIMLO7BxWSvUpHR3ib1H+CfRaKpUkLG7emlVZVH6XX6f8AU+qvFWqJp7NViKiy/at8saze9w9B/mE5FeRMrM7Wq58Q1u5jZ8z+wio+DofxWL8TgS2Hss4aI3Z+084g2eNR9wjXAQku0MFfMyxCaUa2ikZKWpDeo6Ujx2FLDnZ5j7hX4PH5rOs4ajjzRD3JaUkMrgwDD4qQic8oDF4fKczPMKWHryEIzd0+yriu0XELl7mXifQBrRrAnLmtNiN9xxiyY7Kqk4h1MEDOLFwm8CY8t/JKsVVdSElmRx3OaQQBYWKLw73GsyoPqAHxefVQ7Xf6xPcknpfqC9qYDKfraXNJs3QAkRf96J72dexzXMywXDITxJBLfdvus9hPHUJfmDJbmdrDXaQON1fhcWMPVe3OCGw4HWS0A+kzfgEJfLRyi4vk97DtqPyNo1OLsr+eXwunq35QeJw8vq0wdKgEnhuKabee4UXw1puKrTGmYNDoG7Vvo7hKx9fEFzqbyZLg0nqw5T7NB80sJprRHP6WXN/zNDV2yxuIqkDxF5DXtMHKIGUmYy+EHSeatZtQ1C6mWMbUqz/MG+AXC24mACdeELNUaRdUFxuJJNpdf7p9srK2rQzCSXkcrEflM0jowjF09guDY5tN1jq6fIxf0Kv2fVLIpFrXB3r4hrppCv2tWILmgGIjlLne+qEawtcx2U2Gu7SGyUe1bFfK6X5RMNdlcHDLf8/vyQnewY1MQI4nT7KO0sQZi97lT2cRwGYbrZvIoroHt72OMNsEvZmGcOiwIEOOpgAW3xJMwV2MwQohoefE7kYTGjtU0zlfmymfpHiBO8TxIkefFCbc2r4oJ75oiHRB3E6EcFFSnypm148ajoW0GCTwG7mdeinVZlAI0KCp7QDqkuP1CDO4j6SrnYgEVQZBBaADw/YJ81qxtqSM0opwYTSxCNo4hI2VFa3ELVKFmRNodnFqdPFpB36myvdI8SDzZo34lDOxSXOr2QrsQlWJHc2PW4pQfWSZldWvrrvbR3Jh7sSk+3BnYf3fcvXVlRWqyEyikMm7Ktj4qaQ4t8Ppp7QleFqZ6r38Xew/YVbMR3bqg4iR13fPspbNbDQprs1caTf2My9VPKrLlAvTipAeNws+JtnDeo4bFTZ1nD36IxxQGLoTcWI3qUo0+US0XapnY+vDbamwVGGZAUA1znS7dbzV2ikvlLkVqlRPMuVcr1PYKPoHbAPqV3ugZaFNlyeIz6RqSYWewGIyaxLb77nwgj0Mr1cvMhJrDGvpf2Rerm7/ACHVcUS0C2UtaIGmYAGPlB7de5woYglpYQGwBBN6jXk23926etuXi5dGTbVlJpKJsMFT77DtBOjTTd1DT6wDV9liazTSDx+qnVgHk8Gf+A9SuXLThiorRD1G6B34gl0/6huA0CaYPaTJE6tfmbY6215LlytN6MkFbJdqcVGIc0fpcD7AhKKYkgE+S5ckxO4qx8ipuhpgKbCNN0n1jemNTDNB0vw3LlyaTBCK0X7SxDKQa0uL6oaA+2nAZiL2todNyT1agJlro5EGJ3/v4XLksP4Ux8krlQurulye7QaTRpuIGYS1x38vgrlytF/KIiVxkLe8UhUXLluMVHoevWvXq5cdQRn8KEc9cuSnRRwqKxtVerkBqKKtVUmquXIMdJC7HUS4iP2ERTsIXLkiW7LN6SOc5Qc5cuXBSK86OwNPDubNauabpPhFNz7Wh0g9bcly5JJX5HSCK+CwbH5Din2dDz3B8MTMeK5kAKFTCYHdi6mmhoGSeXiiDryneuXKXFtXb/p/oe9ijH06YeRRqZ6dsr3NLCbCfDeLzvXLlyFDH//Z"/>
          <p:cNvSpPr>
            <a:spLocks noChangeAspect="1" noChangeArrowheads="1"/>
          </p:cNvSpPr>
          <p:nvPr/>
        </p:nvSpPr>
        <p:spPr bwMode="auto">
          <a:xfrm>
            <a:off x="1095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223" name="AutoShape 9" descr="data:image/jpeg;base64,/9j/4AAQSkZJRgABAQAAAQABAAD/2wCEAAkGBxQTEhUUExQVFhUWFxcYGBcYFxcXFxgXFxUWGRUYFxgYHCggGBwlHBUVITEhJSkrLi4uFx8zODMsNygtLisBCgoKDg0OGxAQGywkHyQuLC0sLCwsLCwsLCwsLCwsLCwsNCwsLCwsLCwsLCwsLCwsLCwsLCwsLCwsLCwsLCwsLP/AABEIALcBEwMBIgACEQEDEQH/xAAbAAACAwEBAQAAAAAAAAAAAAAEBQIDBgABB//EADsQAAEDAgMFBwMCBQQCAwAAAAEAAhEDIQQSMQVBUWFxBhMigZGhsTLB0ULwFCNSguFiorLxcpIHM0P/xAAZAQADAQEBAAAAAAAAAAAAAAABAgMEAAX/xAArEQACAgICAQQCAAYDAAAAAAAAAQIRAyESMUEEEyJRYfAykaGxwdFCcYH/2gAMAwEAAhEDEQA/AGuEwzKggOh3sgK1CCRwRWyMC6nWBnw3+Cp0574B7YzOtwN16l0zF4FTqRCLwePDWhlRuZoMjiOicV6LHlwiHNm45JY7Zri3MBIXKSfZzi0eOb34r5Bd2Ugb4BuvTSLDO9uHHqCgjTc0yJBCIw2OOYmrLg5uU8YTbXRJxT7F+L2UKzmuGWnmp53f0yDHkkGNwb6L4NjqCDqNxBW5exj5bTMxRLRxmZhB4qgGtzOYHRSYII4uv0VYZPBKUXEzOCxwn+bJuHTvkWvxVlVpyZh9OSPPPoiMVsSS8sIEGA0m5sDA46pU1zm2vG8bjHFWTETT6JVcGXOOWBYGNNQNPVQoYkt8JnLOnDUW9U0bXbUIDQGmG24w4aeSDqUM8TYS68cL/ldQyl9hdOtLbElnDTSEureBwdAibf5Crc11M8p8iiG1g/hPDXj+UyR10d/Cd6JpnMIBcNC24HmltWmWGDofz8qx7TTcHMJER++iYsxraoio2eJFiOh3p0mjrE9Rl5b+9UVTuLKT8LlJynM33HVdTbBTHNlZarqTVxbeQrqbUGMmW02qGxKOZ7n+QVmI8LCeXymGyKGWmOd1OT0MuwxjFTtGuKdMuPl1OiMa1ZXtJjMz8g0b8qcVbHbEVdxcSTqVEMVrWKRar0KmUFq8LVeWqJahQ1lBaokK4hRLUrQ1lJUCriwrzuikaGTByFEhE9yvDSSOI1gq9RGRchQbPuOHxIFl7Wyucw/0mfdZrB7WzCSDHGPumdDGg71mljaFjkTD6eEc2pUdqHB0dVHviG090k/K8ZiuavZUaQMw00KR35H/AOituHbUquZlkk2jdx8kW7s7RZ9bnPfE5GEN9SRI+eQR9DC934tH1IJ4hogtHnqfJUPpkPmZkyep1UubfT0NxS7QtNV1ORRaykOTczj1e+SgnYgukVXFwcIs1kiDwi6e9yCXSEq2tSDRDDDnCZ4cNUykrBxYG+kXuzNDXtFSfpDXAZQJtB+UixuFmk10EtDyNLgWtPU6p20Et3h41ixChTxALDSeBB3jWJvPErRCbj+TNkxJmVxWBIc4NkhoBnkRN/VRpYwgBrvpvffcEfdaXG4AGr/LMzTMnqC0Tw0SrEYFrmgWaQBLuPhJuPJa4yTMjdaYFXIItdsge53dEuOHIu2Z4DUa/hWVWOpu6ExwMKdPEzyPtrKukHroHa+dbGwHO6kaEaahWVaAPI+yhTcRYp6Os6mfX93RuGqA2eOjt468UM+lN1KieKDQbC6uCIuLjiF5SpK/D1iLI6jQzXAg8PwpN12OhbWpZiG807pU4CpwmAcTPVMxg1Kc10UihXtXE93TJ3mw6rFOuVqNvMzPy7m2896Ap4NVhSROUtikUzwXow5Tn+GC40QjyByE/wDCld/Cps5iHqQusPIAOHUTSRhB3AqJwzjuhcOmAlircEw/guJXhwgG5Kx0xYSo5CdyZmmAqnwlGTAP4c8lyuOIb/U31C5LobYz7N7eqMcGTLDMg3GiJ2ftEuqhswC6PUrNYBviBkWRdOpkewjWZPqmjtbMs4JSfE+iNqt8WSoHFsy06216pr2apur1aYg5CZcd2Vt3fEea+c7MxpNSr/qa/pxJPJfWP/j3ZndYSpVLqg7wECTBDRM5R+iTz0AMrL6rjjhfkp6VZZSp9Ih2h7QTiXNpDMG2cdwItHlvVP8AG1HRDmt47z5SEJjX4fDsL3eK4hrSBlmdB5JZT2sTUinAAAdLtb7lljH466Nc58ZU3s0hoF31PqGRGsfCqxGzJBEg2EanT5SxuOr/AEwOO8/eFI18RM/AASUPZOrgXxUAJtBBH1Ai33S2tQcACXA7yXe99Z6oqntmpScc7ZJ4/lePxbaovq7KDaIunTaEaTFmPc4EObIIEW6ngg/462VwgaFw10IHyti3CZLWM5QbbrgpDjNkNcWx4ZBneJBt0W3FkT0zFmw7sT1KYILwQRmdA8rSPJLsVhgNOfTfomD8C9kO6wemq9bB+ocb8ZW5NGbaFdJzhYj98kUaGYI9uEEcdFKnQjRc5HWA0sKfJEUcIJRtMKwUlNzCQbQARVEwCvCLLxnK/RTbsZOh/gmjKJ4KvaFbI0xru/KGw73xYbt69q0XEZXG3LUdFn4/LZo5fHRnnU5MleQP+rp4djga34HWVY3Bgbgre4iKgzPd046NPnZe/wAE86wFoHUeSzHZrHVatSq2o6csQIAAu4GIHRd7ljcSx2DaCA51zoJuegVgwTRuSjbTcmPou/qDPcub9wmlXa1IVBSLvHMRBsdwJiF3JjcT11MKh7UJ2j2k6iG5Q05puZtEbh1KCr47vsK5wMOA8UHQiCfIj5XWFLyF1sQ0EAuAJ0EiT5JdtLaApEAgmeEbon5SylgjUoB7frYT1ImfW8qrH4nvKbSfqaYPmNfPKg5OiiirDNrYwta1zCIO/XdIj3QjazmPLXklrtCUPiCWtNN24hzTyP8A38pi/DipRbxgEdYQtt6H0kIXiCRwJC5eVZkzrvXLI1suMAFMEqylRBEkwufRgi8ytiT7MvJdB+y6uYuzGIbNhcjM0ED1jzX3Sji+72c11Twks0JBIaLXPG3wF8FweJfQeHgA7i06ObIlp9BcXFiFtu3va2lXo0aWHBbTFNrnTAIMWYY1PG8WKxeqxzlOJp9POKixFtTH9894ZvIgcdVtNjdm3tpZ3AFzmAQd0RvWG7F4EVMQ3NHhvB33IX2sYgNpxCT1XqnCoRQ+D0vuNzkZnG4VzQS1zQRRbYNdIeHXE6ERv9kWcQBAI8RZMnccsqeKxpaZLJnml4xfic51J+kAkgzaDIGg6pF8lbKzwKF0Ro0Q9pLiH6TuLZ1Ecks7oCd0/le0ccHh/wCm5AEgGAbJfhq7oDiRla89TJ5KqxuzFPIl2jSYfFlrRJ3anrZWDENOWdx1F0vZt1ha0PaCYaD/ALrj0Cjh8XTeWhsguG/j+wtEcTS2iLzRb0w9tIRLSNXQBrccPJKdoYZoOka6et0ZU2dUdDm24Hf7KNLZ1QwHmYn35/lWg1HdkcsW/AoyFt5UmVZ3HyC0DdistFuv5XVMC1gl0AWufZO80fBP235FDKLjoEZT2e46n7JjToQhdsbUbQbpLz9LfueSm8jbpFFBeS2ls1vVFUcKBuVHZ3FGtRDnXdJDuoPDoQmr3spjM9zR1IA9TvUJSfRVQRClh+SpcwTcz0VOM2/RFN7w/MGkCBN3EWAnob8isdW7W1p8LaYHAgk+ZkfAXQhJhk0je06jYjLb1jmlm1Ns0qBio9jTExALo3HKASgNg9oRXORzctTd/S6NY4Hkp7e7NnFOaQ4MIaQSRJ1kADzPsu4pP5Bu0MhipE2IN9Bp6LK9m8UxuPrsIAnvP0x+sEfTyK0mFwBpU205LsoDZOpjRZAYZzdqG1nfelPyE8UnYLY87YYRhfRqZAYm7eRaRbXihO2nZHO3vqQOdouBvaN/UfHQLztjRqMpMe0kZX/LXfgLVbO20HUqbni5Y0yObQlfJJNFE0+z5RtdzqmHbmHjpvAdzBa4B3nbzS99M0YN+7rU/ltx1BPoVr+1+I7l2ZjQab+X0u1jpvHRRpuNfCNY5uUwYJFwQTlI8vYqqbexW0hF2VaSx4g/VPqB+EBt/ZbmOztacrjexsf8/K0WxcE+hml8l0WAsInfv1R1TFP/AKimq1QvOpWjJVdnGpSZaHgDWRyMonCYYsYGkzH5TyptN4/WfO/ygq21+LGO/tDfdsJ1F3dHcr0Ln4RhMloJ6BcrHY1hP0e5XJuJ2xSfoHUqdfRvRVU65AiARzUnVpIkWG5Jao6nZdUBLW+fypUnktI4C1hxUhiW5YAItCswjmAXOv5T0mydtI0HZWl32Ul4YaL6eaJzZX1WNL2tAvAgEdCt7gNqNeS2fXXj8Eeqx/Y3A91XpVqp7sOccjD9T2ua4Alv6WHMInXUCLpzWwp/iSWfSCN+gHD/AAvL9RBe5Xj9s9f0mRxxuUv36HOHq5nmBPDT72VOLqVHA5e65g1LjkbKnAxmjM4QQTYReDcxwVlHZ+HbmlzXEuBOk7+CTgk9gn6rk7hsw+1Gua8kN0O4y0m1rXVTgRHdgtbMgEkmeZkiem5bjFYmk12VjBH8w6bwBx8/RLMfVYWg5RYs3agtkyVtwO3dHleozeNWZvvXbxKvwteC3krcVRZNQX8Nxe0TH3ROytkd4BlMCJk9Y+Vrcq7MqafQ72PtcAAE23eSeUcYx1wRf8rKHZJZElvkfsiMNkBguI6gws04we7NMHkiqo1XhOhWO23Ue57gTAaSABpbeeJ5p/VpltNxY4ZspIIjhIWUq4l05nh0uvLhE9PZTiq6K3fZrcPtOkWMzOGZwaIFzmNjMaX4rPdqoqVA0NILCQSYuDBtHr5q/YmzRiM0vy5YkACb8CdNDuWqxmxmPa85ZqFtnG5kC3LcEvNQY/DkYXAMrtBp0S6XXIbrpx1HVaXHYJ78HlqNPeNYDEgnMzmN5A90v2U/JVY7dMHobH5W5fRSzyU0FY9HyLA021KtNhs1z2g8x+5HmvoDsGwsyZG5IjLAiOizWK2aKNVwAgsdLfWW+0LU0NrUHMzF7WHeHEAg74nXyT5J3VCqFdnzjaOEfh8QQz9Dg5h5WLevDyX0jDOzNa+bOaHDoRP3WC7R7SFauTTBOjG2u47rcyVtMM0spsYT9LWt8wAE2S2lYkaRE7coOeGMqBzzP03FgT9WmgKx3aPFlm0KLhoe793lp9kdg+zJZiDV7yGh+ZrWi8TIBJ04aaJnjtm03vD3MDnNHhJvF5FtJnejFRi9HSk2Le1NF9XDuayS6WkCQNHCdbaSvdkU306FNj/qa2DedNL9ITF4Q1ZwGpRXVCNkKlUoariOIB8lXXxHBLq7yVWMBXIsxOLYN3oUrxGJnQwralNDPpqqigJgdUE80O5qMexUvCcdMGhcrMvIrkB7F9Oi52jSeglENwLp8Xh66+mq3owdOngS2iCKzfG5wjxN5jUXI8uJkpNg9kYjFuY5rSGCGuqOBy5r2H9TtbDzhZ4yx0230CayqSSXZX2X7NNxLnzUyspNDqjzYNBJDQBcucYMC2hum2Fw1HDUqmKAp1gx2SnLCAH38ficQ4iLDSfbQ9rcDRwGCGHouzVKgz1HSM7iBYkA2aJIA3Tvkk/N8JjHCm2mPECQ7KdLOG5QU5ZbcXUf8FeMYJcts8x+Oquf3z3EkumTrIvdfQcERVph370WLfh2uY4tGaHxEGR++K2HZfEBrO7e0iIF5FiNQp+oxtxT+jV6PPGM5RfTV/yAsbNJ0U3iXXyuJ0ESQRdKqm13tJyuudfqPyVc94q4p4Og8IMxAmCee9DDDh2fUhgI01IFuvW2nNXhBKOzBnypzbWkSobTqOmYMSehNj90WKxe0ZgPqExMmBayu2bsgBme/izEHiBbTUo3APosy6kETcXnfZs8EyyqOkiHtqTvongsHmcXZC0ERLiCfwPlMKdSnQbdwmIkm+soXH7RBBDRVEARDdx6rL4ygS8EvzCTqCDLYkEbigk8j26KRcMa1s1wexwnOBPUnzWU25jqjHZZABFo3i6eYTDzF90+iF7TbFcWNeIsYPQj/HuqKEIMT3pzf4I9kNpucHMcScpkTwdr7j3RnaoTSDx+l3s63zlSPszg3txDbWdLT8j3AW9xOys9NzD+ppHnFveEs5KMhlFvoy3Y7aBbXDdzwW+eo+I819LousvlmHBpuBAhzTPMEH/C0+x9v1aldrSPCQQQ0WHBx1PD1UM0OW0aMT49lO06OSq9u6ZHQ3HzHkndHtK0NYHNM2DiYAG4u58VbtPZjaxBJLXC0i8jgRvVOF2FSYZdLz/qjL6DXzlRbi1stf0L+2hyOY/c4ZT1bcex9ku2PgKeJpulzmva6DEEEESCQfMeSddrqHeYd/FnjH9uv+0uWZ7Gtqtqk5Hd25pBdECRdpE67xbirQXwIzl8jQ7N7P0aJzCXP3OdFugFh8o97QlnaDxUXgEh0S2LEOF23HMLK7KxONfT7yk9tQSQWOPiBHMxNiDrvRUHJW2Tcq1RtntCprRCyNTtLVpmK9J7OceH1/Eo/Bbfp1LBw6aH0Kf2mK5BlZ5QVRso5r2lWigCmToWrEb6aHqBaN+GZvhL8ThmcfRPGaA4MRVEJWcE2r7OJ3/lA1cGW6D7qykhaoAcJ5KpzAr6qFe5MMiJC9VZcvERjT9kqmZ2eq6O8DmZdxY4xPkYjzTGltqsz+QXT3Tyy5jKJmRrMyfQLOU6hpXIkQ4ReAf5ZabaXHsmm1/FVpV26V2AOi/8xlj5xfzXnTjye1+o3QqK7/WMu3mPw72tbTc0wyLb3zLyHRc5pWa7M7ObVuSAGi+tjPhv+9Ed2moZcLh2xENIjh4ySnfZjY4p0SHi8NcfNmb2zQhBrHj1+7EcOeWmQ2XgabWuZP6sxOUmfTQaBHVMS3vCM0NGgyi953iQl+GJBnhx08/wpW1aJM+QB0gHXQi/AJ2reyTpJ0w2lSYXgktawR+m7jEGP3uXOwtEOcfpkACxvMXjQIIMc42BJ3xf1THaGI7yk0Bhc+IIbaCPp5RPyUk1snCKrYCzFtyiDGUEaTM81RTrMbkuJgyY43Xjtn1Gsc4NkDX4+6to7HdABgkiZtpb/K7lFeSftt9WdU2gMrxIPhgDKLwOlkBSpMJk/SZOnIc+fsmTNjZQ4wIETwvoh61AAkW+kxA3lwCRTXgtHC/+Q/2VhWd2x8yI4cd3yjNoYdr6Tm8pHUXHwl+yaBDSzNF7ek/co8VALEzz4ruTkynFQWjLUAcw7sEuBBECdL/ZbfcqsKGtENAA4AAfCuqtlCTth8CvEYCg95c5gJ3kEiesFF4WmxghjQ0chEnnxVb2QvG1Anq0Rt3sYNevS9BtrKUpOJRSJVaiEqVCUSqKzE0aElYHiGSCs72cPdYmtROjvG3qNY8j/sWiqVFlNv1e5r0q4/S6Hf8AidfYu9VogrTRG9mwNIGxiEur9mMNU1YGnizw+wt7Is1uCh390m/A6aM/i9gVaRmhWn/S/wDIn4CX1tqYul/9lEkD9TPEPaY84WtrVJuhnlUjJ+QMzFLtGx+r8vLT3RBxgiQbIzH7OpVPrY0njEH/ANhdIq/Z5rTNKo9nL6gqKSFpBL8cdxVR2gUDXwGIAloa+NQ0wTzAMeiWHaMGHhzTwcCE6cQ8H4Hr8Y131DzFj/lB4mjvaZHEfcbkM12YSNF4HkJqCkRJXKRXIjGm2W1jqhpPBJcAJmMpi1/I+qN2IwVWtovv3dQOEWILQPmB6JbsmmatdzgCJpnyOUub7t907o020cVRI+moIeToXNnd5+yxz+vIiy8ZyV6LNpUG1aLwWBvdmJk/1bvVNcNjQ0MBhxeAXExvt8LOYlzqbMSJ10JNzcEdLJ/h3MbTaS4TDWgRrlgWEcVGcHQceS7cX/72COqvc5zGBuXxFx3NaBuQHZ+o8VGsBIDg57h1JyC+lkyq4WgQ8kvDwXkj2ggW/wCil9BtJri8h02jxEbjuGqdNcXo6cJRntDHZxeyoWm0g242kfZFYWkWjxWPetFt4sUjpY54qPLQ22WM0mOQjTRW0sdWdUbBAFyY45Tp7Kc4ykVjJJDbaQhhO6Hf8kTTpQxm45SL21Bj7JBtbEEU4Ljdwt6n7K2jiS8CA42t+5U1i0N7lF+LIEy+I1vr4YFt95QTsczPDT9UefimD7IbG0HXJBEGL7kG6jlfqPDDvuqRxx+xHN+DV4IVHOAYJJi08Gx6WCsr0nscQW5SdxnXfHIpjs6pTbTLQQHOGrtDoYkaDqrcXWDaeR7WFxu1rdGgx4rGByjVT5/Kkv37G9tOHJy/foUN2jGqvZtGUixhhx/eq8w9dbniTVmRZmnRoHPlVhqow9SUUFFqi63ssY5WyqmtVgCRjo6VAuXpdCrewnS374LkBgWLbCzm36BqU3ADdY8xcLVlg33PNAY6hIKvCVMjJeRX2Xx3eYZk6t8B/t0/25UzWT7PvNLE1aJ0f429Rr7E/wDqtS1yMo0zmyx5shajlZUeg6tRckCyFWohXvU6jlmNpbdJJZREnQvOg6cevynSCk2NMdtRlG7jfcN56BIsbWfirxkZw3nqVVQwBJzPJc47ymNExZUUPse1HoHoUQ0RwXjwrq5QznJzkeLlGVy4Yfl1agCTIaGwIgxpcwjsE1+XNVOlxmNh+xu3kqxuynvYTqT+pxuT5/CVVKNRxbSJMTrxFzP28lCkxF7cJN1+/kM2ljqIFPufE9xzVJLswdJmTEFrg6zRpl53Kw1TuhTDpnvBJmcrTq477RbpyUNnbGpXBLpaQDbQlwGnVN8XRYzu2im0ud4S4iTOgueo9CpSkqpBjkb+VAuKxwqPc5gMOF7bpF/b5R2zxmpuaGgkxd2jdQSDrNvZD4XEUwagkgjPDSIiBYeqlQcG06jBo3u2zOsAlx91N9cV+BvcldyOw+zQ1hL3Btyes2HsFZhGNFUtMkXFrcp912OaCx4B0DAL7g1Q2Ri2OLydQ4njpl0Qlb7EeTxEltVgyNYGi4cZ32MD5ReAeckaFpc0eTUm21iiSMjCSGkSDpLidPRKq22qzjckRwEdZQ9ptATa7NBjTOeTuHqAltR7M4uDYDlPUpT3rnXJJ5q5tC5zHSOaZY67YeRq6IqFsEbhEOANhugFV4mkMjpzaE/UbEDrCXNxDoAmRA1jl6hQ2i50SJyxBHC0GeRlNGJRyjWkQdUDojgB5gBX0UJSZDS4X+nyN5+yvoOWyO4mKaalscYZ6ZUnpJQqcLpnQBOp8h+VnyIvjYcHK5jCeXyqaZARDXrNI0o8FIBc4L1zlHMgcDV6aHImxRzig8Q3eFSLJyRj+0lHuq1KsB9LoPQ6+2YeaeuZvGiF2/S7yk5u+LdRcKHZ3F95h2g6t8B/t0/2wtDukyVEq1RBvqIvFsSXaWK7tjnHcPXgEyQq7CKj1ldqYA0nd5THh/U3hzHL4TDZm2BVF7PGo+45Iqo6Uy30Om4vYpwuMDhZWOel+0MGabs9MW/U37hSw+KDgnjLw+xuHlBrnShallNrlVWKLCiOZcq865Aej6jsaXOgToV5U2Q5j2zHiEiOc2KE2Vt2nTENnMQQdIueKIZtp9VzxTbGURmdFy0TYdDYc1llyT/ArisjaSexfsthYK2fw8PXcn20arXsa8ED+WH85bOYdbn0WF2hjXGuTmsSLX4X9x7p9gK2ajJ//N8n/wAH2d7h3qulj8sXFBu49AuDxTXFxiX1RIkgDO0w9s7iZn+4IV+Pe2oZlkxNrhUjAPzVaYH0EuadPp+r1bf+0IzAYmxFeHNaQIIDteEpnGKIOUIum9gOLc6frzB3OdeITnYdIik50GA2SehH+US7AipmZRDA5rcwZYWLZA66XNzv4obYtY93iKTpBbSdI552tPz7JXK1odT4uwvZ1LPT71xgukxrYGAeVvuiHVWhzYbIIGt9Uu2TW/kwTYNyi/Mk2UH7TAs0EhujrcBuSOLbYiySktEqjRDxlADSDynf9lHaGLYGQIk5dNJE/wCEpxWKc7SYBnkTvso1cM8MBJtbcN/Eplj+xdrthhxhENMNsPQ31TXB0xU8Lhx3nqPghZuo7NYDcB6CPsnfZ3aTGy2oYMQ039zpp8p5Ko6NGCSc9leNpZHAAzvtuHCDxCsw4nUyvMfUY5oqAS50ACYE319CqqD4sq4uqJ59S0OsO5HUaiSUqyNo1ks4CwkN+8VtOslZrqdOuouBZTGb6qj3yBqVlT36Cxh5jN1VU1KyDNdUvrplADmVbSbIMLO7BxWSvUpHR3ib1H+CfRaKpUkLG7emlVZVH6XX6f8AU+qvFWqJp7NViKiy/at8saze9w9B/mE5FeRMrM7Wq58Q1u5jZ8z+wio+DofxWL8TgS2Hss4aI3Z+084g2eNR9wjXAQku0MFfMyxCaUa2ikZKWpDeo6Ujx2FLDnZ5j7hX4PH5rOs4ajjzRD3JaUkMrgwDD4qQic8oDF4fKczPMKWHryEIzd0+yriu0XELl7mXifQBrRrAnLmtNiN9xxiyY7Kqk4h1MEDOLFwm8CY8t/JKsVVdSElmRx3OaQQBYWKLw73GsyoPqAHxefVQ7Xf6xPcknpfqC9qYDKfraXNJs3QAkRf96J72dexzXMywXDITxJBLfdvus9hPHUJfmDJbmdrDXaQON1fhcWMPVe3OCGw4HWS0A+kzfgEJfLRyi4vk97DtqPyNo1OLsr+eXwunq35QeJw8vq0wdKgEnhuKabee4UXw1puKrTGmYNDoG7Vvo7hKx9fEFzqbyZLg0nqw5T7NB80sJprRHP6WXN/zNDV2yxuIqkDxF5DXtMHKIGUmYy+EHSeatZtQ1C6mWMbUqz/MG+AXC24mACdeELNUaRdUFxuJJNpdf7p9srK2rQzCSXkcrEflM0jowjF09guDY5tN1jq6fIxf0Kv2fVLIpFrXB3r4hrppCv2tWILmgGIjlLne+qEawtcx2U2Gu7SGyUe1bFfK6X5RMNdlcHDLf8/vyQnewY1MQI4nT7KO0sQZi97lT2cRwGYbrZvIoroHt72OMNsEvZmGcOiwIEOOpgAW3xJMwV2MwQohoefE7kYTGjtU0zlfmymfpHiBO8TxIkefFCbc2r4oJ75oiHRB3E6EcFFSnypm148ajoW0GCTwG7mdeinVZlAI0KCp7QDqkuP1CDO4j6SrnYgEVQZBBaADw/YJ81qxtqSM0opwYTSxCNo4hI2VFa3ELVKFmRNodnFqdPFpB36myvdI8SDzZo34lDOxSXOr2QrsQlWJHc2PW4pQfWSZldWvrrvbR3Jh7sSk+3BnYf3fcvXVlRWqyEyikMm7Ktj4qaQ4t8Ppp7QleFqZ6r38Xew/YVbMR3bqg4iR13fPspbNbDQprs1caTf2My9VPKrLlAvTipAeNws+JtnDeo4bFTZ1nD36IxxQGLoTcWI3qUo0+US0XapnY+vDbamwVGGZAUA1znS7dbzV2ikvlLkVqlRPMuVcr1PYKPoHbAPqV3ugZaFNlyeIz6RqSYWewGIyaxLb77nwgj0Mr1cvMhJrDGvpf2Rerm7/ACHVcUS0C2UtaIGmYAGPlB7de5woYglpYQGwBBN6jXk23926etuXi5dGTbVlJpKJsMFT77DtBOjTTd1DT6wDV9liazTSDx+qnVgHk8Gf+A9SuXLThiorRD1G6B34gl0/6huA0CaYPaTJE6tfmbY6215LlytN6MkFbJdqcVGIc0fpcD7AhKKYkgE+S5ckxO4qx8ipuhpgKbCNN0n1jemNTDNB0vw3LlyaTBCK0X7SxDKQa0uL6oaA+2nAZiL2todNyT1agJlro5EGJ3/v4XLksP4Ux8krlQurulye7QaTRpuIGYS1x38vgrlytF/KIiVxkLe8UhUXLluMVHoevWvXq5cdQRn8KEc9cuSnRRwqKxtVerkBqKKtVUmquXIMdJC7HUS4iP2ERTsIXLkiW7LN6SOc5Qc5cuXBSK86OwNPDubNauabpPhFNz7Wh0g9bcly5JJX5HSCK+CwbH5Din2dDz3B8MTMeK5kAKFTCYHdi6mmhoGSeXiiDryneuXKXFtXb/p/oe9ijH06YeRRqZ6dsr3NLCbCfDeLzvXLlyFDH//Z"/>
          <p:cNvSpPr>
            <a:spLocks noChangeAspect="1" noChangeArrowheads="1"/>
          </p:cNvSpPr>
          <p:nvPr/>
        </p:nvSpPr>
        <p:spPr bwMode="auto">
          <a:xfrm>
            <a:off x="261938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224" name="AutoShape 11" descr="data:image/jpeg;base64,/9j/4AAQSkZJRgABAQAAAQABAAD/2wCEAAkGBxQTEhUUExQVFhUWFxcYGBcYFxcXFxgXFxUWGRUYFxgYHCggGBwlHBUVITEhJSkrLi4uFx8zODMsNygtLisBCgoKDg0OGxAQGywkHyQuLC0sLCwsLCwsLCwsLCwsLCwsNCwsLCwsLCwsLCwsLCwsLCwsLCwsLCwsLCwsLCwsLP/AABEIALcBEwMBIgACEQEDEQH/xAAbAAACAwEBAQAAAAAAAAAAAAAEBQIDBgABB//EADsQAAEDAgMFBwMCBQQCAwAAAAEAAhEDIQQSMQVBUWFxBhMigZGhsTLB0ULwFCNSguFiorLxcpIHM0P/xAAZAQADAQEBAAAAAAAAAAAAAAABAgMEAAX/xAArEQACAgICAQQCAAYDAAAAAAAAAQIRAyESMUEEEyJRYfAykaGxwdFCcYH/2gAMAwEAAhEDEQA/AGuEwzKggOh3sgK1CCRwRWyMC6nWBnw3+Cp0574B7YzOtwN16l0zF4FTqRCLwePDWhlRuZoMjiOicV6LHlwiHNm45JY7Zri3MBIXKSfZzi0eOb34r5Bd2Ugb4BuvTSLDO9uHHqCgjTc0yJBCIw2OOYmrLg5uU8YTbXRJxT7F+L2UKzmuGWnmp53f0yDHkkGNwb6L4NjqCDqNxBW5exj5bTMxRLRxmZhB4qgGtzOYHRSYII4uv0VYZPBKUXEzOCxwn+bJuHTvkWvxVlVpyZh9OSPPPoiMVsSS8sIEGA0m5sDA46pU1zm2vG8bjHFWTETT6JVcGXOOWBYGNNQNPVQoYkt8JnLOnDUW9U0bXbUIDQGmG24w4aeSDqUM8TYS68cL/ldQyl9hdOtLbElnDTSEureBwdAibf5Crc11M8p8iiG1g/hPDXj+UyR10d/Cd6JpnMIBcNC24HmltWmWGDofz8qx7TTcHMJER++iYsxraoio2eJFiOh3p0mjrE9Rl5b+9UVTuLKT8LlJynM33HVdTbBTHNlZarqTVxbeQrqbUGMmW02qGxKOZ7n+QVmI8LCeXymGyKGWmOd1OT0MuwxjFTtGuKdMuPl1OiMa1ZXtJjMz8g0b8qcVbHbEVdxcSTqVEMVrWKRar0KmUFq8LVeWqJahQ1lBaokK4hRLUrQ1lJUCriwrzuikaGTByFEhE9yvDSSOI1gq9RGRchQbPuOHxIFl7Wyucw/0mfdZrB7WzCSDHGPumdDGg71mljaFjkTD6eEc2pUdqHB0dVHviG090k/K8ZiuavZUaQMw00KR35H/AOituHbUquZlkk2jdx8kW7s7RZ9bnPfE5GEN9SRI+eQR9DC934tH1IJ4hogtHnqfJUPpkPmZkyep1UubfT0NxS7QtNV1ORRaykOTczj1e+SgnYgukVXFwcIs1kiDwi6e9yCXSEq2tSDRDDDnCZ4cNUykrBxYG+kXuzNDXtFSfpDXAZQJtB+UixuFmk10EtDyNLgWtPU6p20Et3h41ixChTxALDSeBB3jWJvPErRCbj+TNkxJmVxWBIc4NkhoBnkRN/VRpYwgBrvpvffcEfdaXG4AGr/LMzTMnqC0Tw0SrEYFrmgWaQBLuPhJuPJa4yTMjdaYFXIItdsge53dEuOHIu2Z4DUa/hWVWOpu6ExwMKdPEzyPtrKukHroHa+dbGwHO6kaEaahWVaAPI+yhTcRYp6Os6mfX93RuGqA2eOjt468UM+lN1KieKDQbC6uCIuLjiF5SpK/D1iLI6jQzXAg8PwpN12OhbWpZiG807pU4CpwmAcTPVMxg1Kc10UihXtXE93TJ3mw6rFOuVqNvMzPy7m2896Ap4NVhSROUtikUzwXow5Tn+GC40QjyByE/wDCld/Cps5iHqQusPIAOHUTSRhB3AqJwzjuhcOmAlircEw/guJXhwgG5Kx0xYSo5CdyZmmAqnwlGTAP4c8lyuOIb/U31C5LobYz7N7eqMcGTLDMg3GiJ2ftEuqhswC6PUrNYBviBkWRdOpkewjWZPqmjtbMs4JSfE+iNqt8WSoHFsy06216pr2apur1aYg5CZcd2Vt3fEea+c7MxpNSr/qa/pxJPJfWP/j3ZndYSpVLqg7wECTBDRM5R+iTz0AMrL6rjjhfkp6VZZSp9Ih2h7QTiXNpDMG2cdwItHlvVP8AG1HRDmt47z5SEJjX4fDsL3eK4hrSBlmdB5JZT2sTUinAAAdLtb7lljH466Nc58ZU3s0hoF31PqGRGsfCqxGzJBEg2EanT5SxuOr/AEwOO8/eFI18RM/AASUPZOrgXxUAJtBBH1Ai33S2tQcACXA7yXe99Z6oqntmpScc7ZJ4/lePxbaovq7KDaIunTaEaTFmPc4EObIIEW6ngg/462VwgaFw10IHyti3CZLWM5QbbrgpDjNkNcWx4ZBneJBt0W3FkT0zFmw7sT1KYILwQRmdA8rSPJLsVhgNOfTfomD8C9kO6wemq9bB+ocb8ZW5NGbaFdJzhYj98kUaGYI9uEEcdFKnQjRc5HWA0sKfJEUcIJRtMKwUlNzCQbQARVEwCvCLLxnK/RTbsZOh/gmjKJ4KvaFbI0xru/KGw73xYbt69q0XEZXG3LUdFn4/LZo5fHRnnU5MleQP+rp4djga34HWVY3Bgbgre4iKgzPd046NPnZe/wAE86wFoHUeSzHZrHVatSq2o6csQIAAu4GIHRd7ljcSx2DaCA51zoJuegVgwTRuSjbTcmPou/qDPcub9wmlXa1IVBSLvHMRBsdwJiF3JjcT11MKh7UJ2j2k6iG5Q05puZtEbh1KCr47vsK5wMOA8UHQiCfIj5XWFLyF1sQ0EAuAJ0EiT5JdtLaApEAgmeEbon5SylgjUoB7frYT1ImfW8qrH4nvKbSfqaYPmNfPKg5OiiirDNrYwta1zCIO/XdIj3QjazmPLXklrtCUPiCWtNN24hzTyP8A38pi/DipRbxgEdYQtt6H0kIXiCRwJC5eVZkzrvXLI1suMAFMEqylRBEkwufRgi8ytiT7MvJdB+y6uYuzGIbNhcjM0ED1jzX3Sji+72c11Twks0JBIaLXPG3wF8FweJfQeHgA7i06ObIlp9BcXFiFtu3va2lXo0aWHBbTFNrnTAIMWYY1PG8WKxeqxzlOJp9POKixFtTH9894ZvIgcdVtNjdm3tpZ3AFzmAQd0RvWG7F4EVMQ3NHhvB33IX2sYgNpxCT1XqnCoRQ+D0vuNzkZnG4VzQS1zQRRbYNdIeHXE6ERv9kWcQBAI8RZMnccsqeKxpaZLJnml4xfic51J+kAkgzaDIGg6pF8lbKzwKF0Ro0Q9pLiH6TuLZ1Ecks7oCd0/le0ccHh/wCm5AEgGAbJfhq7oDiRla89TJ5KqxuzFPIl2jSYfFlrRJ3anrZWDENOWdx1F0vZt1ha0PaCYaD/ALrj0Cjh8XTeWhsguG/j+wtEcTS2iLzRb0w9tIRLSNXQBrccPJKdoYZoOka6et0ZU2dUdDm24Hf7KNLZ1QwHmYn35/lWg1HdkcsW/AoyFt5UmVZ3HyC0DdistFuv5XVMC1gl0AWufZO80fBP235FDKLjoEZT2e46n7JjToQhdsbUbQbpLz9LfueSm8jbpFFBeS2ls1vVFUcKBuVHZ3FGtRDnXdJDuoPDoQmr3spjM9zR1IA9TvUJSfRVQRClh+SpcwTcz0VOM2/RFN7w/MGkCBN3EWAnob8isdW7W1p8LaYHAgk+ZkfAXQhJhk0je06jYjLb1jmlm1Ns0qBio9jTExALo3HKASgNg9oRXORzctTd/S6NY4Hkp7e7NnFOaQ4MIaQSRJ1kADzPsu4pP5Bu0MhipE2IN9Bp6LK9m8UxuPrsIAnvP0x+sEfTyK0mFwBpU205LsoDZOpjRZAYZzdqG1nfelPyE8UnYLY87YYRhfRqZAYm7eRaRbXihO2nZHO3vqQOdouBvaN/UfHQLztjRqMpMe0kZX/LXfgLVbO20HUqbni5Y0yObQlfJJNFE0+z5RtdzqmHbmHjpvAdzBa4B3nbzS99M0YN+7rU/ltx1BPoVr+1+I7l2ZjQab+X0u1jpvHRRpuNfCNY5uUwYJFwQTlI8vYqqbexW0hF2VaSx4g/VPqB+EBt/ZbmOztacrjexsf8/K0WxcE+hml8l0WAsInfv1R1TFP/AKimq1QvOpWjJVdnGpSZaHgDWRyMonCYYsYGkzH5TyptN4/WfO/ygq21+LGO/tDfdsJ1F3dHcr0Ln4RhMloJ6BcrHY1hP0e5XJuJ2xSfoHUqdfRvRVU65AiARzUnVpIkWG5Jao6nZdUBLW+fypUnktI4C1hxUhiW5YAItCswjmAXOv5T0mydtI0HZWl32Ul4YaL6eaJzZX1WNL2tAvAgEdCt7gNqNeS2fXXj8Eeqx/Y3A91XpVqp7sOccjD9T2ua4Alv6WHMInXUCLpzWwp/iSWfSCN+gHD/AAvL9RBe5Xj9s9f0mRxxuUv36HOHq5nmBPDT72VOLqVHA5e65g1LjkbKnAxmjM4QQTYReDcxwVlHZ+HbmlzXEuBOk7+CTgk9gn6rk7hsw+1Gua8kN0O4y0m1rXVTgRHdgtbMgEkmeZkiem5bjFYmk12VjBH8w6bwBx8/RLMfVYWg5RYs3agtkyVtwO3dHleozeNWZvvXbxKvwteC3krcVRZNQX8Nxe0TH3ROytkd4BlMCJk9Y+Vrcq7MqafQ72PtcAAE23eSeUcYx1wRf8rKHZJZElvkfsiMNkBguI6gws04we7NMHkiqo1XhOhWO23Ue57gTAaSABpbeeJ5p/VpltNxY4ZspIIjhIWUq4l05nh0uvLhE9PZTiq6K3fZrcPtOkWMzOGZwaIFzmNjMaX4rPdqoqVA0NILCQSYuDBtHr5q/YmzRiM0vy5YkACb8CdNDuWqxmxmPa85ZqFtnG5kC3LcEvNQY/DkYXAMrtBp0S6XXIbrpx1HVaXHYJ78HlqNPeNYDEgnMzmN5A90v2U/JVY7dMHobH5W5fRSzyU0FY9HyLA021KtNhs1z2g8x+5HmvoDsGwsyZG5IjLAiOizWK2aKNVwAgsdLfWW+0LU0NrUHMzF7WHeHEAg74nXyT5J3VCqFdnzjaOEfh8QQz9Dg5h5WLevDyX0jDOzNa+bOaHDoRP3WC7R7SFauTTBOjG2u47rcyVtMM0spsYT9LWt8wAE2S2lYkaRE7coOeGMqBzzP03FgT9WmgKx3aPFlm0KLhoe793lp9kdg+zJZiDV7yGh+ZrWi8TIBJ04aaJnjtm03vD3MDnNHhJvF5FtJnejFRi9HSk2Le1NF9XDuayS6WkCQNHCdbaSvdkU306FNj/qa2DedNL9ITF4Q1ZwGpRXVCNkKlUoariOIB8lXXxHBLq7yVWMBXIsxOLYN3oUrxGJnQwralNDPpqqigJgdUE80O5qMexUvCcdMGhcrMvIrkB7F9Oi52jSeglENwLp8Xh66+mq3owdOngS2iCKzfG5wjxN5jUXI8uJkpNg9kYjFuY5rSGCGuqOBy5r2H9TtbDzhZ4yx0230CayqSSXZX2X7NNxLnzUyspNDqjzYNBJDQBcucYMC2hum2Fw1HDUqmKAp1gx2SnLCAH38ficQ4iLDSfbQ9rcDRwGCGHouzVKgz1HSM7iBYkA2aJIA3Tvkk/N8JjHCm2mPECQ7KdLOG5QU5ZbcXUf8FeMYJcts8x+Oquf3z3EkumTrIvdfQcERVph370WLfh2uY4tGaHxEGR++K2HZfEBrO7e0iIF5FiNQp+oxtxT+jV6PPGM5RfTV/yAsbNJ0U3iXXyuJ0ESQRdKqm13tJyuudfqPyVc94q4p4Og8IMxAmCee9DDDh2fUhgI01IFuvW2nNXhBKOzBnypzbWkSobTqOmYMSehNj90WKxe0ZgPqExMmBayu2bsgBme/izEHiBbTUo3APosy6kETcXnfZs8EyyqOkiHtqTvongsHmcXZC0ERLiCfwPlMKdSnQbdwmIkm+soXH7RBBDRVEARDdx6rL4ygS8EvzCTqCDLYkEbigk8j26KRcMa1s1wexwnOBPUnzWU25jqjHZZABFo3i6eYTDzF90+iF7TbFcWNeIsYPQj/HuqKEIMT3pzf4I9kNpucHMcScpkTwdr7j3RnaoTSDx+l3s63zlSPszg3txDbWdLT8j3AW9xOys9NzD+ppHnFveEs5KMhlFvoy3Y7aBbXDdzwW+eo+I819LousvlmHBpuBAhzTPMEH/C0+x9v1aldrSPCQQQ0WHBx1PD1UM0OW0aMT49lO06OSq9u6ZHQ3HzHkndHtK0NYHNM2DiYAG4u58VbtPZjaxBJLXC0i8jgRvVOF2FSYZdLz/qjL6DXzlRbi1stf0L+2hyOY/c4ZT1bcex9ku2PgKeJpulzmva6DEEEESCQfMeSddrqHeYd/FnjH9uv+0uWZ7Gtqtqk5Hd25pBdECRdpE67xbirQXwIzl8jQ7N7P0aJzCXP3OdFugFh8o97QlnaDxUXgEh0S2LEOF23HMLK7KxONfT7yk9tQSQWOPiBHMxNiDrvRUHJW2Tcq1RtntCprRCyNTtLVpmK9J7OceH1/Eo/Bbfp1LBw6aH0Kf2mK5BlZ5QVRso5r2lWigCmToWrEb6aHqBaN+GZvhL8ThmcfRPGaA4MRVEJWcE2r7OJ3/lA1cGW6D7qykhaoAcJ5KpzAr6qFe5MMiJC9VZcvERjT9kqmZ2eq6O8DmZdxY4xPkYjzTGltqsz+QXT3Tyy5jKJmRrMyfQLOU6hpXIkQ4ReAf5ZabaXHsmm1/FVpV26V2AOi/8xlj5xfzXnTjye1+o3QqK7/WMu3mPw72tbTc0wyLb3zLyHRc5pWa7M7ObVuSAGi+tjPhv+9Ed2moZcLh2xENIjh4ySnfZjY4p0SHi8NcfNmb2zQhBrHj1+7EcOeWmQ2XgabWuZP6sxOUmfTQaBHVMS3vCM0NGgyi953iQl+GJBnhx08/wpW1aJM+QB0gHXQi/AJ2reyTpJ0w2lSYXgktawR+m7jEGP3uXOwtEOcfpkACxvMXjQIIMc42BJ3xf1THaGI7yk0Bhc+IIbaCPp5RPyUk1snCKrYCzFtyiDGUEaTM81RTrMbkuJgyY43Xjtn1Gsc4NkDX4+6to7HdABgkiZtpb/K7lFeSftt9WdU2gMrxIPhgDKLwOlkBSpMJk/SZOnIc+fsmTNjZQ4wIETwvoh61AAkW+kxA3lwCRTXgtHC/+Q/2VhWd2x8yI4cd3yjNoYdr6Tm8pHUXHwl+yaBDSzNF7ek/co8VALEzz4ruTkynFQWjLUAcw7sEuBBECdL/ZbfcqsKGtENAA4AAfCuqtlCTth8CvEYCg95c5gJ3kEiesFF4WmxghjQ0chEnnxVb2QvG1Anq0Rt3sYNevS9BtrKUpOJRSJVaiEqVCUSqKzE0aElYHiGSCs72cPdYmtROjvG3qNY8j/sWiqVFlNv1e5r0q4/S6Hf8AidfYu9VogrTRG9mwNIGxiEur9mMNU1YGnizw+wt7Is1uCh390m/A6aM/i9gVaRmhWn/S/wDIn4CX1tqYul/9lEkD9TPEPaY84WtrVJuhnlUjJ+QMzFLtGx+r8vLT3RBxgiQbIzH7OpVPrY0njEH/ANhdIq/Z5rTNKo9nL6gqKSFpBL8cdxVR2gUDXwGIAloa+NQ0wTzAMeiWHaMGHhzTwcCE6cQ8H4Hr8Y131DzFj/lB4mjvaZHEfcbkM12YSNF4HkJqCkRJXKRXIjGm2W1jqhpPBJcAJmMpi1/I+qN2IwVWtovv3dQOEWILQPmB6JbsmmatdzgCJpnyOUub7t907o020cVRI+moIeToXNnd5+yxz+vIiy8ZyV6LNpUG1aLwWBvdmJk/1bvVNcNjQ0MBhxeAXExvt8LOYlzqbMSJ10JNzcEdLJ/h3MbTaS4TDWgRrlgWEcVGcHQceS7cX/72COqvc5zGBuXxFx3NaBuQHZ+o8VGsBIDg57h1JyC+lkyq4WgQ8kvDwXkj2ggW/wCil9BtJri8h02jxEbjuGqdNcXo6cJRntDHZxeyoWm0g242kfZFYWkWjxWPetFt4sUjpY54qPLQ22WM0mOQjTRW0sdWdUbBAFyY45Tp7Kc4ykVjJJDbaQhhO6Hf8kTTpQxm45SL21Bj7JBtbEEU4Ljdwt6n7K2jiS8CA42t+5U1i0N7lF+LIEy+I1vr4YFt95QTsczPDT9UefimD7IbG0HXJBEGL7kG6jlfqPDDvuqRxx+xHN+DV4IVHOAYJJi08Gx6WCsr0nscQW5SdxnXfHIpjs6pTbTLQQHOGrtDoYkaDqrcXWDaeR7WFxu1rdGgx4rGByjVT5/Kkv37G9tOHJy/foUN2jGqvZtGUixhhx/eq8w9dbniTVmRZmnRoHPlVhqow9SUUFFqi63ssY5WyqmtVgCRjo6VAuXpdCrewnS374LkBgWLbCzm36BqU3ADdY8xcLVlg33PNAY6hIKvCVMjJeRX2Xx3eYZk6t8B/t0/25UzWT7PvNLE1aJ0f429Rr7E/wDqtS1yMo0zmyx5shajlZUeg6tRckCyFWohXvU6jlmNpbdJJZREnQvOg6cevynSCk2NMdtRlG7jfcN56BIsbWfirxkZw3nqVVQwBJzPJc47ymNExZUUPse1HoHoUQ0RwXjwrq5QznJzkeLlGVy4Yfl1agCTIaGwIgxpcwjsE1+XNVOlxmNh+xu3kqxuynvYTqT+pxuT5/CVVKNRxbSJMTrxFzP28lCkxF7cJN1+/kM2ljqIFPufE9xzVJLswdJmTEFrg6zRpl53Kw1TuhTDpnvBJmcrTq477RbpyUNnbGpXBLpaQDbQlwGnVN8XRYzu2im0ud4S4iTOgueo9CpSkqpBjkb+VAuKxwqPc5gMOF7bpF/b5R2zxmpuaGgkxd2jdQSDrNvZD4XEUwagkgjPDSIiBYeqlQcG06jBo3u2zOsAlx91N9cV+BvcldyOw+zQ1hL3Btyes2HsFZhGNFUtMkXFrcp912OaCx4B0DAL7g1Q2Ri2OLydQ4njpl0Qlb7EeTxEltVgyNYGi4cZ32MD5ReAeckaFpc0eTUm21iiSMjCSGkSDpLidPRKq22qzjckRwEdZQ9ptATa7NBjTOeTuHqAltR7M4uDYDlPUpT3rnXJJ5q5tC5zHSOaZY67YeRq6IqFsEbhEOANhugFV4mkMjpzaE/UbEDrCXNxDoAmRA1jl6hQ2i50SJyxBHC0GeRlNGJRyjWkQdUDojgB5gBX0UJSZDS4X+nyN5+yvoOWyO4mKaalscYZ6ZUnpJQqcLpnQBOp8h+VnyIvjYcHK5jCeXyqaZARDXrNI0o8FIBc4L1zlHMgcDV6aHImxRzig8Q3eFSLJyRj+0lHuq1KsB9LoPQ6+2YeaeuZvGiF2/S7yk5u+LdRcKHZ3F95h2g6t8B/t0/2wtDukyVEq1RBvqIvFsSXaWK7tjnHcPXgEyQq7CKj1ldqYA0nd5THh/U3hzHL4TDZm2BVF7PGo+45Iqo6Uy30Om4vYpwuMDhZWOel+0MGabs9MW/U37hSw+KDgnjLw+xuHlBrnShallNrlVWKLCiOZcq865Aej6jsaXOgToV5U2Q5j2zHiEiOc2KE2Vt2nTENnMQQdIueKIZtp9VzxTbGURmdFy0TYdDYc1llyT/ArisjaSexfsthYK2fw8PXcn20arXsa8ED+WH85bOYdbn0WF2hjXGuTmsSLX4X9x7p9gK2ajJ//N8n/wAH2d7h3qulj8sXFBu49AuDxTXFxiX1RIkgDO0w9s7iZn+4IV+Pe2oZlkxNrhUjAPzVaYH0EuadPp+r1bf+0IzAYmxFeHNaQIIDteEpnGKIOUIum9gOLc6frzB3OdeITnYdIik50GA2SehH+US7AipmZRDA5rcwZYWLZA66XNzv4obYtY93iKTpBbSdI552tPz7JXK1odT4uwvZ1LPT71xgukxrYGAeVvuiHVWhzYbIIGt9Uu2TW/kwTYNyi/Mk2UH7TAs0EhujrcBuSOLbYiySktEqjRDxlADSDynf9lHaGLYGQIk5dNJE/wCEpxWKc7SYBnkTvso1cM8MBJtbcN/Eplj+xdrthhxhENMNsPQ31TXB0xU8Lhx3nqPghZuo7NYDcB6CPsnfZ3aTGy2oYMQ039zpp8p5Ko6NGCSc9leNpZHAAzvtuHCDxCsw4nUyvMfUY5oqAS50ACYE319CqqD4sq4uqJ59S0OsO5HUaiSUqyNo1ks4CwkN+8VtOslZrqdOuouBZTGb6qj3yBqVlT36Cxh5jN1VU1KyDNdUvrplADmVbSbIMLO7BxWSvUpHR3ib1H+CfRaKpUkLG7emlVZVH6XX6f8AU+qvFWqJp7NViKiy/at8saze9w9B/mE5FeRMrM7Wq58Q1u5jZ8z+wio+DofxWL8TgS2Hss4aI3Z+084g2eNR9wjXAQku0MFfMyxCaUa2ikZKWpDeo6Ujx2FLDnZ5j7hX4PH5rOs4ajjzRD3JaUkMrgwDD4qQic8oDF4fKczPMKWHryEIzd0+yriu0XELl7mXifQBrRrAnLmtNiN9xxiyY7Kqk4h1MEDOLFwm8CY8t/JKsVVdSElmRx3OaQQBYWKLw73GsyoPqAHxefVQ7Xf6xPcknpfqC9qYDKfraXNJs3QAkRf96J72dexzXMywXDITxJBLfdvus9hPHUJfmDJbmdrDXaQON1fhcWMPVe3OCGw4HWS0A+kzfgEJfLRyi4vk97DtqPyNo1OLsr+eXwunq35QeJw8vq0wdKgEnhuKabee4UXw1puKrTGmYNDoG7Vvo7hKx9fEFzqbyZLg0nqw5T7NB80sJprRHP6WXN/zNDV2yxuIqkDxF5DXtMHKIGUmYy+EHSeatZtQ1C6mWMbUqz/MG+AXC24mACdeELNUaRdUFxuJJNpdf7p9srK2rQzCSXkcrEflM0jowjF09guDY5tN1jq6fIxf0Kv2fVLIpFrXB3r4hrppCv2tWILmgGIjlLne+qEawtcx2U2Gu7SGyUe1bFfK6X5RMNdlcHDLf8/vyQnewY1MQI4nT7KO0sQZi97lT2cRwGYbrZvIoroHt72OMNsEvZmGcOiwIEOOpgAW3xJMwV2MwQohoefE7kYTGjtU0zlfmymfpHiBO8TxIkefFCbc2r4oJ75oiHRB3E6EcFFSnypm148ajoW0GCTwG7mdeinVZlAI0KCp7QDqkuP1CDO4j6SrnYgEVQZBBaADw/YJ81qxtqSM0opwYTSxCNo4hI2VFa3ELVKFmRNodnFqdPFpB36myvdI8SDzZo34lDOxSXOr2QrsQlWJHc2PW4pQfWSZldWvrrvbR3Jh7sSk+3BnYf3fcvXVlRWqyEyikMm7Ktj4qaQ4t8Ppp7QleFqZ6r38Xew/YVbMR3bqg4iR13fPspbNbDQprs1caTf2My9VPKrLlAvTipAeNws+JtnDeo4bFTZ1nD36IxxQGLoTcWI3qUo0+US0XapnY+vDbamwVGGZAUA1znS7dbzV2ikvlLkVqlRPMuVcr1PYKPoHbAPqV3ugZaFNlyeIz6RqSYWewGIyaxLb77nwgj0Mr1cvMhJrDGvpf2Rerm7/ACHVcUS0C2UtaIGmYAGPlB7de5woYglpYQGwBBN6jXk23926etuXi5dGTbVlJpKJsMFT77DtBOjTTd1DT6wDV9liazTSDx+qnVgHk8Gf+A9SuXLThiorRD1G6B34gl0/6huA0CaYPaTJE6tfmbY6215LlytN6MkFbJdqcVGIc0fpcD7AhKKYkgE+S5ckxO4qx8ipuhpgKbCNN0n1jemNTDNB0vw3LlyaTBCK0X7SxDKQa0uL6oaA+2nAZiL2todNyT1agJlro5EGJ3/v4XLksP4Ux8krlQurulye7QaTRpuIGYS1x38vgrlytF/KIiVxkLe8UhUXLluMVHoevWvXq5cdQRn8KEc9cuSnRRwqKxtVerkBqKKtVUmquXIMdJC7HUS4iP2ERTsIXLkiW7LN6SOc5Qc5cuXBSK86OwNPDubNauabpPhFNz7Wh0g9bcly5JJX5HSCK+CwbH5Din2dDz3B8MTMeK5kAKFTCYHdi6mmhoGSeXiiDryneuXKXFtXb/p/oe9ijH06YeRRqZ6dsr3NLCbCfDeLzvXLlyFDH//Z"/>
          <p:cNvSpPr>
            <a:spLocks noChangeAspect="1" noChangeArrowheads="1"/>
          </p:cNvSpPr>
          <p:nvPr/>
        </p:nvSpPr>
        <p:spPr bwMode="auto">
          <a:xfrm>
            <a:off x="414338" y="1603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t-BR" altLang="pt-BR"/>
          </a:p>
        </p:txBody>
      </p:sp>
      <p:pic>
        <p:nvPicPr>
          <p:cNvPr id="9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4624"/>
            <a:ext cx="1223963" cy="1000125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dist="119334" dir="1510411" algn="tl" rotWithShape="0">
              <a:srgbClr val="FFFFFF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420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1006</TotalTime>
  <Words>2908</Words>
  <Application>Microsoft Office PowerPoint</Application>
  <PresentationFormat>Apresentação na tela (4:3)</PresentationFormat>
  <Paragraphs>248</Paragraphs>
  <Slides>53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53</vt:i4>
      </vt:variant>
    </vt:vector>
  </HeadingPairs>
  <TitlesOfParts>
    <vt:vector size="54" baseType="lpstr">
      <vt:lpstr>Concurso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Modelo Canvas</vt:lpstr>
      <vt:lpstr>Segmentos de Clientes.</vt:lpstr>
      <vt:lpstr>Proposta de Valor</vt:lpstr>
      <vt:lpstr>Canais de Distribuição</vt:lpstr>
      <vt:lpstr>Relacionamento com Clientes</vt:lpstr>
      <vt:lpstr>Fluxo de Receitas</vt:lpstr>
      <vt:lpstr>Recursos Chaves</vt:lpstr>
      <vt:lpstr>Atividades Chave</vt:lpstr>
      <vt:lpstr>Rede de Parceiros</vt:lpstr>
      <vt:lpstr>Estrutura de Custos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</dc:creator>
  <cp:lastModifiedBy>JOAO</cp:lastModifiedBy>
  <cp:revision>84</cp:revision>
  <dcterms:created xsi:type="dcterms:W3CDTF">2015-02-06T16:21:16Z</dcterms:created>
  <dcterms:modified xsi:type="dcterms:W3CDTF">2015-08-11T12:08:39Z</dcterms:modified>
</cp:coreProperties>
</file>