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314" r:id="rId3"/>
    <p:sldId id="289" r:id="rId4"/>
    <p:sldId id="290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5" r:id="rId14"/>
    <p:sldId id="294" r:id="rId15"/>
    <p:sldId id="313" r:id="rId16"/>
    <p:sldId id="295" r:id="rId17"/>
    <p:sldId id="296" r:id="rId18"/>
    <p:sldId id="298" r:id="rId19"/>
    <p:sldId id="300" r:id="rId20"/>
    <p:sldId id="299" r:id="rId21"/>
    <p:sldId id="286" r:id="rId22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7210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-82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AE2283FF-7E0E-457D-B282-F84E15B1B595}" type="datetimeFigureOut">
              <a:rPr/>
              <a:pPr>
                <a:defRPr/>
              </a:pPr>
              <a:t>31/07/2017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238802BC-7D74-4253-96DE-90493A2EC4E6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pt-BR" smtClean="0"/>
          </a:p>
        </p:txBody>
      </p:sp>
      <p:sp>
        <p:nvSpPr>
          <p:cNvPr id="11268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70C92E-160F-4408-8BC8-A4A24106230B}" type="slidenum">
              <a:rPr lang="pt-BR" altLang="pt-BR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pt-BR" smtClean="0"/>
          </a:p>
        </p:txBody>
      </p:sp>
      <p:sp>
        <p:nvSpPr>
          <p:cNvPr id="33796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29484B-3662-4EE2-BA98-E46FC42BEA89}" type="slidenum">
              <a:rPr lang="pt-BR" altLang="pt-BR"/>
              <a:pPr/>
              <a:t>21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40250"/>
            <a:ext cx="6515100" cy="514350"/>
          </a:xfr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pt-BR" dirty="0"/>
              <a:t>Clique para editar o estilo do subtítulo mestre</a:t>
            </a:r>
            <a:endParaRPr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 eaLnBrk="1" latinLnBrk="0" hangingPunct="1">
              <a:defRPr kumimoji="0" lang="pt-BR" cap="all" baseline="0"/>
            </a:lvl1pPr>
            <a:extLst/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581025" y="1123950"/>
            <a:ext cx="8570913" cy="1825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4"/>
          <p:cNvSpPr/>
          <p:nvPr userDrawn="1"/>
        </p:nvSpPr>
        <p:spPr>
          <a:xfrm>
            <a:off x="0" y="1123950"/>
            <a:ext cx="539750" cy="182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1006475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896" cy="3276600"/>
          </a:xfrm>
        </p:spPr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4"/>
          </p:nvPr>
        </p:nvSpPr>
        <p:spPr>
          <a:xfrm>
            <a:off x="17463" y="1131888"/>
            <a:ext cx="533400" cy="182562"/>
          </a:xfrm>
        </p:spPr>
        <p:txBody>
          <a:bodyPr/>
          <a:lstStyle>
            <a:lvl1pPr>
              <a:defRPr/>
            </a:lvl1pPr>
          </a:lstStyle>
          <a:p>
            <a:fld id="{C83048B6-38E4-4875-B460-D83577EEBBFA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5"/>
          </p:nvPr>
        </p:nvSpPr>
        <p:spPr>
          <a:xfrm>
            <a:off x="609600" y="4686300"/>
            <a:ext cx="8426450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pt-BR" dirty="0" smtClean="0"/>
              <a:t>PUC Minas – Ciência da Computação – Algoritmos em Grafos – Prof. João </a:t>
            </a:r>
            <a:r>
              <a:rPr lang="pt-BR" dirty="0" err="1" smtClean="0"/>
              <a:t>Caram</a:t>
            </a:r>
            <a:r>
              <a:rPr lang="pt-BR" dirty="0" smtClean="0"/>
              <a:t> (Saulo)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7DF06AED-2493-4C0B-BAAC-E4BFD885C1E2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76F2CD6-FED8-4D8F-90DB-24AF1F6BF73F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6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 eaLnBrk="1" latinLnBrk="0" hangingPunct="1">
              <a:defRPr kumimoji="0" lang="pt-BR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57DFD5C5-0427-48EE-854E-E48E2C6C491A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2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C5E09-50E9-41A7-83A8-9402396C103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13D22-3C78-4669-AA4A-154D4FCCE367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FD4AD0A-2A62-42F5-A0FF-752DABE5AE4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ctangle 9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10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</p:spPr>
        <p:txBody>
          <a:bodyPr/>
          <a:lstStyle>
            <a:lvl1pPr>
              <a:defRPr sz="2800"/>
            </a:lvl1pPr>
          </a:lstStyle>
          <a:p>
            <a:fld id="{931FEDB4-84A3-4FC6-A580-91BB2281688F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128713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E1190343-8F85-4EAD-8833-CA21FE06BEB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  <a:endParaRPr lang="en-US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81" r:id="rId7"/>
    <p:sldLayoutId id="2147483775" r:id="rId8"/>
    <p:sldLayoutId id="214748378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781800" cy="536575"/>
          </a:xfrm>
        </p:spPr>
        <p:txBody>
          <a:bodyPr/>
          <a:lstStyle/>
          <a:p>
            <a:pPr>
              <a:defRPr/>
            </a:pPr>
            <a:r>
              <a:rPr altLang="pt-BR" dirty="0"/>
              <a:t>CIÊNCIA DA COMPUTAÇÃO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8900" cap="small" dirty="0"/>
              <a:t>Algoritmos Em  </a:t>
            </a:r>
            <a:br>
              <a:rPr sz="8900" cap="small" dirty="0"/>
            </a:br>
            <a:r>
              <a:rPr sz="8900" cap="small" dirty="0"/>
              <a:t>Grafos</a:t>
            </a:r>
            <a:r>
              <a:rPr sz="6700" cap="small" dirty="0"/>
              <a:t/>
            </a:r>
            <a:br>
              <a:rPr sz="6700" cap="small" dirty="0"/>
            </a:br>
            <a:r>
              <a:rPr cap="none" dirty="0"/>
              <a:t/>
            </a:r>
            <a:br>
              <a:rPr cap="none" dirty="0"/>
            </a:br>
            <a:r>
              <a:rPr sz="4000" cap="none" dirty="0"/>
              <a:t>Prof. </a:t>
            </a:r>
            <a:r>
              <a:rPr sz="4000" cap="none" dirty="0" err="1" smtClean="0"/>
              <a:t>Saulo</a:t>
            </a:r>
            <a:r>
              <a:rPr sz="4000" cap="none" dirty="0" smtClean="0"/>
              <a:t> Augusto de Paula Pinto</a:t>
            </a:r>
            <a:endParaRPr sz="4000" cap="small" dirty="0"/>
          </a:p>
        </p:txBody>
      </p:sp>
      <p:sp>
        <p:nvSpPr>
          <p:cNvPr id="10244" name="Rectangle 4"/>
          <p:cNvSpPr txBox="1">
            <a:spLocks/>
          </p:cNvSpPr>
          <p:nvPr/>
        </p:nvSpPr>
        <p:spPr bwMode="auto">
          <a:xfrm>
            <a:off x="26988" y="4537075"/>
            <a:ext cx="22987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800">
                <a:solidFill>
                  <a:srgbClr val="FFFFFF"/>
                </a:solidFill>
              </a:rPr>
              <a:t>PUC MINAS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smtClean="0"/>
              <a:t>Motivação – Problema das 3 casas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5B002675-2D32-4A97-827D-A48A0E382D77}" type="slidenum">
              <a:rPr lang="pt-BR" altLang="pt-BR" sz="700"/>
              <a:pPr>
                <a:lnSpc>
                  <a:spcPct val="80000"/>
                </a:lnSpc>
              </a:pPr>
              <a:t>10</a:t>
            </a:fld>
            <a:endParaRPr lang="pt-BR" altLang="pt-BR" sz="7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609600" y="4891088"/>
            <a:ext cx="8283575" cy="273050"/>
          </a:xfrm>
        </p:spPr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pic>
        <p:nvPicPr>
          <p:cNvPr id="22533" name="Imagem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38" y="1635125"/>
            <a:ext cx="3746500" cy="22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2" descr="https://upload.wikimedia.org/wikipedia/commons/thumb/f/f3/Biclique_K_3_3.svg/180px-Biclique_K_3_3.svg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92725" y="1851025"/>
            <a:ext cx="2568575" cy="2212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539750" y="58738"/>
            <a:ext cx="8426450" cy="641350"/>
          </a:xfrm>
        </p:spPr>
        <p:txBody>
          <a:bodyPr/>
          <a:lstStyle/>
          <a:p>
            <a:r>
              <a:rPr altLang="pt-BR" smtClean="0"/>
              <a:t>Motivação – caminhos e rotas</a:t>
            </a:r>
          </a:p>
        </p:txBody>
      </p:sp>
      <p:pic>
        <p:nvPicPr>
          <p:cNvPr id="23555" name="Espaço Reservado para Conteúdo 7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8013" y="627063"/>
            <a:ext cx="7493000" cy="3276600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F9683270-4A21-4A30-80D7-54973106A527}" type="slidenum">
              <a:rPr lang="pt-BR" altLang="pt-BR" sz="700"/>
              <a:pPr>
                <a:lnSpc>
                  <a:spcPct val="80000"/>
                </a:lnSpc>
              </a:pPr>
              <a:t>11</a:t>
            </a:fld>
            <a:endParaRPr lang="pt-BR" altLang="pt-BR" sz="70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5"/>
          </p:nvPr>
        </p:nvSpPr>
        <p:spPr>
          <a:xfrm>
            <a:off x="609600" y="4819650"/>
            <a:ext cx="8426450" cy="273050"/>
          </a:xfrm>
        </p:spPr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23850" y="4014788"/>
            <a:ext cx="8407400" cy="71755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dirty="0"/>
              <a:t>Se estou na PUC </a:t>
            </a:r>
            <a:r>
              <a:rPr dirty="0" smtClean="0"/>
              <a:t>"</a:t>
            </a:r>
            <a:r>
              <a:rPr dirty="0" err="1" smtClean="0"/>
              <a:t>CorEu</a:t>
            </a:r>
            <a:r>
              <a:rPr dirty="0" smtClean="0"/>
              <a:t>" e </a:t>
            </a:r>
            <a:r>
              <a:rPr dirty="0"/>
              <a:t>preciso enviar livros por malote para todas as bibliotecas da RMBH, qual o melhor roteiro a seguir?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20072" y="365187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Barreiro</a:t>
            </a:r>
            <a:endParaRPr lang="pt-BR" sz="1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948305" y="228371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Coração</a:t>
            </a:r>
          </a:p>
          <a:p>
            <a:r>
              <a:rPr lang="pt-BR" sz="1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Eucarístico</a:t>
            </a:r>
            <a:endParaRPr lang="pt-BR" sz="1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88465" y="88536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São Gabriel</a:t>
            </a:r>
            <a:endParaRPr lang="pt-BR" sz="1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smtClean="0"/>
              <a:t>Motivação – conectividade</a:t>
            </a:r>
          </a:p>
        </p:txBody>
      </p:sp>
      <p:sp>
        <p:nvSpPr>
          <p:cNvPr id="24579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3886200" cy="3268663"/>
          </a:xfrm>
        </p:spPr>
        <p:txBody>
          <a:bodyPr/>
          <a:lstStyle/>
          <a:p>
            <a:endParaRPr altLang="pt-BR" smtClean="0"/>
          </a:p>
        </p:txBody>
      </p:sp>
      <p:sp>
        <p:nvSpPr>
          <p:cNvPr id="24580" name="Espaço Reservado para Conteúdo 6"/>
          <p:cNvSpPr>
            <a:spLocks noGrp="1"/>
          </p:cNvSpPr>
          <p:nvPr>
            <p:ph sz="quarter" idx="14"/>
          </p:nvPr>
        </p:nvSpPr>
        <p:spPr>
          <a:xfrm>
            <a:off x="4845050" y="1352550"/>
            <a:ext cx="3886200" cy="3268663"/>
          </a:xfrm>
        </p:spPr>
        <p:txBody>
          <a:bodyPr/>
          <a:lstStyle/>
          <a:p>
            <a:r>
              <a:rPr altLang="pt-BR" smtClean="0"/>
              <a:t>Rede nacional de pesquisa – RNP</a:t>
            </a:r>
          </a:p>
          <a:p>
            <a:r>
              <a:rPr altLang="pt-BR" smtClean="0"/>
              <a:t>Como otimizar conexões e capacidades para o tráfego existente?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2EED8453-CF59-4E87-A5D8-5D0C3C298522}" type="slidenum">
              <a:rPr lang="pt-BR" altLang="pt-BR" sz="700"/>
              <a:pPr>
                <a:lnSpc>
                  <a:spcPct val="80000"/>
                </a:lnSpc>
              </a:pPr>
              <a:t>12</a:t>
            </a:fld>
            <a:endParaRPr lang="pt-BR" altLang="pt-BR" sz="70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609600" y="4819650"/>
            <a:ext cx="8283575" cy="273050"/>
          </a:xfrm>
        </p:spPr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pic>
        <p:nvPicPr>
          <p:cNvPr id="24583" name="Imagem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1106488"/>
            <a:ext cx="4165600" cy="371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-108520" y="117475"/>
            <a:ext cx="2088232" cy="3390379"/>
          </a:xfrm>
        </p:spPr>
        <p:txBody>
          <a:bodyPr/>
          <a:lstStyle/>
          <a:p>
            <a:r>
              <a:rPr altLang="pt-BR" sz="3200" dirty="0" err="1" smtClean="0"/>
              <a:t>Motivação</a:t>
            </a:r>
            <a:r>
              <a:rPr altLang="pt-BR" sz="3200" dirty="0" smtClean="0"/>
              <a:t/>
            </a:r>
            <a:br>
              <a:rPr altLang="pt-BR" sz="3200" dirty="0" smtClean="0"/>
            </a:br>
            <a:r>
              <a:rPr altLang="pt-BR" sz="3200" dirty="0" smtClean="0"/>
              <a:t/>
            </a:r>
            <a:br>
              <a:rPr altLang="pt-BR" sz="3200" dirty="0" smtClean="0"/>
            </a:br>
            <a:r>
              <a:rPr altLang="pt-BR" sz="3200" dirty="0" err="1" smtClean="0"/>
              <a:t>redes</a:t>
            </a:r>
            <a:r>
              <a:rPr altLang="pt-BR" sz="3200" dirty="0" smtClean="0"/>
              <a:t> </a:t>
            </a:r>
            <a:r>
              <a:rPr altLang="pt-BR" sz="3200" dirty="0" err="1" smtClean="0"/>
              <a:t>gênicas</a:t>
            </a:r>
            <a:endParaRPr altLang="pt-BR" sz="32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2EED8453-CF59-4E87-A5D8-5D0C3C298522}" type="slidenum">
              <a:rPr lang="pt-BR" altLang="pt-BR" sz="700"/>
              <a:pPr>
                <a:lnSpc>
                  <a:spcPct val="80000"/>
                </a:lnSpc>
              </a:pPr>
              <a:t>13</a:t>
            </a:fld>
            <a:endParaRPr lang="pt-BR" altLang="pt-BR" sz="70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609600" y="4819650"/>
            <a:ext cx="8283575" cy="273050"/>
          </a:xfrm>
        </p:spPr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pic>
        <p:nvPicPr>
          <p:cNvPr id="8" name="Picture 1027" descr="fig3_panel_c_paletted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-7749"/>
            <a:ext cx="7238049" cy="51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pPr eaLnBrk="1" hangingPunct="1"/>
            <a:r>
              <a:rPr altLang="pt-BR" smtClean="0"/>
              <a:t>Bibliografia sugerida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CORMEN, Thomas H.  et al. </a:t>
            </a:r>
            <a:r>
              <a:rPr b="1" dirty="0"/>
              <a:t>Algoritmos: teoria e prática.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ZIVIANI, </a:t>
            </a:r>
            <a:r>
              <a:rPr dirty="0" err="1"/>
              <a:t>Nivio</a:t>
            </a:r>
            <a:r>
              <a:rPr dirty="0"/>
              <a:t>. </a:t>
            </a:r>
            <a:r>
              <a:rPr b="1" dirty="0"/>
              <a:t>Projeto de algoritmos: com implementações em Java e C++.</a:t>
            </a:r>
            <a:r>
              <a:rPr dirty="0"/>
              <a:t>   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BOAVENTURA NETTO, Paulo Oswaldo. </a:t>
            </a:r>
            <a:r>
              <a:rPr b="1" dirty="0"/>
              <a:t>Grafos: teoria, modelos, algoritmos.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SCHEINERMAN, Edward R.</a:t>
            </a:r>
            <a:r>
              <a:rPr b="1" dirty="0"/>
              <a:t> Matemática discreta: uma introdução.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0D88F02E-D456-49F5-B9E0-F823B8BEFE1F}" type="slidenum">
              <a:rPr lang="pt-BR" altLang="pt-BR" sz="700"/>
              <a:pPr>
                <a:lnSpc>
                  <a:spcPct val="80000"/>
                </a:lnSpc>
              </a:pPr>
              <a:t>14</a:t>
            </a:fld>
            <a:endParaRPr lang="pt-BR" altLang="pt-BR"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Bibliografia sugerida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altLang="pt-BR" smtClean="0"/>
              <a:t>Livros de programação!</a:t>
            </a:r>
          </a:p>
          <a:p>
            <a:pPr marL="366713" lvl="1" indent="0">
              <a:buFont typeface="Wingdings 2" pitchFamily="18" charset="2"/>
              <a:buNone/>
            </a:pPr>
            <a:endParaRPr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598632A8-B29F-4A3F-8740-46CFFA69D895}" type="slidenum">
              <a:rPr lang="pt-BR" altLang="pt-BR" sz="700"/>
              <a:pPr>
                <a:lnSpc>
                  <a:spcPct val="80000"/>
                </a:lnSpc>
              </a:pPr>
              <a:t>15</a:t>
            </a:fld>
            <a:endParaRPr lang="pt-BR" altLang="pt-BR" sz="7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pPr eaLnBrk="1" hangingPunct="1"/>
            <a:r>
              <a:rPr altLang="pt-BR" smtClean="0"/>
              <a:t>Avaliações</a:t>
            </a:r>
          </a:p>
        </p:txBody>
      </p:sp>
      <p:sp>
        <p:nvSpPr>
          <p:cNvPr id="27651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667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altLang="pt-BR" dirty="0"/>
              <a:t>Provas: 2 x </a:t>
            </a:r>
            <a:r>
              <a:rPr altLang="pt-BR" dirty="0" smtClean="0"/>
              <a:t>20 </a:t>
            </a:r>
            <a:r>
              <a:rPr altLang="pt-BR" dirty="0"/>
              <a:t>= </a:t>
            </a:r>
            <a:r>
              <a:rPr altLang="pt-BR" dirty="0" smtClean="0"/>
              <a:t>40 </a:t>
            </a:r>
            <a:r>
              <a:rPr altLang="pt-BR" dirty="0"/>
              <a:t>pontos. </a:t>
            </a:r>
          </a:p>
          <a:p>
            <a:pPr lvl="1" eaLnBrk="1" hangingPunct="1">
              <a:defRPr/>
            </a:pPr>
            <a:r>
              <a:rPr altLang="pt-BR" dirty="0"/>
              <a:t>Datas: </a:t>
            </a:r>
            <a:r>
              <a:rPr altLang="pt-BR" dirty="0" smtClean="0"/>
              <a:t>27/09 </a:t>
            </a:r>
            <a:r>
              <a:rPr altLang="pt-BR" dirty="0"/>
              <a:t>e </a:t>
            </a:r>
            <a:r>
              <a:rPr altLang="pt-BR" dirty="0" smtClean="0"/>
              <a:t>20</a:t>
            </a:r>
            <a:r>
              <a:rPr altLang="pt-BR" dirty="0" smtClean="0"/>
              <a:t>/11</a:t>
            </a:r>
            <a:endParaRPr altLang="pt-BR" dirty="0"/>
          </a:p>
          <a:p>
            <a:pPr eaLnBrk="1" hangingPunct="1">
              <a:defRPr/>
            </a:pPr>
            <a:r>
              <a:rPr altLang="pt-BR" dirty="0"/>
              <a:t>Trabalhos práticos: </a:t>
            </a:r>
            <a:r>
              <a:rPr altLang="pt-BR" dirty="0" smtClean="0"/>
              <a:t>6, </a:t>
            </a:r>
            <a:r>
              <a:rPr altLang="pt-BR" dirty="0" err="1"/>
              <a:t>totalizando</a:t>
            </a:r>
            <a:r>
              <a:rPr altLang="pt-BR" dirty="0"/>
              <a:t> </a:t>
            </a:r>
            <a:r>
              <a:rPr altLang="pt-BR" dirty="0" smtClean="0"/>
              <a:t>50 </a:t>
            </a:r>
            <a:r>
              <a:rPr altLang="pt-BR" dirty="0"/>
              <a:t>pontos </a:t>
            </a:r>
          </a:p>
          <a:p>
            <a:pPr lvl="1" eaLnBrk="1" hangingPunct="1">
              <a:defRPr/>
            </a:pPr>
            <a:r>
              <a:rPr altLang="pt-BR" dirty="0" err="1" smtClean="0"/>
              <a:t>Três</a:t>
            </a:r>
            <a:r>
              <a:rPr altLang="pt-BR" dirty="0" smtClean="0"/>
              <a:t> </a:t>
            </a:r>
            <a:r>
              <a:rPr altLang="pt-BR" dirty="0" err="1" smtClean="0"/>
              <a:t>individuais</a:t>
            </a:r>
            <a:endParaRPr altLang="pt-BR" dirty="0" smtClean="0"/>
          </a:p>
          <a:p>
            <a:pPr lvl="1" eaLnBrk="1" hangingPunct="1">
              <a:defRPr/>
            </a:pPr>
            <a:r>
              <a:rPr lang="pt-BR" altLang="pt-BR" dirty="0" smtClean="0"/>
              <a:t>Três em grupo</a:t>
            </a:r>
          </a:p>
          <a:p>
            <a:pPr lvl="2" eaLnBrk="1" hangingPunct="1">
              <a:defRPr/>
            </a:pPr>
            <a:r>
              <a:rPr altLang="pt-BR" dirty="0" err="1" smtClean="0"/>
              <a:t>Grupos</a:t>
            </a:r>
            <a:r>
              <a:rPr altLang="pt-BR" dirty="0" smtClean="0"/>
              <a:t> </a:t>
            </a:r>
            <a:r>
              <a:rPr altLang="pt-BR" dirty="0"/>
              <a:t>preferencialmente e não maiores que 4 alunos</a:t>
            </a:r>
          </a:p>
          <a:p>
            <a:pPr lvl="1" eaLnBrk="1" hangingPunct="1">
              <a:defRPr/>
            </a:pPr>
            <a:r>
              <a:rPr altLang="pt-BR" dirty="0" err="1" smtClean="0"/>
              <a:t>Apresentações</a:t>
            </a:r>
            <a:r>
              <a:rPr altLang="pt-BR" dirty="0"/>
              <a:t>: 5 pontos. Agenda a definir por grupos.</a:t>
            </a:r>
          </a:p>
          <a:p>
            <a:pPr eaLnBrk="1" hangingPunct="1">
              <a:defRPr/>
            </a:pPr>
            <a:r>
              <a:rPr altLang="pt-BR" dirty="0"/>
              <a:t>Discussão de Artigo: 5 pontos. </a:t>
            </a:r>
          </a:p>
          <a:p>
            <a:pPr lvl="1" eaLnBrk="1" hangingPunct="1">
              <a:defRPr/>
            </a:pPr>
            <a:r>
              <a:rPr altLang="pt-BR" dirty="0"/>
              <a:t>Entrega de resenhas e discussão em aula no </a:t>
            </a:r>
            <a:r>
              <a:rPr altLang="pt-BR" dirty="0" err="1"/>
              <a:t>dia</a:t>
            </a:r>
            <a:r>
              <a:rPr altLang="pt-BR" dirty="0"/>
              <a:t> </a:t>
            </a:r>
            <a:r>
              <a:rPr altLang="pt-BR" dirty="0" smtClean="0"/>
              <a:t>08</a:t>
            </a:r>
            <a:r>
              <a:rPr altLang="pt-BR" dirty="0" smtClean="0"/>
              <a:t>/11</a:t>
            </a:r>
            <a:endParaRPr altLang="pt-BR" dirty="0"/>
          </a:p>
          <a:p>
            <a:pPr eaLnBrk="1" hangingPunct="1">
              <a:defRPr/>
            </a:pPr>
            <a:endParaRPr altLang="pt-BR" dirty="0"/>
          </a:p>
          <a:p>
            <a:pPr eaLnBrk="1" hangingPunct="1">
              <a:defRPr/>
            </a:pPr>
            <a:endParaRPr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0DCE419A-E43F-49DE-89D0-E67A70008F7F}" type="slidenum">
              <a:rPr lang="pt-BR" altLang="pt-BR" sz="700"/>
              <a:pPr>
                <a:lnSpc>
                  <a:spcPct val="80000"/>
                </a:lnSpc>
              </a:pPr>
              <a:t>16</a:t>
            </a:fld>
            <a:endParaRPr lang="pt-BR" altLang="pt-BR"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pPr eaLnBrk="1" hangingPunct="1"/>
            <a:r>
              <a:rPr altLang="pt-BR" smtClean="0"/>
              <a:t>Avaliações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Reavaliação: prova valendo 80 pontos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Substitui a nota das provas + trabalhos práticos</a:t>
            </a:r>
            <a:br>
              <a:rPr dirty="0"/>
            </a:br>
            <a:r>
              <a:rPr dirty="0" smtClean="0"/>
              <a:t>(40 </a:t>
            </a:r>
            <a:r>
              <a:rPr dirty="0"/>
              <a:t>+ </a:t>
            </a:r>
            <a:r>
              <a:rPr dirty="0" smtClean="0"/>
              <a:t>50</a:t>
            </a:r>
            <a:r>
              <a:rPr dirty="0"/>
              <a:t>)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Nota final será a soma da reavaliação com as notas de apresentação, artigo e exercícios (80 + 5 + 5 + 10)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Com 60 pontos na soma, o aluno está apto para aprovação, condicionada também à frequência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1F4AD2D5-153E-4881-B97F-CA57E43EF6C6}" type="slidenum">
              <a:rPr lang="pt-BR" altLang="pt-BR" sz="700"/>
              <a:pPr>
                <a:lnSpc>
                  <a:spcPct val="80000"/>
                </a:lnSpc>
              </a:pPr>
              <a:t>17</a:t>
            </a:fld>
            <a:endParaRPr lang="pt-BR" altLang="pt-BR"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pPr eaLnBrk="1" hangingPunct="1"/>
            <a:r>
              <a:rPr altLang="pt-BR" smtClean="0"/>
              <a:t>Outros procedimentos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Chamada e frequência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Entrega de trabalhos atrasados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dirty="0"/>
              <a:t>Área no SGA para trabalhos atrasados</a:t>
            </a:r>
            <a:endParaRPr b="1" i="1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b="1" i="1" dirty="0"/>
              <a:t>Liberar para correção assim que entregar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dirty="0"/>
              <a:t>Trabalhos atrasados estão sujeitos à perda de pontos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DED3AB0A-321D-4FEA-956A-EF0404A67F6D}" type="slidenum">
              <a:rPr lang="pt-BR" altLang="pt-BR" sz="700"/>
              <a:pPr>
                <a:lnSpc>
                  <a:spcPct val="80000"/>
                </a:lnSpc>
              </a:pPr>
              <a:t>18</a:t>
            </a:fld>
            <a:endParaRPr lang="pt-BR" altLang="pt-BR"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pPr eaLnBrk="1" hangingPunct="1"/>
            <a:r>
              <a:rPr altLang="pt-BR" smtClean="0"/>
              <a:t>Outros procedimentos</a:t>
            </a:r>
          </a:p>
        </p:txBody>
      </p:sp>
      <p:sp>
        <p:nvSpPr>
          <p:cNvPr id="30723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 eaLnBrk="1" hangingPunct="1"/>
            <a:r>
              <a:rPr altLang="pt-BR" dirty="0" err="1" smtClean="0"/>
              <a:t>Atendimento</a:t>
            </a:r>
            <a:r>
              <a:rPr altLang="pt-BR" dirty="0" smtClean="0"/>
              <a:t> extra-</a:t>
            </a:r>
            <a:r>
              <a:rPr altLang="pt-BR" dirty="0" err="1" smtClean="0"/>
              <a:t>classe</a:t>
            </a:r>
            <a:endParaRPr altLang="pt-BR" dirty="0" smtClean="0"/>
          </a:p>
          <a:p>
            <a:pPr lvl="1" eaLnBrk="1" hangingPunct="1"/>
            <a:r>
              <a:rPr altLang="pt-BR" dirty="0" smtClean="0"/>
              <a:t>saulo@pucminas.br</a:t>
            </a:r>
          </a:p>
          <a:p>
            <a:pPr lvl="1" eaLnBrk="1" hangingPunct="1"/>
            <a:r>
              <a:rPr altLang="pt-BR" dirty="0" err="1" smtClean="0"/>
              <a:t>Atendimento</a:t>
            </a:r>
            <a:r>
              <a:rPr altLang="pt-BR" dirty="0" smtClean="0"/>
              <a:t> </a:t>
            </a:r>
            <a:r>
              <a:rPr altLang="pt-BR" dirty="0" err="1" smtClean="0"/>
              <a:t>presencial</a:t>
            </a:r>
            <a:r>
              <a:rPr altLang="pt-BR" dirty="0" smtClean="0"/>
              <a:t> </a:t>
            </a:r>
            <a:r>
              <a:rPr altLang="pt-BR" dirty="0" err="1" smtClean="0"/>
              <a:t>em</a:t>
            </a:r>
            <a:r>
              <a:rPr altLang="pt-BR" dirty="0" smtClean="0"/>
              <a:t> </a:t>
            </a:r>
            <a:r>
              <a:rPr altLang="pt-BR" dirty="0" err="1" smtClean="0"/>
              <a:t>horários</a:t>
            </a:r>
            <a:r>
              <a:rPr altLang="pt-BR" dirty="0" smtClean="0"/>
              <a:t> a </a:t>
            </a:r>
            <a:r>
              <a:rPr altLang="pt-BR" dirty="0" err="1" smtClean="0"/>
              <a:t>combinar</a:t>
            </a:r>
            <a:endParaRPr altLang="pt-BR" dirty="0" smtClean="0"/>
          </a:p>
          <a:p>
            <a:pPr lvl="2" eaLnBrk="1" hangingPunct="1"/>
            <a:r>
              <a:rPr lang="pt-BR" altLang="pt-BR" dirty="0" smtClean="0"/>
              <a:t>2ª, </a:t>
            </a:r>
            <a:r>
              <a:rPr altLang="pt-BR" dirty="0" smtClean="0"/>
              <a:t>4ª e 6ª - </a:t>
            </a:r>
            <a:r>
              <a:rPr altLang="pt-BR" dirty="0" err="1" smtClean="0"/>
              <a:t>Coração</a:t>
            </a:r>
            <a:r>
              <a:rPr altLang="pt-BR" dirty="0" smtClean="0"/>
              <a:t> </a:t>
            </a:r>
            <a:r>
              <a:rPr altLang="pt-BR" dirty="0" err="1" smtClean="0"/>
              <a:t>Eucarístico</a:t>
            </a:r>
            <a:endParaRPr altLang="pt-BR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3749BA08-1822-46FA-9EC5-9394D137CF34}" type="slidenum">
              <a:rPr lang="pt-BR" altLang="pt-BR" sz="700"/>
              <a:pPr>
                <a:lnSpc>
                  <a:spcPct val="80000"/>
                </a:lnSpc>
              </a:pPr>
              <a:t>19</a:t>
            </a:fld>
            <a:endParaRPr lang="pt-BR" altLang="pt-BR"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Grafos: a disciplina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lang="pt-BR" altLang="pt-BR" dirty="0" smtClean="0"/>
              <a:t>Pré-requisito</a:t>
            </a:r>
            <a:r>
              <a:rPr altLang="pt-BR" dirty="0" smtClean="0"/>
              <a:t>: AEDs II</a:t>
            </a:r>
          </a:p>
          <a:p>
            <a:r>
              <a:rPr altLang="pt-BR" dirty="0" smtClean="0"/>
              <a:t>“</a:t>
            </a:r>
            <a:r>
              <a:rPr altLang="pt-BR" dirty="0" err="1" smtClean="0"/>
              <a:t>Continuação</a:t>
            </a:r>
            <a:r>
              <a:rPr altLang="pt-BR" dirty="0" smtClean="0"/>
              <a:t>”: </a:t>
            </a:r>
            <a:r>
              <a:rPr altLang="pt-BR" dirty="0" err="1" smtClean="0"/>
              <a:t>Laboratório</a:t>
            </a:r>
            <a:r>
              <a:rPr altLang="pt-BR" dirty="0" smtClean="0"/>
              <a:t> de PAA</a:t>
            </a:r>
          </a:p>
          <a:p>
            <a:r>
              <a:rPr altLang="pt-BR" dirty="0" smtClean="0"/>
              <a:t>“</a:t>
            </a:r>
            <a:r>
              <a:rPr altLang="pt-BR" dirty="0" err="1" smtClean="0"/>
              <a:t>Impactos</a:t>
            </a:r>
            <a:r>
              <a:rPr altLang="pt-BR" dirty="0" smtClean="0"/>
              <a:t>”: </a:t>
            </a:r>
            <a:r>
              <a:rPr altLang="pt-BR" dirty="0" err="1" smtClean="0"/>
              <a:t>diversas</a:t>
            </a:r>
            <a:r>
              <a:rPr altLang="pt-BR" dirty="0" smtClean="0"/>
              <a:t> </a:t>
            </a:r>
            <a:r>
              <a:rPr altLang="pt-BR" dirty="0" err="1" smtClean="0"/>
              <a:t>outras</a:t>
            </a:r>
            <a:r>
              <a:rPr altLang="pt-BR" dirty="0" smtClean="0"/>
              <a:t> </a:t>
            </a:r>
            <a:r>
              <a:rPr altLang="pt-BR" dirty="0" err="1" smtClean="0"/>
              <a:t>disciplinas</a:t>
            </a:r>
            <a:r>
              <a:rPr altLang="pt-BR" dirty="0" smtClean="0"/>
              <a:t>, </a:t>
            </a:r>
            <a:r>
              <a:rPr altLang="pt-BR" dirty="0" err="1" smtClean="0"/>
              <a:t>como</a:t>
            </a:r>
            <a:r>
              <a:rPr altLang="pt-BR" dirty="0" smtClean="0"/>
              <a:t> SO, </a:t>
            </a:r>
            <a:r>
              <a:rPr altLang="pt-BR" dirty="0" err="1" smtClean="0"/>
              <a:t>Redes</a:t>
            </a:r>
            <a:r>
              <a:rPr altLang="pt-BR" dirty="0" smtClean="0"/>
              <a:t>, RI, IA, </a:t>
            </a:r>
            <a:r>
              <a:rPr altLang="pt-BR" dirty="0" smtClean="0"/>
              <a:t>BD, </a:t>
            </a:r>
            <a:r>
              <a:rPr altLang="pt-BR" dirty="0" err="1" smtClean="0"/>
              <a:t>Engenharia</a:t>
            </a:r>
            <a:r>
              <a:rPr altLang="pt-BR" dirty="0" smtClean="0"/>
              <a:t> </a:t>
            </a:r>
            <a:r>
              <a:rPr altLang="pt-BR" dirty="0" smtClean="0"/>
              <a:t>de Software...</a:t>
            </a:r>
          </a:p>
          <a:p>
            <a:endParaRPr altLang="pt-BR" dirty="0" smtClean="0"/>
          </a:p>
          <a:p>
            <a:r>
              <a:rPr altLang="pt-BR" dirty="0" err="1" smtClean="0"/>
              <a:t>Disciplina</a:t>
            </a:r>
            <a:r>
              <a:rPr altLang="pt-BR" dirty="0" smtClean="0"/>
              <a:t> de </a:t>
            </a:r>
            <a:r>
              <a:rPr altLang="pt-BR" dirty="0" err="1" smtClean="0"/>
              <a:t>programação</a:t>
            </a:r>
            <a:r>
              <a:rPr altLang="pt-BR" dirty="0" smtClean="0"/>
              <a:t> e </a:t>
            </a:r>
            <a:r>
              <a:rPr altLang="pt-BR" dirty="0" err="1" smtClean="0"/>
              <a:t>algoritmos</a:t>
            </a:r>
            <a:endParaRPr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BC4554DC-19E2-4BE4-A62B-EC821674671E}" type="slidenum">
              <a:rPr lang="pt-BR" altLang="pt-BR" sz="700"/>
              <a:pPr>
                <a:lnSpc>
                  <a:spcPct val="80000"/>
                </a:lnSpc>
              </a:pPr>
              <a:t>2</a:t>
            </a:fld>
            <a:endParaRPr lang="pt-BR" altLang="pt-BR" sz="7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pPr eaLnBrk="1" hangingPunct="1"/>
            <a:r>
              <a:rPr altLang="pt-BR" smtClean="0"/>
              <a:t>Observações</a:t>
            </a:r>
          </a:p>
        </p:txBody>
      </p:sp>
      <p:sp>
        <p:nvSpPr>
          <p:cNvPr id="31747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 eaLnBrk="1" hangingPunct="1">
              <a:defRPr/>
            </a:pPr>
            <a:r>
              <a:rPr altLang="pt-BR" dirty="0"/>
              <a:t>Feriados, recessos e eventos</a:t>
            </a:r>
          </a:p>
          <a:p>
            <a:pPr lvl="1" eaLnBrk="1" hangingPunct="1">
              <a:defRPr/>
            </a:pPr>
            <a:r>
              <a:rPr altLang="pt-BR" dirty="0" smtClean="0"/>
              <a:t>ENADE (ADA)</a:t>
            </a:r>
          </a:p>
          <a:p>
            <a:pPr lvl="1" eaLnBrk="1" hangingPunct="1">
              <a:defRPr/>
            </a:pPr>
            <a:r>
              <a:rPr altLang="pt-BR" dirty="0" err="1" smtClean="0"/>
              <a:t>Recesso</a:t>
            </a:r>
            <a:r>
              <a:rPr altLang="pt-BR" dirty="0" smtClean="0"/>
              <a:t>, </a:t>
            </a:r>
            <a:r>
              <a:rPr altLang="pt-BR" dirty="0" err="1" smtClean="0"/>
              <a:t>segunda-feira</a:t>
            </a:r>
            <a:r>
              <a:rPr altLang="pt-BR" dirty="0" smtClean="0"/>
              <a:t>, 14/08</a:t>
            </a:r>
            <a:endParaRPr altLang="pt-BR" dirty="0"/>
          </a:p>
          <a:p>
            <a:pPr lvl="1" eaLnBrk="1" hangingPunct="1">
              <a:defRPr/>
            </a:pPr>
            <a:r>
              <a:rPr lang="pt-BR" altLang="pt-BR" dirty="0" smtClean="0"/>
              <a:t>Proclamação da república, 15/11</a:t>
            </a:r>
            <a:endParaRPr altLang="pt-BR" dirty="0"/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endParaRPr alt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AC487918-A5F7-46FF-8FBB-EDF5E5C55432}" type="slidenum">
              <a:rPr lang="pt-BR" altLang="pt-BR" sz="700"/>
              <a:pPr>
                <a:lnSpc>
                  <a:spcPct val="80000"/>
                </a:lnSpc>
              </a:pPr>
              <a:t>20</a:t>
            </a:fld>
            <a:endParaRPr lang="pt-BR" altLang="pt-BR"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781800" cy="51435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sz="6000" dirty="0"/>
              <a:t>Obrigado.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cap="none" dirty="0"/>
              <a:t>Dúvidas?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pPr eaLnBrk="1" hangingPunct="1"/>
            <a:r>
              <a:rPr altLang="pt-BR" smtClean="0"/>
              <a:t>Objetivos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>
            <a:normAutofit fontScale="85000" lnSpcReduction="10000"/>
          </a:bodyPr>
          <a:lstStyle/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Capacitar o aluno a utilizar grafos como ferramenta para modelagem e solução de problemas computacionais. 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Fornecer ao aluno condições para que ele desenvolva soluções computacionais exatas e  heurísticas para problemas típicos envolvendo grafos. 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Levar o aluno a compreender problemas clássicos em grafos. 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dirty="0"/>
              <a:t>Dar condições para que os alunos desenvolvam algoritmos eficientes para a manipulação de grafos.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A0FFFA90-2DB1-46BF-8911-456325BF190E}" type="slidenum">
              <a:rPr lang="pt-BR" altLang="pt-BR" sz="700"/>
              <a:pPr>
                <a:lnSpc>
                  <a:spcPct val="80000"/>
                </a:lnSpc>
              </a:pPr>
              <a:t>3</a:t>
            </a:fld>
            <a:endParaRPr lang="pt-BR" altLang="pt-BR"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pPr eaLnBrk="1" hangingPunct="1"/>
            <a:r>
              <a:rPr altLang="pt-BR" smtClean="0"/>
              <a:t>Ementa e unidades de ensino</a:t>
            </a:r>
          </a:p>
        </p:txBody>
      </p:sp>
      <p:sp>
        <p:nvSpPr>
          <p:cNvPr id="16387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pt-BR" sz="1900" smtClean="0"/>
              <a:t>Grafos dirigidos e não-dirigidos. Estruturas de dados para representação de grafos. Subgrafos. Isomorfismo. </a:t>
            </a:r>
          </a:p>
          <a:p>
            <a:pPr algn="just" eaLnBrk="1" hangingPunct="1">
              <a:spcBef>
                <a:spcPct val="0"/>
              </a:spcBef>
            </a:pPr>
            <a:r>
              <a:rPr altLang="pt-BR" sz="1900" smtClean="0"/>
              <a:t>Caminhos e circuitos, busca em profundidade e largura, algoritmos de caminho mínimo e de fecho transitivo. Ordenação Topológica. </a:t>
            </a:r>
          </a:p>
          <a:p>
            <a:pPr algn="just" eaLnBrk="1" hangingPunct="1">
              <a:spcBef>
                <a:spcPct val="0"/>
              </a:spcBef>
            </a:pPr>
            <a:r>
              <a:rPr altLang="pt-BR" sz="1900" smtClean="0"/>
              <a:t>Árvores, árvores geradoras mínimas, árvores de Steiner, algoritmos de Prim e de Kruskal. </a:t>
            </a:r>
          </a:p>
          <a:p>
            <a:pPr algn="just" eaLnBrk="1" hangingPunct="1">
              <a:spcBef>
                <a:spcPct val="0"/>
              </a:spcBef>
            </a:pPr>
            <a:r>
              <a:rPr altLang="pt-BR" sz="1900" smtClean="0"/>
              <a:t>Conectividade em grafos dirigidos e não-dirigidos e algoritmo de Tarjan.</a:t>
            </a:r>
          </a:p>
          <a:p>
            <a:pPr algn="just" eaLnBrk="1" hangingPunct="1">
              <a:spcBef>
                <a:spcPct val="0"/>
              </a:spcBef>
            </a:pPr>
            <a:r>
              <a:rPr altLang="pt-BR" sz="1900" smtClean="0"/>
              <a:t>Planaridade, dualidade e algoritmos para detecção de planaridade. </a:t>
            </a:r>
          </a:p>
          <a:p>
            <a:pPr algn="just" eaLnBrk="1" hangingPunct="1">
              <a:spcBef>
                <a:spcPct val="0"/>
              </a:spcBef>
            </a:pPr>
            <a:r>
              <a:rPr altLang="pt-BR" sz="1900" smtClean="0"/>
              <a:t>Coloração de vértices, arestas e faces. </a:t>
            </a:r>
          </a:p>
          <a:p>
            <a:pPr algn="just" eaLnBrk="1" hangingPunct="1">
              <a:spcBef>
                <a:spcPct val="0"/>
              </a:spcBef>
            </a:pPr>
            <a:r>
              <a:rPr altLang="pt-BR" sz="1900" smtClean="0"/>
              <a:t>Particionamento: dominância, independência, cobertura e casamentos. </a:t>
            </a:r>
          </a:p>
          <a:p>
            <a:pPr algn="just" eaLnBrk="1" hangingPunct="1">
              <a:spcBef>
                <a:spcPct val="0"/>
              </a:spcBef>
            </a:pPr>
            <a:r>
              <a:rPr altLang="pt-BR" sz="1900" smtClean="0"/>
              <a:t>Fluxo em redes, algoritmos de fluxo máximo, cortes mínimos. Introdução às redes complexas.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1A317706-146E-467B-A6E5-DB4EA9FBCD77}" type="slidenum">
              <a:rPr lang="pt-BR" altLang="pt-BR" sz="700"/>
              <a:pPr>
                <a:lnSpc>
                  <a:spcPct val="80000"/>
                </a:lnSpc>
              </a:pPr>
              <a:t>4</a:t>
            </a:fld>
            <a:endParaRPr lang="pt-BR" altLang="pt-BR"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Motivação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altLang="pt-BR" smtClean="0"/>
              <a:t>Grafos: estrutura </a:t>
            </a:r>
            <a:r>
              <a:rPr altLang="pt-BR" b="1" i="1" smtClean="0"/>
              <a:t>matemática</a:t>
            </a:r>
          </a:p>
          <a:p>
            <a:endParaRPr altLang="pt-BR" smtClean="0"/>
          </a:p>
          <a:p>
            <a:r>
              <a:rPr altLang="pt-BR" smtClean="0"/>
              <a:t>Utilizados ao longo da história para proposição, resolução, prova ou contra-prova de problemas práticos variados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372957E6-6FCC-478A-AB81-B84B8880C839}" type="slidenum">
              <a:rPr lang="pt-BR" altLang="pt-BR" sz="700"/>
              <a:pPr>
                <a:lnSpc>
                  <a:spcPct val="80000"/>
                </a:lnSpc>
              </a:pPr>
              <a:t>5</a:t>
            </a:fld>
            <a:endParaRPr lang="pt-BR" altLang="pt-BR" sz="7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smtClean="0"/>
              <a:t>Motivação – Pontes de Königsberg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>
          <a:xfrm>
            <a:off x="4845050" y="1352550"/>
            <a:ext cx="3886200" cy="32686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dirty="0"/>
              <a:t>Uma cidade, um rio, quatro regiões, sete pontes.</a:t>
            </a:r>
          </a:p>
          <a:p>
            <a:pPr>
              <a:defRPr/>
            </a:pPr>
            <a:r>
              <a:rPr dirty="0"/>
              <a:t>É possível sair de um </a:t>
            </a:r>
            <a:r>
              <a:rPr dirty="0" err="1" smtClean="0"/>
              <a:t>ponto</a:t>
            </a:r>
            <a:r>
              <a:rPr dirty="0" smtClean="0"/>
              <a:t> (</a:t>
            </a:r>
            <a:r>
              <a:rPr dirty="0" err="1" smtClean="0"/>
              <a:t>em</a:t>
            </a:r>
            <a:r>
              <a:rPr dirty="0" smtClean="0"/>
              <a:t> </a:t>
            </a:r>
            <a:r>
              <a:rPr dirty="0" err="1" smtClean="0"/>
              <a:t>uma</a:t>
            </a:r>
            <a:r>
              <a:rPr dirty="0" smtClean="0"/>
              <a:t> </a:t>
            </a:r>
            <a:r>
              <a:rPr dirty="0" err="1" smtClean="0"/>
              <a:t>região</a:t>
            </a:r>
            <a:r>
              <a:rPr dirty="0" smtClean="0"/>
              <a:t>), </a:t>
            </a:r>
            <a:r>
              <a:rPr dirty="0"/>
              <a:t>passar por todas as </a:t>
            </a:r>
            <a:r>
              <a:rPr u="sng" dirty="0"/>
              <a:t>pontes</a:t>
            </a:r>
            <a:r>
              <a:rPr dirty="0"/>
              <a:t> uma única vez e retornar ao </a:t>
            </a:r>
            <a:r>
              <a:rPr dirty="0" err="1"/>
              <a:t>ponto</a:t>
            </a:r>
            <a:r>
              <a:rPr dirty="0"/>
              <a:t> </a:t>
            </a:r>
            <a:r>
              <a:rPr dirty="0" smtClean="0"/>
              <a:t>(</a:t>
            </a:r>
            <a:r>
              <a:rPr dirty="0" err="1" smtClean="0"/>
              <a:t>região</a:t>
            </a:r>
            <a:r>
              <a:rPr dirty="0" smtClean="0"/>
              <a:t>) </a:t>
            </a:r>
            <a:r>
              <a:rPr dirty="0" err="1" smtClean="0"/>
              <a:t>inicial</a:t>
            </a:r>
            <a:r>
              <a:rPr dirty="0"/>
              <a:t>?</a:t>
            </a:r>
          </a:p>
          <a:p>
            <a:pPr>
              <a:defRPr/>
            </a:pPr>
            <a:endParaRPr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5022D290-E515-4461-BBA3-F46693C74E00}" type="slidenum">
              <a:rPr lang="pt-BR" altLang="pt-BR" sz="700"/>
              <a:pPr>
                <a:lnSpc>
                  <a:spcPct val="80000"/>
                </a:lnSpc>
              </a:pPr>
              <a:t>6</a:t>
            </a:fld>
            <a:endParaRPr lang="pt-BR" altLang="pt-BR" sz="7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609600" y="4891088"/>
            <a:ext cx="8283575" cy="273050"/>
          </a:xfrm>
        </p:spPr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pic>
        <p:nvPicPr>
          <p:cNvPr id="18438" name="Picture 4" descr="http://www.mat.uc.pt/~alma/escolas/pontes/Konigsberg_colour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0025" y="1295400"/>
            <a:ext cx="4295775" cy="34369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smtClean="0"/>
              <a:t>Motivação – Pontes de Königsberg</a:t>
            </a:r>
          </a:p>
        </p:txBody>
      </p:sp>
      <p:sp>
        <p:nvSpPr>
          <p:cNvPr id="19459" name="Espaço Reservado para Conteúdo 6"/>
          <p:cNvSpPr>
            <a:spLocks noGrp="1"/>
          </p:cNvSpPr>
          <p:nvPr>
            <p:ph sz="quarter" idx="14"/>
          </p:nvPr>
        </p:nvSpPr>
        <p:spPr>
          <a:xfrm>
            <a:off x="4845050" y="1352550"/>
            <a:ext cx="3886200" cy="3268663"/>
          </a:xfrm>
        </p:spPr>
        <p:txBody>
          <a:bodyPr/>
          <a:lstStyle/>
          <a:p>
            <a:r>
              <a:rPr altLang="pt-BR" b="1" i="1" smtClean="0"/>
              <a:t>Euler </a:t>
            </a:r>
            <a:r>
              <a:rPr altLang="pt-BR" smtClean="0"/>
              <a:t>resolveu o problema em </a:t>
            </a:r>
            <a:r>
              <a:rPr altLang="pt-BR" b="1" u="sng" smtClean="0"/>
              <a:t>1736</a:t>
            </a:r>
            <a:endParaRPr altLang="pt-BR" b="1" i="1" u="sng" smtClean="0"/>
          </a:p>
          <a:p>
            <a:r>
              <a:rPr altLang="pt-BR" smtClean="0"/>
              <a:t>Para isso, precisou de um modelo matemático...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4E0440BA-CC88-4C3A-B12C-734B66D86862}" type="slidenum">
              <a:rPr lang="pt-BR" altLang="pt-BR" sz="700"/>
              <a:pPr>
                <a:lnSpc>
                  <a:spcPct val="80000"/>
                </a:lnSpc>
              </a:pPr>
              <a:t>7</a:t>
            </a:fld>
            <a:endParaRPr lang="pt-BR" altLang="pt-BR" sz="7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609600" y="4891088"/>
            <a:ext cx="8283575" cy="273050"/>
          </a:xfrm>
        </p:spPr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pic>
        <p:nvPicPr>
          <p:cNvPr id="19462" name="Picture 4" descr="http://www.mat.uc.pt/~alma/escolas/pontes/Konigsberg_colour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0025" y="1295400"/>
            <a:ext cx="4295775" cy="34369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smtClean="0"/>
              <a:t>Motivação – Pontes de Königsberg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536E1D1B-FBF0-4F7F-98D5-88A4F5663806}" type="slidenum">
              <a:rPr lang="pt-BR" altLang="pt-BR" sz="700"/>
              <a:pPr>
                <a:lnSpc>
                  <a:spcPct val="80000"/>
                </a:lnSpc>
              </a:pPr>
              <a:t>8</a:t>
            </a:fld>
            <a:endParaRPr lang="pt-BR" altLang="pt-BR" sz="7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609600" y="4891088"/>
            <a:ext cx="8283575" cy="273050"/>
          </a:xfrm>
        </p:spPr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pic>
        <p:nvPicPr>
          <p:cNvPr id="20485" name="Picture 4" descr="http://www.mat.uc.pt/~alma/escolas/pontes/Konigsberg_colour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0025" y="1295400"/>
            <a:ext cx="4295775" cy="3436938"/>
          </a:xfrm>
          <a:noFill/>
        </p:spPr>
      </p:pic>
      <p:sp>
        <p:nvSpPr>
          <p:cNvPr id="20486" name="Espaço Reservado para Conteúdo 2"/>
          <p:cNvSpPr>
            <a:spLocks noGrp="1"/>
          </p:cNvSpPr>
          <p:nvPr>
            <p:ph sz="quarter" idx="14"/>
          </p:nvPr>
        </p:nvSpPr>
        <p:spPr>
          <a:xfrm>
            <a:off x="4845050" y="1352550"/>
            <a:ext cx="3886200" cy="3268663"/>
          </a:xfrm>
        </p:spPr>
        <p:txBody>
          <a:bodyPr/>
          <a:lstStyle/>
          <a:p>
            <a:r>
              <a:rPr altLang="pt-BR" dirty="0" smtClean="0"/>
              <a:t>... E “</a:t>
            </a:r>
            <a:r>
              <a:rPr altLang="pt-BR" dirty="0" err="1" smtClean="0"/>
              <a:t>iniciou</a:t>
            </a:r>
            <a:r>
              <a:rPr altLang="pt-BR" dirty="0" smtClean="0"/>
              <a:t>-se” a </a:t>
            </a:r>
            <a:r>
              <a:rPr altLang="pt-BR" dirty="0" err="1" smtClean="0"/>
              <a:t>Teoria</a:t>
            </a:r>
            <a:r>
              <a:rPr altLang="pt-BR" dirty="0" smtClean="0"/>
              <a:t> dos </a:t>
            </a:r>
            <a:r>
              <a:rPr altLang="pt-BR" dirty="0" err="1" smtClean="0"/>
              <a:t>Grafos</a:t>
            </a:r>
            <a:endParaRPr altLang="pt-BR" dirty="0" smtClean="0"/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2355850"/>
            <a:ext cx="3870325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smtClean="0"/>
              <a:t>Motivação – Problema das 3 casas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DC643AAA-25DF-4CBE-8C5F-797C84F619AD}" type="slidenum">
              <a:rPr lang="pt-BR" altLang="pt-BR" sz="700"/>
              <a:pPr>
                <a:lnSpc>
                  <a:spcPct val="80000"/>
                </a:lnSpc>
              </a:pPr>
              <a:t>9</a:t>
            </a:fld>
            <a:endParaRPr lang="pt-BR" altLang="pt-BR" sz="7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609600" y="4891088"/>
            <a:ext cx="8283575" cy="273050"/>
          </a:xfrm>
        </p:spPr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21509" name="Espaço Reservado para Conteúdo 2"/>
          <p:cNvSpPr>
            <a:spLocks noGrp="1"/>
          </p:cNvSpPr>
          <p:nvPr>
            <p:ph sz="quarter" idx="14"/>
          </p:nvPr>
        </p:nvSpPr>
        <p:spPr>
          <a:xfrm>
            <a:off x="4845050" y="1352550"/>
            <a:ext cx="3886200" cy="3268663"/>
          </a:xfrm>
        </p:spPr>
        <p:txBody>
          <a:bodyPr/>
          <a:lstStyle/>
          <a:p>
            <a:r>
              <a:rPr altLang="pt-BR" dirty="0" smtClean="0"/>
              <a:t>É </a:t>
            </a:r>
            <a:r>
              <a:rPr altLang="pt-BR" dirty="0" err="1" smtClean="0"/>
              <a:t>possível</a:t>
            </a:r>
            <a:r>
              <a:rPr altLang="pt-BR" dirty="0" smtClean="0"/>
              <a:t> </a:t>
            </a:r>
            <a:r>
              <a:rPr altLang="pt-BR" dirty="0" err="1" smtClean="0"/>
              <a:t>conectar</a:t>
            </a:r>
            <a:r>
              <a:rPr altLang="pt-BR" dirty="0" smtClean="0"/>
              <a:t> as </a:t>
            </a:r>
            <a:r>
              <a:rPr altLang="pt-BR" dirty="0" err="1" smtClean="0"/>
              <a:t>três</a:t>
            </a:r>
            <a:r>
              <a:rPr altLang="pt-BR" dirty="0" smtClean="0"/>
              <a:t> </a:t>
            </a:r>
            <a:r>
              <a:rPr altLang="pt-BR" dirty="0" err="1" smtClean="0"/>
              <a:t>casas</a:t>
            </a:r>
            <a:r>
              <a:rPr altLang="pt-BR" dirty="0" smtClean="0"/>
              <a:t> </a:t>
            </a:r>
            <a:r>
              <a:rPr altLang="pt-BR" dirty="0" err="1" smtClean="0"/>
              <a:t>aos</a:t>
            </a:r>
            <a:r>
              <a:rPr altLang="pt-BR" dirty="0" smtClean="0"/>
              <a:t> </a:t>
            </a:r>
            <a:r>
              <a:rPr altLang="pt-BR" dirty="0" err="1" smtClean="0"/>
              <a:t>três</a:t>
            </a:r>
            <a:r>
              <a:rPr altLang="pt-BR" dirty="0" smtClean="0"/>
              <a:t> </a:t>
            </a:r>
            <a:r>
              <a:rPr altLang="pt-BR" dirty="0" err="1" smtClean="0"/>
              <a:t>serviços</a:t>
            </a:r>
            <a:r>
              <a:rPr altLang="pt-BR" dirty="0" smtClean="0"/>
              <a:t> </a:t>
            </a:r>
            <a:r>
              <a:rPr altLang="pt-BR" dirty="0" err="1" smtClean="0"/>
              <a:t>sem</a:t>
            </a:r>
            <a:r>
              <a:rPr altLang="pt-BR" dirty="0" smtClean="0"/>
              <a:t> </a:t>
            </a:r>
            <a:r>
              <a:rPr altLang="pt-BR" dirty="0" err="1" smtClean="0"/>
              <a:t>cruzar</a:t>
            </a:r>
            <a:r>
              <a:rPr altLang="pt-BR" dirty="0" smtClean="0"/>
              <a:t> as </a:t>
            </a:r>
            <a:r>
              <a:rPr altLang="pt-BR" dirty="0" err="1" smtClean="0"/>
              <a:t>tubulações</a:t>
            </a:r>
            <a:r>
              <a:rPr altLang="pt-BR" dirty="0" smtClean="0"/>
              <a:t>?</a:t>
            </a:r>
          </a:p>
        </p:txBody>
      </p:sp>
      <p:pic>
        <p:nvPicPr>
          <p:cNvPr id="21510" name="Imagem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38" y="1635125"/>
            <a:ext cx="3746500" cy="22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</Words>
  <Application>Microsoft Office PowerPoint</Application>
  <PresentationFormat>Apresentação na tela (16:9)</PresentationFormat>
  <Paragraphs>126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WidescreenPresentation</vt:lpstr>
      <vt:lpstr>Algoritmos Em   Grafos  Prof. Saulo Augusto de Paula Pinto</vt:lpstr>
      <vt:lpstr>Grafos: a disciplina</vt:lpstr>
      <vt:lpstr>Objetivos</vt:lpstr>
      <vt:lpstr>Ementa e unidades de ensino</vt:lpstr>
      <vt:lpstr>Motivação</vt:lpstr>
      <vt:lpstr>Motivação – Pontes de Königsberg</vt:lpstr>
      <vt:lpstr>Motivação – Pontes de Königsberg</vt:lpstr>
      <vt:lpstr>Motivação – Pontes de Königsberg</vt:lpstr>
      <vt:lpstr>Motivação – Problema das 3 casas</vt:lpstr>
      <vt:lpstr>Motivação – Problema das 3 casas</vt:lpstr>
      <vt:lpstr>Motivação – caminhos e rotas</vt:lpstr>
      <vt:lpstr>Motivação – conectividade</vt:lpstr>
      <vt:lpstr>Motivação  redes gênicas</vt:lpstr>
      <vt:lpstr>Bibliografia sugerida</vt:lpstr>
      <vt:lpstr>Bibliografia sugerida</vt:lpstr>
      <vt:lpstr>Avaliações</vt:lpstr>
      <vt:lpstr>Avaliações</vt:lpstr>
      <vt:lpstr>Outros procedimentos</vt:lpstr>
      <vt:lpstr>Outros procedimentos</vt:lpstr>
      <vt:lpstr>Observações</vt:lpstr>
      <vt:lpstr>Obrigado.  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2017-08-02T01:59:21Z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