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7"/>
  </p:notesMasterIdLst>
  <p:sldIdLst>
    <p:sldId id="256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40" r:id="rId21"/>
    <p:sldId id="338" r:id="rId22"/>
    <p:sldId id="339" r:id="rId23"/>
    <p:sldId id="341" r:id="rId24"/>
    <p:sldId id="342" r:id="rId25"/>
    <p:sldId id="286" r:id="rId26"/>
  </p:sldIdLst>
  <p:sldSz cx="9144000" cy="5143500" type="screen16x9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57D3"/>
    <a:srgbClr val="92278F"/>
    <a:srgbClr val="DA1F28"/>
    <a:srgbClr val="721015"/>
    <a:srgbClr val="AD75D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90" d="100"/>
          <a:sy n="90" d="100"/>
        </p:scale>
        <p:origin x="-49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fld id="{37B1C2F8-6E97-41EB-AF4A-86C3BBCF5389}" type="datetimeFigureOut">
              <a:rPr/>
              <a:pPr>
                <a:defRPr/>
              </a:pPr>
              <a:t>26/09/2017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pt-B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61A4AA27-3B1D-40F3-A806-72EC50D4C011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altLang="pt-BR" smtClean="0"/>
          </a:p>
        </p:txBody>
      </p:sp>
      <p:sp>
        <p:nvSpPr>
          <p:cNvPr id="11268" name="Rectangl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7A61B93-BEB2-452F-A3B9-609FB43A0D6D}" type="slidenum">
              <a:rPr lang="pt-BR" altLang="pt-BR"/>
              <a:pPr/>
              <a:t>1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altLang="pt-BR" smtClean="0"/>
          </a:p>
        </p:txBody>
      </p:sp>
      <p:sp>
        <p:nvSpPr>
          <p:cNvPr id="34820" name="Rectangl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DB8C0FA-8EC9-4936-958D-2A1E6D814365}" type="slidenum">
              <a:rPr lang="pt-BR" altLang="pt-BR"/>
              <a:pPr/>
              <a:t>25</a:t>
            </a:fld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4478338"/>
            <a:ext cx="9144000" cy="6651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5" name="Rectangle 9"/>
          <p:cNvSpPr/>
          <p:nvPr/>
        </p:nvSpPr>
        <p:spPr>
          <a:xfrm>
            <a:off x="-9525" y="4540250"/>
            <a:ext cx="2249488" cy="5349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40250"/>
            <a:ext cx="6515100" cy="514350"/>
          </a:xfrm>
          <a:solidFill>
            <a:schemeClr val="accent4">
              <a:lumMod val="75000"/>
            </a:schemeClr>
          </a:solidFill>
        </p:spPr>
        <p:txBody>
          <a:bodyPr anchor="ctr"/>
          <a:lstStyle>
            <a:lvl1pPr marL="0" indent="0" algn="l" eaLnBrk="1" latinLnBrk="0" hangingPunct="1">
              <a:buNone/>
              <a:defRPr kumimoji="0" lang="pt-BR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lang="pt-BR" dirty="0"/>
              <a:t>Clique para editar o estilo do subtítulo mestre</a:t>
            </a:r>
            <a:endParaRPr dirty="0"/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/>
          <a:lstStyle>
            <a:lvl1pPr eaLnBrk="1" latinLnBrk="0" hangingPunct="1">
              <a:defRPr kumimoji="0" lang="pt-BR" cap="all" baseline="0"/>
            </a:lvl1pPr>
            <a:extLst/>
          </a:lstStyle>
          <a:p>
            <a:r>
              <a:rPr lang="pt-BR"/>
              <a:t>Clique para editar o título mestre</a:t>
            </a:r>
            <a:endParaRPr dirty="0"/>
          </a:p>
        </p:txBody>
      </p:sp>
      <p:sp>
        <p:nvSpPr>
          <p:cNvPr id="6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363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pt-BR" sz="200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581025" y="1131888"/>
            <a:ext cx="8570913" cy="1825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5" name="Retângulo 4"/>
          <p:cNvSpPr/>
          <p:nvPr userDrawn="1"/>
        </p:nvSpPr>
        <p:spPr>
          <a:xfrm>
            <a:off x="0" y="1123950"/>
            <a:ext cx="539750" cy="1825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896" cy="1006475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26896" cy="3276600"/>
          </a:xfrm>
        </p:spPr>
        <p:txBody>
          <a:bodyPr/>
          <a:lstStyle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  <a:lvl5pPr>
              <a:buClr>
                <a:schemeClr val="accent2"/>
              </a:buClr>
              <a:defRPr/>
            </a:lvl5pPr>
            <a:extLst/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dirty="0"/>
          </a:p>
        </p:txBody>
      </p:sp>
      <p:sp>
        <p:nvSpPr>
          <p:cNvPr id="6" name="Rectangle 4"/>
          <p:cNvSpPr>
            <a:spLocks noGrp="1"/>
          </p:cNvSpPr>
          <p:nvPr>
            <p:ph type="sldNum" sz="quarter" idx="14"/>
          </p:nvPr>
        </p:nvSpPr>
        <p:spPr>
          <a:xfrm>
            <a:off x="17463" y="1131888"/>
            <a:ext cx="533400" cy="18256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CD85F4-9E5C-4224-B842-3871D04FD2FC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8" name="Footer Placeholder 13"/>
          <p:cNvSpPr>
            <a:spLocks noGrp="1"/>
          </p:cNvSpPr>
          <p:nvPr>
            <p:ph type="ftr" sz="quarter" idx="15"/>
          </p:nvPr>
        </p:nvSpPr>
        <p:spPr>
          <a:xfrm>
            <a:off x="609600" y="4686300"/>
            <a:ext cx="8426450" cy="2730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5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/>
          <a:lstStyle>
            <a:lvl1pPr eaLnBrk="1" latinLnBrk="0" hangingPunct="1">
              <a:buNone/>
              <a:defRPr kumimoji="0" lang="pt-BR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pt-B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0"/>
          </p:nvPr>
        </p:nvSpPr>
        <p:spPr>
          <a:xfrm>
            <a:off x="0" y="1314450"/>
            <a:ext cx="1295400" cy="527050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47B8D96F-7A70-4415-A367-2DC4B9B56B23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8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609600" y="4686300"/>
            <a:ext cx="8283575" cy="2730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581025" y="1131888"/>
            <a:ext cx="8570913" cy="1825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75429E02-6701-4825-BFD1-75CFB8E4B317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>
          <a:xfrm>
            <a:off x="609600" y="4686300"/>
            <a:ext cx="8283575" cy="2730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/>
          <a:lstStyle>
            <a:lvl1pPr eaLnBrk="1" latinLnBrk="0" hangingPunct="1">
              <a:defRPr kumimoji="0" lang="pt-BR"/>
            </a:lvl1pPr>
            <a:extLst/>
          </a:lstStyle>
          <a:p>
            <a:r>
              <a:rPr lang="pt-BR"/>
              <a:t>Clique para editar o estilo do título mestre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E9C9E22-73CF-4C2C-8690-96F311634450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8" name="Footer Placeholder 13"/>
          <p:cNvSpPr>
            <a:spLocks noGrp="1"/>
          </p:cNvSpPr>
          <p:nvPr>
            <p:ph type="ftr" sz="quarter" idx="21"/>
          </p:nvPr>
        </p:nvSpPr>
        <p:spPr>
          <a:xfrm>
            <a:off x="609600" y="4686300"/>
            <a:ext cx="8283575" cy="2730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2E9C7-1571-4DC9-AFA7-2E5099CBBA5B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DABCBE-C8BE-425E-AF76-39307C31FC88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lvl1pPr algn="l" eaLnBrk="1" latinLnBrk="0" hangingPunct="1">
              <a:buNone/>
              <a:defRPr kumimoji="0" lang="pt-BR" sz="4200" b="0"/>
            </a:lvl1pPr>
            <a:extLst/>
          </a:lstStyle>
          <a:p>
            <a:r>
              <a:rPr lang="pt-BR"/>
              <a:t>Clique para editar o estilo do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pt-BR" sz="1800"/>
            </a:lvl1pPr>
            <a:lvl2pPr eaLnBrk="1" latinLnBrk="0" hangingPunct="1">
              <a:buNone/>
              <a:defRPr kumimoji="0" lang="pt-BR" sz="1200"/>
            </a:lvl2pPr>
            <a:lvl3pPr eaLnBrk="1" latinLnBrk="0" hangingPunct="1">
              <a:buNone/>
              <a:defRPr kumimoji="0" lang="pt-BR" sz="1000"/>
            </a:lvl3pPr>
            <a:lvl4pPr eaLnBrk="1" latinLnBrk="0" hangingPunct="1">
              <a:buNone/>
              <a:defRPr kumimoji="0" lang="pt-BR" sz="900"/>
            </a:lvl4pPr>
            <a:lvl5pPr eaLnBrk="1" latinLnBrk="0" hangingPunct="1">
              <a:buNone/>
              <a:defRPr kumimoji="0" lang="pt-BR" sz="9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AD6499B-9062-4E62-B2A3-95FAE0AE8E0B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-9525" y="3429000"/>
            <a:ext cx="9144000" cy="66516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" name="Rectangle 8"/>
          <p:cNvSpPr/>
          <p:nvPr/>
        </p:nvSpPr>
        <p:spPr>
          <a:xfrm>
            <a:off x="-9525" y="3497263"/>
            <a:ext cx="1463675" cy="5349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ctangle 9"/>
          <p:cNvSpPr/>
          <p:nvPr/>
        </p:nvSpPr>
        <p:spPr>
          <a:xfrm>
            <a:off x="1544638" y="3490913"/>
            <a:ext cx="7589837" cy="534987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Rectangle 10"/>
          <p:cNvSpPr/>
          <p:nvPr/>
        </p:nvSpPr>
        <p:spPr>
          <a:xfrm>
            <a:off x="1447800" y="0"/>
            <a:ext cx="100013" cy="51498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>
            <a:normAutofit/>
          </a:bodyPr>
          <a:lstStyle>
            <a:lvl1pPr eaLnBrk="1" latinLnBrk="0" hangingPunct="1">
              <a:buNone/>
              <a:defRPr kumimoji="0" lang="pt-BR" sz="3200"/>
            </a:lvl1pPr>
            <a:extLst/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pt-BR" sz="1700"/>
            </a:lvl1pPr>
            <a:lvl2pPr eaLnBrk="1" latinLnBrk="0" hangingPunct="1">
              <a:buFontTx/>
              <a:buNone/>
              <a:defRPr kumimoji="0" lang="pt-BR" sz="1200"/>
            </a:lvl2pPr>
            <a:lvl3pPr eaLnBrk="1" latinLnBrk="0" hangingPunct="1">
              <a:buFontTx/>
              <a:buNone/>
              <a:defRPr kumimoji="0" lang="pt-BR" sz="1000"/>
            </a:lvl3pPr>
            <a:lvl4pPr eaLnBrk="1" latinLnBrk="0" hangingPunct="1">
              <a:buFontTx/>
              <a:buNone/>
              <a:defRPr kumimoji="0" lang="pt-BR" sz="900"/>
            </a:lvl4pPr>
            <a:lvl5pPr eaLnBrk="1" latinLnBrk="0" hangingPunct="1">
              <a:buFontTx/>
              <a:buNone/>
              <a:defRPr kumimoji="0" lang="pt-BR" sz="9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pt-BR"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4638"/>
          </a:xfrm>
        </p:spPr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8"/>
            <a:ext cx="1447800" cy="498475"/>
          </a:xfrm>
        </p:spPr>
        <p:txBody>
          <a:bodyPr/>
          <a:lstStyle>
            <a:lvl1pPr>
              <a:defRPr sz="2800"/>
            </a:lvl1pPr>
          </a:lstStyle>
          <a:p>
            <a:fld id="{FA7FD5EB-CF5F-4CD4-971B-01FC415C1802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300"/>
            <a:ext cx="4572000" cy="273050"/>
          </a:xfrm>
        </p:spPr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352550"/>
            <a:ext cx="8153400" cy="32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  <a:endParaRPr lang="en-US" altLang="pt-BR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4638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pt-BR" sz="14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4686300"/>
            <a:ext cx="5421313" cy="273050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pt-BR" sz="14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095375"/>
            <a:ext cx="9144000" cy="2397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6350" y="1131888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590550" y="1128713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950"/>
            <a:ext cx="533400" cy="1825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fld id="{000F2E03-9E9A-49A7-B6C3-A3C7AFE97AFB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1033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17475"/>
            <a:ext cx="8153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  <a:endParaRPr lang="en-US" altLang="pt-B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37" r:id="rId6"/>
    <p:sldLayoutId id="2147484044" r:id="rId7"/>
    <p:sldLayoutId id="2147484038" r:id="rId8"/>
    <p:sldLayoutId id="2147484045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pt-BR"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9pPr>
      <a:extLst/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itchFamily="2" charset="2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075"/>
            <a:ext cx="6781800" cy="536575"/>
          </a:xfrm>
        </p:spPr>
        <p:txBody>
          <a:bodyPr/>
          <a:lstStyle/>
          <a:p>
            <a:pPr>
              <a:defRPr/>
            </a:pPr>
            <a:r>
              <a:rPr altLang="pt-BR" dirty="0"/>
              <a:t>CIÊNCIA DA COMPUTAÇÃO</a:t>
            </a:r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187450" y="2343150"/>
            <a:ext cx="7651750" cy="2038350"/>
          </a:xfrm>
        </p:spPr>
        <p:txBody>
          <a:bodyPr>
            <a:normAutofit fontScale="90000"/>
          </a:bodyPr>
          <a:lstStyle/>
          <a:p>
            <a:pPr indent="-1440000" fontAlgn="auto">
              <a:spcAft>
                <a:spcPts val="0"/>
              </a:spcAft>
              <a:defRPr/>
            </a:pPr>
            <a:r>
              <a:rPr sz="6100" cap="small" dirty="0"/>
              <a:t>Algoritmos em Grafos</a:t>
            </a:r>
            <a:r>
              <a:rPr sz="4700" cap="small" dirty="0"/>
              <a:t/>
            </a:r>
            <a:br>
              <a:rPr sz="4700" cap="small" dirty="0"/>
            </a:br>
            <a:r>
              <a:rPr sz="2000" cap="small" dirty="0"/>
              <a:t/>
            </a:r>
            <a:br>
              <a:rPr sz="2000" cap="small" dirty="0"/>
            </a:br>
            <a:r>
              <a:rPr sz="4400" u="sng" cap="small" dirty="0"/>
              <a:t>Árvores Geradoras Mínimas</a:t>
            </a:r>
            <a:br>
              <a:rPr sz="4400" u="sng" cap="small" dirty="0"/>
            </a:br>
            <a:r>
              <a:rPr sz="4400" u="sng" cap="small" dirty="0"/>
              <a:t>Algoritmos de </a:t>
            </a:r>
            <a:r>
              <a:rPr sz="4400" u="sng" cap="small" dirty="0" err="1"/>
              <a:t>Prim</a:t>
            </a:r>
            <a:r>
              <a:rPr sz="4400" u="sng" cap="small" dirty="0"/>
              <a:t> e </a:t>
            </a:r>
            <a:r>
              <a:rPr sz="4400" u="sng" cap="small" dirty="0" err="1"/>
              <a:t>Kruskal</a:t>
            </a:r>
            <a:r>
              <a:rPr sz="4400" u="sng" cap="small" dirty="0"/>
              <a:t/>
            </a:r>
            <a:br>
              <a:rPr sz="4400" u="sng" cap="small" dirty="0"/>
            </a:br>
            <a:r>
              <a:rPr sz="2200" u="sng" cap="small" dirty="0"/>
              <a:t/>
            </a:r>
            <a:br>
              <a:rPr sz="2200" u="sng" cap="small" dirty="0"/>
            </a:br>
            <a:r>
              <a:rPr cap="none" dirty="0"/>
              <a:t>Prof. João Caram</a:t>
            </a:r>
            <a:endParaRPr cap="small" dirty="0"/>
          </a:p>
        </p:txBody>
      </p:sp>
      <p:sp>
        <p:nvSpPr>
          <p:cNvPr id="10244" name="Rectangle 4"/>
          <p:cNvSpPr txBox="1">
            <a:spLocks/>
          </p:cNvSpPr>
          <p:nvPr/>
        </p:nvSpPr>
        <p:spPr bwMode="auto">
          <a:xfrm>
            <a:off x="26988" y="4537075"/>
            <a:ext cx="229870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pt-BR" altLang="pt-BR" sz="2800">
                <a:solidFill>
                  <a:srgbClr val="FFFFFF"/>
                </a:solidFill>
              </a:rPr>
              <a:t>PUC MINAS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altLang="pt-BR" smtClean="0"/>
              <a:t>Algoritmo de Prim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3759200" y="1352550"/>
            <a:ext cx="5276850" cy="3276600"/>
          </a:xfrm>
        </p:spPr>
        <p:txBody>
          <a:bodyPr/>
          <a:lstStyle/>
          <a:p>
            <a:r>
              <a:rPr altLang="pt-BR" smtClean="0"/>
              <a:t>T={A, B, C, D, E, G}</a:t>
            </a:r>
          </a:p>
          <a:p>
            <a:r>
              <a:rPr altLang="pt-BR" smtClean="0"/>
              <a:t>AG={AB, BC, AD, DE, DG}</a:t>
            </a:r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E2055E0-D83B-4484-8C0B-7420A98D7B9F}" type="slidenum">
              <a:rPr lang="pt-BR" altLang="pt-BR"/>
              <a:pPr/>
              <a:t>10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sp>
        <p:nvSpPr>
          <p:cNvPr id="6" name="Elipse 5"/>
          <p:cNvSpPr/>
          <p:nvPr/>
        </p:nvSpPr>
        <p:spPr>
          <a:xfrm>
            <a:off x="1766888" y="1881188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B</a:t>
            </a:r>
          </a:p>
        </p:txBody>
      </p:sp>
      <p:sp>
        <p:nvSpPr>
          <p:cNvPr id="7" name="Elipse 6"/>
          <p:cNvSpPr/>
          <p:nvPr/>
        </p:nvSpPr>
        <p:spPr>
          <a:xfrm>
            <a:off x="450850" y="1881188"/>
            <a:ext cx="433388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A</a:t>
            </a:r>
          </a:p>
        </p:txBody>
      </p:sp>
      <p:sp>
        <p:nvSpPr>
          <p:cNvPr id="8" name="Elipse 7"/>
          <p:cNvSpPr/>
          <p:nvPr/>
        </p:nvSpPr>
        <p:spPr>
          <a:xfrm>
            <a:off x="3059113" y="1885950"/>
            <a:ext cx="433387" cy="43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C</a:t>
            </a:r>
          </a:p>
        </p:txBody>
      </p:sp>
      <p:sp>
        <p:nvSpPr>
          <p:cNvPr id="9" name="Elipse 8"/>
          <p:cNvSpPr/>
          <p:nvPr/>
        </p:nvSpPr>
        <p:spPr>
          <a:xfrm>
            <a:off x="3059113" y="3041650"/>
            <a:ext cx="433387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F</a:t>
            </a:r>
          </a:p>
        </p:txBody>
      </p:sp>
      <p:sp>
        <p:nvSpPr>
          <p:cNvPr id="10" name="Elipse 9"/>
          <p:cNvSpPr/>
          <p:nvPr/>
        </p:nvSpPr>
        <p:spPr>
          <a:xfrm>
            <a:off x="1766888" y="3041650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E</a:t>
            </a:r>
          </a:p>
        </p:txBody>
      </p:sp>
      <p:sp>
        <p:nvSpPr>
          <p:cNvPr id="11" name="Elipse 10"/>
          <p:cNvSpPr/>
          <p:nvPr/>
        </p:nvSpPr>
        <p:spPr>
          <a:xfrm>
            <a:off x="450850" y="3041650"/>
            <a:ext cx="433388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D</a:t>
            </a:r>
          </a:p>
        </p:txBody>
      </p:sp>
      <p:sp>
        <p:nvSpPr>
          <p:cNvPr id="12" name="Elipse 11"/>
          <p:cNvSpPr/>
          <p:nvPr/>
        </p:nvSpPr>
        <p:spPr>
          <a:xfrm>
            <a:off x="1766888" y="4197350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G</a:t>
            </a:r>
          </a:p>
        </p:txBody>
      </p:sp>
      <p:cxnSp>
        <p:nvCxnSpPr>
          <p:cNvPr id="14" name="Conector reto 13"/>
          <p:cNvCxnSpPr>
            <a:stCxn id="7" idx="6"/>
            <a:endCxn id="6" idx="2"/>
          </p:cNvCxnSpPr>
          <p:nvPr/>
        </p:nvCxnSpPr>
        <p:spPr>
          <a:xfrm>
            <a:off x="884238" y="2097088"/>
            <a:ext cx="88265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6" idx="6"/>
            <a:endCxn id="8" idx="2"/>
          </p:cNvCxnSpPr>
          <p:nvPr/>
        </p:nvCxnSpPr>
        <p:spPr>
          <a:xfrm>
            <a:off x="2198688" y="2097088"/>
            <a:ext cx="860425" cy="63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1" idx="6"/>
            <a:endCxn id="10" idx="2"/>
          </p:cNvCxnSpPr>
          <p:nvPr/>
        </p:nvCxnSpPr>
        <p:spPr>
          <a:xfrm>
            <a:off x="884238" y="3257550"/>
            <a:ext cx="88265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9" idx="2"/>
            <a:endCxn id="10" idx="6"/>
          </p:cNvCxnSpPr>
          <p:nvPr/>
        </p:nvCxnSpPr>
        <p:spPr>
          <a:xfrm flipH="1">
            <a:off x="2198688" y="3257550"/>
            <a:ext cx="8604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9" idx="0"/>
            <a:endCxn id="8" idx="4"/>
          </p:cNvCxnSpPr>
          <p:nvPr/>
        </p:nvCxnSpPr>
        <p:spPr>
          <a:xfrm flipV="1">
            <a:off x="3276600" y="2319338"/>
            <a:ext cx="0" cy="7223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10" idx="0"/>
            <a:endCxn id="6" idx="4"/>
          </p:cNvCxnSpPr>
          <p:nvPr/>
        </p:nvCxnSpPr>
        <p:spPr>
          <a:xfrm flipV="1">
            <a:off x="1982788" y="2312988"/>
            <a:ext cx="0" cy="728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1" idx="0"/>
            <a:endCxn id="7" idx="4"/>
          </p:cNvCxnSpPr>
          <p:nvPr/>
        </p:nvCxnSpPr>
        <p:spPr>
          <a:xfrm flipV="1">
            <a:off x="666750" y="2312988"/>
            <a:ext cx="0" cy="7286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11" idx="7"/>
            <a:endCxn id="6" idx="3"/>
          </p:cNvCxnSpPr>
          <p:nvPr/>
        </p:nvCxnSpPr>
        <p:spPr>
          <a:xfrm flipV="1">
            <a:off x="820738" y="2249488"/>
            <a:ext cx="1009650" cy="855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10" idx="7"/>
            <a:endCxn id="8" idx="3"/>
          </p:cNvCxnSpPr>
          <p:nvPr/>
        </p:nvCxnSpPr>
        <p:spPr>
          <a:xfrm flipV="1">
            <a:off x="2135188" y="2255838"/>
            <a:ext cx="987425" cy="8493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>
            <a:stCxn id="12" idx="0"/>
            <a:endCxn id="10" idx="4"/>
          </p:cNvCxnSpPr>
          <p:nvPr/>
        </p:nvCxnSpPr>
        <p:spPr>
          <a:xfrm flipV="1">
            <a:off x="1982788" y="3473450"/>
            <a:ext cx="0" cy="72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12" idx="7"/>
            <a:endCxn id="9" idx="3"/>
          </p:cNvCxnSpPr>
          <p:nvPr/>
        </p:nvCxnSpPr>
        <p:spPr>
          <a:xfrm flipV="1">
            <a:off x="2135188" y="3409950"/>
            <a:ext cx="987425" cy="850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>
            <a:stCxn id="12" idx="1"/>
            <a:endCxn id="11" idx="5"/>
          </p:cNvCxnSpPr>
          <p:nvPr/>
        </p:nvCxnSpPr>
        <p:spPr>
          <a:xfrm flipH="1" flipV="1">
            <a:off x="820738" y="3409950"/>
            <a:ext cx="1009650" cy="8509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CaixaDeTexto 48"/>
          <p:cNvSpPr txBox="1">
            <a:spLocks noChangeArrowheads="1"/>
          </p:cNvSpPr>
          <p:nvPr/>
        </p:nvSpPr>
        <p:spPr bwMode="auto">
          <a:xfrm>
            <a:off x="1047750" y="1909763"/>
            <a:ext cx="287338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1</a:t>
            </a:r>
          </a:p>
        </p:txBody>
      </p:sp>
      <p:sp>
        <p:nvSpPr>
          <p:cNvPr id="20506" name="CaixaDeTexto 50"/>
          <p:cNvSpPr txBox="1">
            <a:spLocks noChangeArrowheads="1"/>
          </p:cNvSpPr>
          <p:nvPr/>
        </p:nvSpPr>
        <p:spPr bwMode="auto">
          <a:xfrm>
            <a:off x="2466975" y="1909763"/>
            <a:ext cx="287338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2</a:t>
            </a:r>
          </a:p>
        </p:txBody>
      </p:sp>
      <p:sp>
        <p:nvSpPr>
          <p:cNvPr id="20507" name="CaixaDeTexto 51"/>
          <p:cNvSpPr txBox="1">
            <a:spLocks noChangeArrowheads="1"/>
          </p:cNvSpPr>
          <p:nvPr/>
        </p:nvSpPr>
        <p:spPr bwMode="auto">
          <a:xfrm>
            <a:off x="511175" y="2449513"/>
            <a:ext cx="288925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4</a:t>
            </a:r>
          </a:p>
        </p:txBody>
      </p:sp>
      <p:sp>
        <p:nvSpPr>
          <p:cNvPr id="20508" name="CaixaDeTexto 52"/>
          <p:cNvSpPr txBox="1">
            <a:spLocks noChangeArrowheads="1"/>
          </p:cNvSpPr>
          <p:nvPr/>
        </p:nvSpPr>
        <p:spPr bwMode="auto">
          <a:xfrm>
            <a:off x="1181100" y="2455863"/>
            <a:ext cx="287338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6</a:t>
            </a:r>
          </a:p>
        </p:txBody>
      </p:sp>
      <p:sp>
        <p:nvSpPr>
          <p:cNvPr id="20509" name="CaixaDeTexto 53"/>
          <p:cNvSpPr txBox="1">
            <a:spLocks noChangeArrowheads="1"/>
          </p:cNvSpPr>
          <p:nvPr/>
        </p:nvSpPr>
        <p:spPr bwMode="auto">
          <a:xfrm>
            <a:off x="1838325" y="2439988"/>
            <a:ext cx="288925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4</a:t>
            </a:r>
          </a:p>
        </p:txBody>
      </p:sp>
      <p:sp>
        <p:nvSpPr>
          <p:cNvPr id="20510" name="CaixaDeTexto 54"/>
          <p:cNvSpPr txBox="1">
            <a:spLocks noChangeArrowheads="1"/>
          </p:cNvSpPr>
          <p:nvPr/>
        </p:nvSpPr>
        <p:spPr bwMode="auto">
          <a:xfrm>
            <a:off x="2486025" y="2436813"/>
            <a:ext cx="287338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5</a:t>
            </a:r>
          </a:p>
        </p:txBody>
      </p:sp>
      <p:sp>
        <p:nvSpPr>
          <p:cNvPr id="20511" name="CaixaDeTexto 55"/>
          <p:cNvSpPr txBox="1">
            <a:spLocks noChangeArrowheads="1"/>
          </p:cNvSpPr>
          <p:nvPr/>
        </p:nvSpPr>
        <p:spPr bwMode="auto">
          <a:xfrm>
            <a:off x="3108325" y="2444750"/>
            <a:ext cx="288925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6</a:t>
            </a:r>
          </a:p>
        </p:txBody>
      </p:sp>
      <p:sp>
        <p:nvSpPr>
          <p:cNvPr id="20512" name="CaixaDeTexto 56"/>
          <p:cNvSpPr txBox="1">
            <a:spLocks noChangeArrowheads="1"/>
          </p:cNvSpPr>
          <p:nvPr/>
        </p:nvSpPr>
        <p:spPr bwMode="auto">
          <a:xfrm>
            <a:off x="1225550" y="3098800"/>
            <a:ext cx="287338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3</a:t>
            </a:r>
          </a:p>
        </p:txBody>
      </p:sp>
      <p:sp>
        <p:nvSpPr>
          <p:cNvPr id="20513" name="CaixaDeTexto 57"/>
          <p:cNvSpPr txBox="1">
            <a:spLocks noChangeArrowheads="1"/>
          </p:cNvSpPr>
          <p:nvPr/>
        </p:nvSpPr>
        <p:spPr bwMode="auto">
          <a:xfrm>
            <a:off x="2505075" y="3057525"/>
            <a:ext cx="287338" cy="376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8</a:t>
            </a:r>
          </a:p>
        </p:txBody>
      </p:sp>
      <p:sp>
        <p:nvSpPr>
          <p:cNvPr id="20514" name="CaixaDeTexto 58"/>
          <p:cNvSpPr txBox="1">
            <a:spLocks noChangeArrowheads="1"/>
          </p:cNvSpPr>
          <p:nvPr/>
        </p:nvSpPr>
        <p:spPr bwMode="auto">
          <a:xfrm>
            <a:off x="1039813" y="3540125"/>
            <a:ext cx="287337" cy="376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4</a:t>
            </a:r>
          </a:p>
        </p:txBody>
      </p:sp>
      <p:sp>
        <p:nvSpPr>
          <p:cNvPr id="20515" name="CaixaDeTexto 59"/>
          <p:cNvSpPr txBox="1">
            <a:spLocks noChangeArrowheads="1"/>
          </p:cNvSpPr>
          <p:nvPr/>
        </p:nvSpPr>
        <p:spPr bwMode="auto">
          <a:xfrm>
            <a:off x="1866900" y="3590925"/>
            <a:ext cx="288925" cy="376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7</a:t>
            </a:r>
          </a:p>
        </p:txBody>
      </p:sp>
      <p:sp>
        <p:nvSpPr>
          <p:cNvPr id="20516" name="CaixaDeTexto 60"/>
          <p:cNvSpPr txBox="1">
            <a:spLocks noChangeArrowheads="1"/>
          </p:cNvSpPr>
          <p:nvPr/>
        </p:nvSpPr>
        <p:spPr bwMode="auto">
          <a:xfrm>
            <a:off x="2540000" y="3627438"/>
            <a:ext cx="288925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altLang="pt-BR" smtClean="0"/>
              <a:t>Algoritmo de Prim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3759200" y="1352550"/>
            <a:ext cx="5276850" cy="3276600"/>
          </a:xfrm>
        </p:spPr>
        <p:txBody>
          <a:bodyPr/>
          <a:lstStyle/>
          <a:p>
            <a:r>
              <a:rPr altLang="pt-BR" smtClean="0"/>
              <a:t>T={A, B, C, D, E, G, F}</a:t>
            </a:r>
          </a:p>
          <a:p>
            <a:r>
              <a:rPr altLang="pt-BR" smtClean="0"/>
              <a:t>AG={AB, BC, AD, DE, DG, GF}</a:t>
            </a: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DF3128E-D471-44BC-B9EC-5EE914EE8255}" type="slidenum">
              <a:rPr lang="pt-BR" altLang="pt-BR"/>
              <a:pPr/>
              <a:t>11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sp>
        <p:nvSpPr>
          <p:cNvPr id="6" name="Elipse 5"/>
          <p:cNvSpPr/>
          <p:nvPr/>
        </p:nvSpPr>
        <p:spPr>
          <a:xfrm>
            <a:off x="1766888" y="1881188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B</a:t>
            </a:r>
          </a:p>
        </p:txBody>
      </p:sp>
      <p:sp>
        <p:nvSpPr>
          <p:cNvPr id="7" name="Elipse 6"/>
          <p:cNvSpPr/>
          <p:nvPr/>
        </p:nvSpPr>
        <p:spPr>
          <a:xfrm>
            <a:off x="450850" y="1881188"/>
            <a:ext cx="433388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A</a:t>
            </a:r>
          </a:p>
        </p:txBody>
      </p:sp>
      <p:sp>
        <p:nvSpPr>
          <p:cNvPr id="8" name="Elipse 7"/>
          <p:cNvSpPr/>
          <p:nvPr/>
        </p:nvSpPr>
        <p:spPr>
          <a:xfrm>
            <a:off x="3059113" y="1885950"/>
            <a:ext cx="433387" cy="43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C</a:t>
            </a:r>
          </a:p>
        </p:txBody>
      </p:sp>
      <p:sp>
        <p:nvSpPr>
          <p:cNvPr id="9" name="Elipse 8"/>
          <p:cNvSpPr/>
          <p:nvPr/>
        </p:nvSpPr>
        <p:spPr>
          <a:xfrm>
            <a:off x="3059113" y="3041650"/>
            <a:ext cx="433387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F</a:t>
            </a:r>
          </a:p>
        </p:txBody>
      </p:sp>
      <p:sp>
        <p:nvSpPr>
          <p:cNvPr id="10" name="Elipse 9"/>
          <p:cNvSpPr/>
          <p:nvPr/>
        </p:nvSpPr>
        <p:spPr>
          <a:xfrm>
            <a:off x="1766888" y="3041650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E</a:t>
            </a:r>
          </a:p>
        </p:txBody>
      </p:sp>
      <p:sp>
        <p:nvSpPr>
          <p:cNvPr id="11" name="Elipse 10"/>
          <p:cNvSpPr/>
          <p:nvPr/>
        </p:nvSpPr>
        <p:spPr>
          <a:xfrm>
            <a:off x="450850" y="3041650"/>
            <a:ext cx="433388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D</a:t>
            </a:r>
          </a:p>
        </p:txBody>
      </p:sp>
      <p:sp>
        <p:nvSpPr>
          <p:cNvPr id="12" name="Elipse 11"/>
          <p:cNvSpPr/>
          <p:nvPr/>
        </p:nvSpPr>
        <p:spPr>
          <a:xfrm>
            <a:off x="1766888" y="4197350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G</a:t>
            </a:r>
          </a:p>
        </p:txBody>
      </p:sp>
      <p:cxnSp>
        <p:nvCxnSpPr>
          <p:cNvPr id="14" name="Conector reto 13"/>
          <p:cNvCxnSpPr>
            <a:stCxn id="7" idx="6"/>
            <a:endCxn id="6" idx="2"/>
          </p:cNvCxnSpPr>
          <p:nvPr/>
        </p:nvCxnSpPr>
        <p:spPr>
          <a:xfrm>
            <a:off x="884238" y="2097088"/>
            <a:ext cx="88265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6" idx="6"/>
            <a:endCxn id="8" idx="2"/>
          </p:cNvCxnSpPr>
          <p:nvPr/>
        </p:nvCxnSpPr>
        <p:spPr>
          <a:xfrm>
            <a:off x="2198688" y="2097088"/>
            <a:ext cx="860425" cy="63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1" idx="6"/>
            <a:endCxn id="10" idx="2"/>
          </p:cNvCxnSpPr>
          <p:nvPr/>
        </p:nvCxnSpPr>
        <p:spPr>
          <a:xfrm>
            <a:off x="884238" y="3257550"/>
            <a:ext cx="88265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9" idx="2"/>
            <a:endCxn id="10" idx="6"/>
          </p:cNvCxnSpPr>
          <p:nvPr/>
        </p:nvCxnSpPr>
        <p:spPr>
          <a:xfrm flipH="1">
            <a:off x="2198688" y="3257550"/>
            <a:ext cx="8604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9" idx="0"/>
            <a:endCxn id="8" idx="4"/>
          </p:cNvCxnSpPr>
          <p:nvPr/>
        </p:nvCxnSpPr>
        <p:spPr>
          <a:xfrm flipV="1">
            <a:off x="3276600" y="2319338"/>
            <a:ext cx="0" cy="7223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10" idx="0"/>
            <a:endCxn id="6" idx="4"/>
          </p:cNvCxnSpPr>
          <p:nvPr/>
        </p:nvCxnSpPr>
        <p:spPr>
          <a:xfrm flipV="1">
            <a:off x="1982788" y="2312988"/>
            <a:ext cx="0" cy="728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1" idx="0"/>
            <a:endCxn id="7" idx="4"/>
          </p:cNvCxnSpPr>
          <p:nvPr/>
        </p:nvCxnSpPr>
        <p:spPr>
          <a:xfrm flipV="1">
            <a:off x="666750" y="2312988"/>
            <a:ext cx="0" cy="7286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11" idx="7"/>
            <a:endCxn id="6" idx="3"/>
          </p:cNvCxnSpPr>
          <p:nvPr/>
        </p:nvCxnSpPr>
        <p:spPr>
          <a:xfrm flipV="1">
            <a:off x="820738" y="2249488"/>
            <a:ext cx="1009650" cy="855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10" idx="7"/>
            <a:endCxn id="8" idx="3"/>
          </p:cNvCxnSpPr>
          <p:nvPr/>
        </p:nvCxnSpPr>
        <p:spPr>
          <a:xfrm flipV="1">
            <a:off x="2135188" y="2255838"/>
            <a:ext cx="987425" cy="8493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>
            <a:stCxn id="12" idx="0"/>
            <a:endCxn id="10" idx="4"/>
          </p:cNvCxnSpPr>
          <p:nvPr/>
        </p:nvCxnSpPr>
        <p:spPr>
          <a:xfrm flipV="1">
            <a:off x="1982788" y="3473450"/>
            <a:ext cx="0" cy="72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12" idx="7"/>
            <a:endCxn id="9" idx="3"/>
          </p:cNvCxnSpPr>
          <p:nvPr/>
        </p:nvCxnSpPr>
        <p:spPr>
          <a:xfrm flipV="1">
            <a:off x="2135188" y="3409950"/>
            <a:ext cx="987425" cy="8509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>
            <a:stCxn id="12" idx="1"/>
            <a:endCxn id="11" idx="5"/>
          </p:cNvCxnSpPr>
          <p:nvPr/>
        </p:nvCxnSpPr>
        <p:spPr>
          <a:xfrm flipH="1" flipV="1">
            <a:off x="820738" y="3409950"/>
            <a:ext cx="1009650" cy="8509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CaixaDeTexto 48"/>
          <p:cNvSpPr txBox="1">
            <a:spLocks noChangeArrowheads="1"/>
          </p:cNvSpPr>
          <p:nvPr/>
        </p:nvSpPr>
        <p:spPr bwMode="auto">
          <a:xfrm>
            <a:off x="1047750" y="1909763"/>
            <a:ext cx="287338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1</a:t>
            </a:r>
          </a:p>
        </p:txBody>
      </p:sp>
      <p:sp>
        <p:nvSpPr>
          <p:cNvPr id="21530" name="CaixaDeTexto 50"/>
          <p:cNvSpPr txBox="1">
            <a:spLocks noChangeArrowheads="1"/>
          </p:cNvSpPr>
          <p:nvPr/>
        </p:nvSpPr>
        <p:spPr bwMode="auto">
          <a:xfrm>
            <a:off x="2466975" y="1909763"/>
            <a:ext cx="287338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2</a:t>
            </a:r>
          </a:p>
        </p:txBody>
      </p:sp>
      <p:sp>
        <p:nvSpPr>
          <p:cNvPr id="21531" name="CaixaDeTexto 51"/>
          <p:cNvSpPr txBox="1">
            <a:spLocks noChangeArrowheads="1"/>
          </p:cNvSpPr>
          <p:nvPr/>
        </p:nvSpPr>
        <p:spPr bwMode="auto">
          <a:xfrm>
            <a:off x="511175" y="2449513"/>
            <a:ext cx="288925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4</a:t>
            </a:r>
          </a:p>
        </p:txBody>
      </p:sp>
      <p:sp>
        <p:nvSpPr>
          <p:cNvPr id="21532" name="CaixaDeTexto 52"/>
          <p:cNvSpPr txBox="1">
            <a:spLocks noChangeArrowheads="1"/>
          </p:cNvSpPr>
          <p:nvPr/>
        </p:nvSpPr>
        <p:spPr bwMode="auto">
          <a:xfrm>
            <a:off x="1181100" y="2455863"/>
            <a:ext cx="287338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6</a:t>
            </a:r>
          </a:p>
        </p:txBody>
      </p:sp>
      <p:sp>
        <p:nvSpPr>
          <p:cNvPr id="21533" name="CaixaDeTexto 53"/>
          <p:cNvSpPr txBox="1">
            <a:spLocks noChangeArrowheads="1"/>
          </p:cNvSpPr>
          <p:nvPr/>
        </p:nvSpPr>
        <p:spPr bwMode="auto">
          <a:xfrm>
            <a:off x="1838325" y="2439988"/>
            <a:ext cx="288925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4</a:t>
            </a:r>
          </a:p>
        </p:txBody>
      </p:sp>
      <p:sp>
        <p:nvSpPr>
          <p:cNvPr id="21534" name="CaixaDeTexto 54"/>
          <p:cNvSpPr txBox="1">
            <a:spLocks noChangeArrowheads="1"/>
          </p:cNvSpPr>
          <p:nvPr/>
        </p:nvSpPr>
        <p:spPr bwMode="auto">
          <a:xfrm>
            <a:off x="2486025" y="2436813"/>
            <a:ext cx="287338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5</a:t>
            </a:r>
          </a:p>
        </p:txBody>
      </p:sp>
      <p:sp>
        <p:nvSpPr>
          <p:cNvPr id="21535" name="CaixaDeTexto 55"/>
          <p:cNvSpPr txBox="1">
            <a:spLocks noChangeArrowheads="1"/>
          </p:cNvSpPr>
          <p:nvPr/>
        </p:nvSpPr>
        <p:spPr bwMode="auto">
          <a:xfrm>
            <a:off x="3108325" y="2444750"/>
            <a:ext cx="288925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6</a:t>
            </a:r>
          </a:p>
        </p:txBody>
      </p:sp>
      <p:sp>
        <p:nvSpPr>
          <p:cNvPr id="21536" name="CaixaDeTexto 56"/>
          <p:cNvSpPr txBox="1">
            <a:spLocks noChangeArrowheads="1"/>
          </p:cNvSpPr>
          <p:nvPr/>
        </p:nvSpPr>
        <p:spPr bwMode="auto">
          <a:xfrm>
            <a:off x="1225550" y="3098800"/>
            <a:ext cx="287338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3</a:t>
            </a:r>
          </a:p>
        </p:txBody>
      </p:sp>
      <p:sp>
        <p:nvSpPr>
          <p:cNvPr id="21537" name="CaixaDeTexto 57"/>
          <p:cNvSpPr txBox="1">
            <a:spLocks noChangeArrowheads="1"/>
          </p:cNvSpPr>
          <p:nvPr/>
        </p:nvSpPr>
        <p:spPr bwMode="auto">
          <a:xfrm>
            <a:off x="2505075" y="3057525"/>
            <a:ext cx="287338" cy="376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8</a:t>
            </a:r>
          </a:p>
        </p:txBody>
      </p:sp>
      <p:sp>
        <p:nvSpPr>
          <p:cNvPr id="21538" name="CaixaDeTexto 58"/>
          <p:cNvSpPr txBox="1">
            <a:spLocks noChangeArrowheads="1"/>
          </p:cNvSpPr>
          <p:nvPr/>
        </p:nvSpPr>
        <p:spPr bwMode="auto">
          <a:xfrm>
            <a:off x="1039813" y="3540125"/>
            <a:ext cx="287337" cy="376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4</a:t>
            </a:r>
          </a:p>
        </p:txBody>
      </p:sp>
      <p:sp>
        <p:nvSpPr>
          <p:cNvPr id="21539" name="CaixaDeTexto 59"/>
          <p:cNvSpPr txBox="1">
            <a:spLocks noChangeArrowheads="1"/>
          </p:cNvSpPr>
          <p:nvPr/>
        </p:nvSpPr>
        <p:spPr bwMode="auto">
          <a:xfrm>
            <a:off x="1866900" y="3590925"/>
            <a:ext cx="288925" cy="376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7</a:t>
            </a:r>
          </a:p>
        </p:txBody>
      </p:sp>
      <p:sp>
        <p:nvSpPr>
          <p:cNvPr id="21540" name="CaixaDeTexto 60"/>
          <p:cNvSpPr txBox="1">
            <a:spLocks noChangeArrowheads="1"/>
          </p:cNvSpPr>
          <p:nvPr/>
        </p:nvSpPr>
        <p:spPr bwMode="auto">
          <a:xfrm>
            <a:off x="2540000" y="3627438"/>
            <a:ext cx="288925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altLang="pt-BR" sz="4000" dirty="0" err="1" smtClean="0"/>
              <a:t>Algoritmo</a:t>
            </a:r>
            <a:r>
              <a:rPr altLang="pt-BR" sz="4000" dirty="0" smtClean="0"/>
              <a:t> de Prim - </a:t>
            </a:r>
            <a:r>
              <a:rPr altLang="pt-BR" sz="4000" dirty="0" err="1" smtClean="0"/>
              <a:t>Implementação</a:t>
            </a:r>
            <a:endParaRPr altLang="pt-BR" sz="4000" dirty="0" smtClean="0"/>
          </a:p>
        </p:txBody>
      </p:sp>
      <p:sp>
        <p:nvSpPr>
          <p:cNvPr id="22531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26450" cy="3276600"/>
          </a:xfrm>
        </p:spPr>
        <p:txBody>
          <a:bodyPr/>
          <a:lstStyle/>
          <a:p>
            <a:r>
              <a:rPr altLang="pt-BR" smtClean="0"/>
              <a:t>A cada passo, como descobrir, eficientemente, a aresta a ser inserida?</a:t>
            </a:r>
          </a:p>
          <a:p>
            <a:endParaRPr altLang="pt-BR" smtClean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860AD7-44CA-4508-900F-550AE4DF4378}" type="slidenum">
              <a:rPr lang="pt-BR" altLang="pt-BR"/>
              <a:pPr/>
              <a:t>12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26450" cy="3276600"/>
          </a:xfrm>
        </p:spPr>
        <p:txBody>
          <a:bodyPr/>
          <a:lstStyle/>
          <a:p>
            <a:r>
              <a:rPr altLang="pt-BR" smtClean="0"/>
              <a:t>A cada passo, como descobrir, eficientemente, a aresta a ser inserida?</a:t>
            </a:r>
          </a:p>
          <a:p>
            <a:r>
              <a:rPr altLang="pt-BR" smtClean="0"/>
              <a:t>Fila de prioridades!</a:t>
            </a:r>
          </a:p>
          <a:p>
            <a:endParaRPr altLang="pt-BR" smtClean="0"/>
          </a:p>
        </p:txBody>
      </p:sp>
      <p:sp>
        <p:nvSpPr>
          <p:cNvPr id="23556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0D011D-E40C-4190-9444-5CA8243B2935}" type="slidenum">
              <a:rPr lang="pt-BR" altLang="pt-BR"/>
              <a:pPr/>
              <a:t>13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altLang="pt-BR" sz="4000" dirty="0" err="1" smtClean="0"/>
              <a:t>Algoritmo</a:t>
            </a:r>
            <a:r>
              <a:rPr altLang="pt-BR" sz="4000" dirty="0" smtClean="0"/>
              <a:t> de Prim - </a:t>
            </a:r>
            <a:r>
              <a:rPr altLang="pt-BR" sz="4000" dirty="0" err="1" smtClean="0"/>
              <a:t>Implementação</a:t>
            </a:r>
            <a:endParaRPr alt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323528" y="1352550"/>
            <a:ext cx="8820472" cy="3276600"/>
          </a:xfrm>
        </p:spPr>
        <p:txBody>
          <a:bodyPr/>
          <a:lstStyle/>
          <a:p>
            <a:pPr>
              <a:defRPr/>
            </a:pPr>
            <a:r>
              <a:rPr dirty="0"/>
              <a:t>Inicialização: fila de prioridades recebe todas as arestas do vértice inicial</a:t>
            </a:r>
          </a:p>
          <a:p>
            <a:pPr>
              <a:defRPr/>
            </a:pPr>
            <a:r>
              <a:rPr dirty="0"/>
              <a:t>A cada passo: retirar a menor aresta da fila de prioridades</a:t>
            </a:r>
          </a:p>
          <a:p>
            <a:pPr lvl="1">
              <a:defRPr/>
            </a:pPr>
            <a:r>
              <a:rPr dirty="0"/>
              <a:t>Se ambos os vértices já estão em T, descarte</a:t>
            </a:r>
          </a:p>
          <a:p>
            <a:pPr lvl="1">
              <a:defRPr/>
            </a:pPr>
            <a:r>
              <a:rPr dirty="0"/>
              <a:t>Senão:	1- insira o vértice não pertencente a T</a:t>
            </a:r>
          </a:p>
          <a:p>
            <a:pPr marL="366713" lvl="1" indent="0">
              <a:buFont typeface="Wingdings 2" pitchFamily="18" charset="2"/>
              <a:buNone/>
              <a:defRPr/>
            </a:pPr>
            <a:r>
              <a:rPr dirty="0"/>
              <a:t>		2- insira na fila todas as arestas deste vértice</a:t>
            </a:r>
          </a:p>
        </p:txBody>
      </p:sp>
      <p:sp>
        <p:nvSpPr>
          <p:cNvPr id="24580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62E1D2-A7CA-4CBC-801D-B28B7E9A75E2}" type="slidenum">
              <a:rPr lang="pt-BR" altLang="pt-BR"/>
              <a:pPr/>
              <a:t>14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27146" y="117475"/>
            <a:ext cx="8708904" cy="1006475"/>
          </a:xfrm>
        </p:spPr>
        <p:txBody>
          <a:bodyPr/>
          <a:lstStyle/>
          <a:p>
            <a:r>
              <a:rPr altLang="pt-BR" sz="4000" dirty="0" err="1" smtClean="0"/>
              <a:t>Algoritmo</a:t>
            </a:r>
            <a:r>
              <a:rPr altLang="pt-BR" sz="4000" dirty="0" smtClean="0"/>
              <a:t> de Prim - </a:t>
            </a:r>
            <a:r>
              <a:rPr altLang="pt-BR" sz="4000" dirty="0" err="1" smtClean="0"/>
              <a:t>Implementação</a:t>
            </a:r>
            <a:endParaRPr alt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altLang="pt-BR" smtClean="0"/>
              <a:t>Prim com fila de prioridades</a:t>
            </a:r>
          </a:p>
        </p:txBody>
      </p:sp>
      <p:sp>
        <p:nvSpPr>
          <p:cNvPr id="2560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3678238" y="1352550"/>
            <a:ext cx="5357812" cy="3276600"/>
          </a:xfrm>
        </p:spPr>
        <p:txBody>
          <a:bodyPr/>
          <a:lstStyle/>
          <a:p>
            <a:endParaRPr altLang="pt-BR" smtClean="0"/>
          </a:p>
        </p:txBody>
      </p:sp>
      <p:sp>
        <p:nvSpPr>
          <p:cNvPr id="25604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722E5E2-2EC0-4996-B327-EAE543F8DB16}" type="slidenum">
              <a:rPr lang="pt-BR" altLang="pt-BR"/>
              <a:pPr/>
              <a:t>15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sp>
        <p:nvSpPr>
          <p:cNvPr id="6" name="Elipse 5"/>
          <p:cNvSpPr/>
          <p:nvPr/>
        </p:nvSpPr>
        <p:spPr>
          <a:xfrm>
            <a:off x="1766888" y="1881188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B</a:t>
            </a:r>
          </a:p>
        </p:txBody>
      </p:sp>
      <p:sp>
        <p:nvSpPr>
          <p:cNvPr id="7" name="Elipse 6"/>
          <p:cNvSpPr/>
          <p:nvPr/>
        </p:nvSpPr>
        <p:spPr>
          <a:xfrm>
            <a:off x="450850" y="1881188"/>
            <a:ext cx="433388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A</a:t>
            </a:r>
          </a:p>
        </p:txBody>
      </p:sp>
      <p:sp>
        <p:nvSpPr>
          <p:cNvPr id="8" name="Elipse 7"/>
          <p:cNvSpPr/>
          <p:nvPr/>
        </p:nvSpPr>
        <p:spPr>
          <a:xfrm>
            <a:off x="3059113" y="1885950"/>
            <a:ext cx="433387" cy="43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C</a:t>
            </a:r>
          </a:p>
        </p:txBody>
      </p:sp>
      <p:sp>
        <p:nvSpPr>
          <p:cNvPr id="9" name="Elipse 8"/>
          <p:cNvSpPr/>
          <p:nvPr/>
        </p:nvSpPr>
        <p:spPr>
          <a:xfrm>
            <a:off x="3059113" y="3041650"/>
            <a:ext cx="433387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F</a:t>
            </a:r>
          </a:p>
        </p:txBody>
      </p:sp>
      <p:sp>
        <p:nvSpPr>
          <p:cNvPr id="10" name="Elipse 9"/>
          <p:cNvSpPr/>
          <p:nvPr/>
        </p:nvSpPr>
        <p:spPr>
          <a:xfrm>
            <a:off x="1766888" y="3041650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E</a:t>
            </a:r>
          </a:p>
        </p:txBody>
      </p:sp>
      <p:sp>
        <p:nvSpPr>
          <p:cNvPr id="11" name="Elipse 10"/>
          <p:cNvSpPr/>
          <p:nvPr/>
        </p:nvSpPr>
        <p:spPr>
          <a:xfrm>
            <a:off x="450850" y="3041650"/>
            <a:ext cx="433388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D</a:t>
            </a:r>
          </a:p>
        </p:txBody>
      </p:sp>
      <p:sp>
        <p:nvSpPr>
          <p:cNvPr id="12" name="Elipse 11"/>
          <p:cNvSpPr/>
          <p:nvPr/>
        </p:nvSpPr>
        <p:spPr>
          <a:xfrm>
            <a:off x="1766888" y="4197350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G</a:t>
            </a:r>
          </a:p>
        </p:txBody>
      </p:sp>
      <p:cxnSp>
        <p:nvCxnSpPr>
          <p:cNvPr id="13" name="Conector reto 12"/>
          <p:cNvCxnSpPr>
            <a:stCxn id="7" idx="6"/>
            <a:endCxn id="6" idx="2"/>
          </p:cNvCxnSpPr>
          <p:nvPr/>
        </p:nvCxnSpPr>
        <p:spPr>
          <a:xfrm>
            <a:off x="884238" y="2097088"/>
            <a:ext cx="8826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6" idx="6"/>
            <a:endCxn id="8" idx="2"/>
          </p:cNvCxnSpPr>
          <p:nvPr/>
        </p:nvCxnSpPr>
        <p:spPr>
          <a:xfrm>
            <a:off x="2198688" y="2097088"/>
            <a:ext cx="860425" cy="6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11" idx="6"/>
            <a:endCxn id="10" idx="2"/>
          </p:cNvCxnSpPr>
          <p:nvPr/>
        </p:nvCxnSpPr>
        <p:spPr>
          <a:xfrm>
            <a:off x="884238" y="3257550"/>
            <a:ext cx="8826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9" idx="2"/>
            <a:endCxn id="10" idx="6"/>
          </p:cNvCxnSpPr>
          <p:nvPr/>
        </p:nvCxnSpPr>
        <p:spPr>
          <a:xfrm flipH="1">
            <a:off x="2198688" y="3257550"/>
            <a:ext cx="8604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9" idx="0"/>
            <a:endCxn id="8" idx="4"/>
          </p:cNvCxnSpPr>
          <p:nvPr/>
        </p:nvCxnSpPr>
        <p:spPr>
          <a:xfrm flipV="1">
            <a:off x="3276600" y="2319338"/>
            <a:ext cx="0" cy="7223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10" idx="0"/>
            <a:endCxn id="6" idx="4"/>
          </p:cNvCxnSpPr>
          <p:nvPr/>
        </p:nvCxnSpPr>
        <p:spPr>
          <a:xfrm flipV="1">
            <a:off x="1982788" y="2312988"/>
            <a:ext cx="0" cy="728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1" idx="0"/>
            <a:endCxn id="7" idx="4"/>
          </p:cNvCxnSpPr>
          <p:nvPr/>
        </p:nvCxnSpPr>
        <p:spPr>
          <a:xfrm flipV="1">
            <a:off x="666750" y="2312988"/>
            <a:ext cx="0" cy="728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11" idx="7"/>
            <a:endCxn id="6" idx="3"/>
          </p:cNvCxnSpPr>
          <p:nvPr/>
        </p:nvCxnSpPr>
        <p:spPr>
          <a:xfrm flipV="1">
            <a:off x="820738" y="2249488"/>
            <a:ext cx="1009650" cy="855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10" idx="7"/>
            <a:endCxn id="8" idx="3"/>
          </p:cNvCxnSpPr>
          <p:nvPr/>
        </p:nvCxnSpPr>
        <p:spPr>
          <a:xfrm flipV="1">
            <a:off x="2135188" y="2255838"/>
            <a:ext cx="987425" cy="8493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12" idx="0"/>
            <a:endCxn id="10" idx="4"/>
          </p:cNvCxnSpPr>
          <p:nvPr/>
        </p:nvCxnSpPr>
        <p:spPr>
          <a:xfrm flipV="1">
            <a:off x="1982788" y="3473450"/>
            <a:ext cx="0" cy="72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12" idx="7"/>
            <a:endCxn id="9" idx="3"/>
          </p:cNvCxnSpPr>
          <p:nvPr/>
        </p:nvCxnSpPr>
        <p:spPr>
          <a:xfrm flipV="1">
            <a:off x="2135188" y="3409950"/>
            <a:ext cx="987425" cy="850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12" idx="1"/>
            <a:endCxn id="11" idx="5"/>
          </p:cNvCxnSpPr>
          <p:nvPr/>
        </p:nvCxnSpPr>
        <p:spPr>
          <a:xfrm flipH="1" flipV="1">
            <a:off x="820738" y="3409950"/>
            <a:ext cx="1009650" cy="850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25" name="CaixaDeTexto 24"/>
          <p:cNvSpPr txBox="1">
            <a:spLocks noChangeArrowheads="1"/>
          </p:cNvSpPr>
          <p:nvPr/>
        </p:nvSpPr>
        <p:spPr bwMode="auto">
          <a:xfrm>
            <a:off x="1047750" y="1909763"/>
            <a:ext cx="287338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1</a:t>
            </a:r>
          </a:p>
        </p:txBody>
      </p:sp>
      <p:sp>
        <p:nvSpPr>
          <p:cNvPr id="25626" name="CaixaDeTexto 25"/>
          <p:cNvSpPr txBox="1">
            <a:spLocks noChangeArrowheads="1"/>
          </p:cNvSpPr>
          <p:nvPr/>
        </p:nvSpPr>
        <p:spPr bwMode="auto">
          <a:xfrm>
            <a:off x="2466975" y="1909763"/>
            <a:ext cx="287338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2</a:t>
            </a:r>
          </a:p>
        </p:txBody>
      </p:sp>
      <p:sp>
        <p:nvSpPr>
          <p:cNvPr id="25627" name="CaixaDeTexto 26"/>
          <p:cNvSpPr txBox="1">
            <a:spLocks noChangeArrowheads="1"/>
          </p:cNvSpPr>
          <p:nvPr/>
        </p:nvSpPr>
        <p:spPr bwMode="auto">
          <a:xfrm>
            <a:off x="511175" y="2449513"/>
            <a:ext cx="288925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4</a:t>
            </a:r>
          </a:p>
        </p:txBody>
      </p:sp>
      <p:sp>
        <p:nvSpPr>
          <p:cNvPr id="25628" name="CaixaDeTexto 27"/>
          <p:cNvSpPr txBox="1">
            <a:spLocks noChangeArrowheads="1"/>
          </p:cNvSpPr>
          <p:nvPr/>
        </p:nvSpPr>
        <p:spPr bwMode="auto">
          <a:xfrm>
            <a:off x="1181100" y="2455863"/>
            <a:ext cx="287338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6</a:t>
            </a:r>
          </a:p>
        </p:txBody>
      </p:sp>
      <p:sp>
        <p:nvSpPr>
          <p:cNvPr id="25629" name="CaixaDeTexto 28"/>
          <p:cNvSpPr txBox="1">
            <a:spLocks noChangeArrowheads="1"/>
          </p:cNvSpPr>
          <p:nvPr/>
        </p:nvSpPr>
        <p:spPr bwMode="auto">
          <a:xfrm>
            <a:off x="1838325" y="2439988"/>
            <a:ext cx="288925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4</a:t>
            </a:r>
          </a:p>
        </p:txBody>
      </p:sp>
      <p:sp>
        <p:nvSpPr>
          <p:cNvPr id="25630" name="CaixaDeTexto 29"/>
          <p:cNvSpPr txBox="1">
            <a:spLocks noChangeArrowheads="1"/>
          </p:cNvSpPr>
          <p:nvPr/>
        </p:nvSpPr>
        <p:spPr bwMode="auto">
          <a:xfrm>
            <a:off x="2486025" y="2436813"/>
            <a:ext cx="287338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5</a:t>
            </a:r>
          </a:p>
        </p:txBody>
      </p:sp>
      <p:sp>
        <p:nvSpPr>
          <p:cNvPr id="25631" name="CaixaDeTexto 30"/>
          <p:cNvSpPr txBox="1">
            <a:spLocks noChangeArrowheads="1"/>
          </p:cNvSpPr>
          <p:nvPr/>
        </p:nvSpPr>
        <p:spPr bwMode="auto">
          <a:xfrm>
            <a:off x="3108325" y="2444750"/>
            <a:ext cx="288925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6</a:t>
            </a:r>
          </a:p>
        </p:txBody>
      </p:sp>
      <p:sp>
        <p:nvSpPr>
          <p:cNvPr id="25632" name="CaixaDeTexto 31"/>
          <p:cNvSpPr txBox="1">
            <a:spLocks noChangeArrowheads="1"/>
          </p:cNvSpPr>
          <p:nvPr/>
        </p:nvSpPr>
        <p:spPr bwMode="auto">
          <a:xfrm>
            <a:off x="1225550" y="3098800"/>
            <a:ext cx="287338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3</a:t>
            </a:r>
          </a:p>
        </p:txBody>
      </p:sp>
      <p:sp>
        <p:nvSpPr>
          <p:cNvPr id="25633" name="CaixaDeTexto 32"/>
          <p:cNvSpPr txBox="1">
            <a:spLocks noChangeArrowheads="1"/>
          </p:cNvSpPr>
          <p:nvPr/>
        </p:nvSpPr>
        <p:spPr bwMode="auto">
          <a:xfrm>
            <a:off x="2505075" y="3057525"/>
            <a:ext cx="287338" cy="376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8</a:t>
            </a:r>
          </a:p>
        </p:txBody>
      </p:sp>
      <p:sp>
        <p:nvSpPr>
          <p:cNvPr id="25634" name="CaixaDeTexto 33"/>
          <p:cNvSpPr txBox="1">
            <a:spLocks noChangeArrowheads="1"/>
          </p:cNvSpPr>
          <p:nvPr/>
        </p:nvSpPr>
        <p:spPr bwMode="auto">
          <a:xfrm>
            <a:off x="1041400" y="3627438"/>
            <a:ext cx="288925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4</a:t>
            </a:r>
          </a:p>
        </p:txBody>
      </p:sp>
      <p:sp>
        <p:nvSpPr>
          <p:cNvPr id="25635" name="CaixaDeTexto 34"/>
          <p:cNvSpPr txBox="1">
            <a:spLocks noChangeArrowheads="1"/>
          </p:cNvSpPr>
          <p:nvPr/>
        </p:nvSpPr>
        <p:spPr bwMode="auto">
          <a:xfrm>
            <a:off x="1866900" y="3590925"/>
            <a:ext cx="288925" cy="376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7</a:t>
            </a:r>
          </a:p>
        </p:txBody>
      </p:sp>
      <p:sp>
        <p:nvSpPr>
          <p:cNvPr id="25636" name="CaixaDeTexto 35"/>
          <p:cNvSpPr txBox="1">
            <a:spLocks noChangeArrowheads="1"/>
          </p:cNvSpPr>
          <p:nvPr/>
        </p:nvSpPr>
        <p:spPr bwMode="auto">
          <a:xfrm>
            <a:off x="2540000" y="3627438"/>
            <a:ext cx="288925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altLang="pt-BR" smtClean="0"/>
              <a:t>Algoritmo de Kruskal</a:t>
            </a:r>
          </a:p>
        </p:txBody>
      </p:sp>
      <p:sp>
        <p:nvSpPr>
          <p:cNvPr id="26627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26450" cy="3276600"/>
          </a:xfrm>
        </p:spPr>
        <p:txBody>
          <a:bodyPr/>
          <a:lstStyle/>
          <a:p>
            <a:r>
              <a:rPr altLang="pt-BR" smtClean="0"/>
              <a:t>Inicia com uma AGM vazia</a:t>
            </a:r>
          </a:p>
          <a:p>
            <a:r>
              <a:rPr altLang="pt-BR" smtClean="0"/>
              <a:t>A cada passo, inclui na AGM a aresta de menor custo que não forme ciclo</a:t>
            </a:r>
          </a:p>
          <a:p>
            <a:r>
              <a:rPr altLang="pt-BR" smtClean="0"/>
              <a:t>Termina com exatamente n-1 passos (arestas)</a:t>
            </a:r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9DC18B8-E5C2-41BB-9F37-2369CD531015}" type="slidenum">
              <a:rPr lang="pt-BR" altLang="pt-BR"/>
              <a:pPr/>
              <a:t>16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altLang="pt-BR" smtClean="0"/>
              <a:t>Algoritmo de Kruskal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3759200" y="1352550"/>
            <a:ext cx="5276850" cy="3276600"/>
          </a:xfrm>
        </p:spPr>
        <p:txBody>
          <a:bodyPr/>
          <a:lstStyle/>
          <a:p>
            <a:r>
              <a:rPr altLang="pt-BR" smtClean="0"/>
              <a:t>AG=</a:t>
            </a:r>
            <a:r>
              <a:rPr altLang="pt-BR" smtClean="0">
                <a:sym typeface="Symbol" pitchFamily="16" charset="2"/>
              </a:rPr>
              <a:t>{AB}</a:t>
            </a:r>
            <a:endParaRPr altLang="pt-BR" smtClean="0"/>
          </a:p>
        </p:txBody>
      </p:sp>
      <p:sp>
        <p:nvSpPr>
          <p:cNvPr id="27652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BA66DE7-02E2-414E-A0F0-F0DCBCB53A5B}" type="slidenum">
              <a:rPr lang="pt-BR" altLang="pt-BR"/>
              <a:pPr/>
              <a:t>17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sp>
        <p:nvSpPr>
          <p:cNvPr id="6" name="Elipse 5"/>
          <p:cNvSpPr/>
          <p:nvPr/>
        </p:nvSpPr>
        <p:spPr>
          <a:xfrm>
            <a:off x="1766888" y="1881188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B</a:t>
            </a:r>
          </a:p>
        </p:txBody>
      </p:sp>
      <p:sp>
        <p:nvSpPr>
          <p:cNvPr id="7" name="Elipse 6"/>
          <p:cNvSpPr/>
          <p:nvPr/>
        </p:nvSpPr>
        <p:spPr>
          <a:xfrm>
            <a:off x="450850" y="1881188"/>
            <a:ext cx="433388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A</a:t>
            </a:r>
          </a:p>
        </p:txBody>
      </p:sp>
      <p:sp>
        <p:nvSpPr>
          <p:cNvPr id="8" name="Elipse 7"/>
          <p:cNvSpPr/>
          <p:nvPr/>
        </p:nvSpPr>
        <p:spPr>
          <a:xfrm>
            <a:off x="3059113" y="1885950"/>
            <a:ext cx="433387" cy="43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C</a:t>
            </a:r>
          </a:p>
        </p:txBody>
      </p:sp>
      <p:sp>
        <p:nvSpPr>
          <p:cNvPr id="9" name="Elipse 8"/>
          <p:cNvSpPr/>
          <p:nvPr/>
        </p:nvSpPr>
        <p:spPr>
          <a:xfrm>
            <a:off x="3059113" y="3041650"/>
            <a:ext cx="433387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F</a:t>
            </a:r>
          </a:p>
        </p:txBody>
      </p:sp>
      <p:sp>
        <p:nvSpPr>
          <p:cNvPr id="10" name="Elipse 9"/>
          <p:cNvSpPr/>
          <p:nvPr/>
        </p:nvSpPr>
        <p:spPr>
          <a:xfrm>
            <a:off x="1766888" y="3041650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E</a:t>
            </a:r>
          </a:p>
        </p:txBody>
      </p:sp>
      <p:sp>
        <p:nvSpPr>
          <p:cNvPr id="11" name="Elipse 10"/>
          <p:cNvSpPr/>
          <p:nvPr/>
        </p:nvSpPr>
        <p:spPr>
          <a:xfrm>
            <a:off x="450850" y="3041650"/>
            <a:ext cx="433388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D</a:t>
            </a:r>
          </a:p>
        </p:txBody>
      </p:sp>
      <p:sp>
        <p:nvSpPr>
          <p:cNvPr id="12" name="Elipse 11"/>
          <p:cNvSpPr/>
          <p:nvPr/>
        </p:nvSpPr>
        <p:spPr>
          <a:xfrm>
            <a:off x="1766888" y="4197350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G</a:t>
            </a:r>
          </a:p>
        </p:txBody>
      </p:sp>
      <p:cxnSp>
        <p:nvCxnSpPr>
          <p:cNvPr id="14" name="Conector reto 13"/>
          <p:cNvCxnSpPr>
            <a:stCxn id="7" idx="6"/>
            <a:endCxn id="6" idx="2"/>
          </p:cNvCxnSpPr>
          <p:nvPr/>
        </p:nvCxnSpPr>
        <p:spPr>
          <a:xfrm>
            <a:off x="884238" y="2097088"/>
            <a:ext cx="88265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6" idx="6"/>
            <a:endCxn id="8" idx="2"/>
          </p:cNvCxnSpPr>
          <p:nvPr/>
        </p:nvCxnSpPr>
        <p:spPr>
          <a:xfrm>
            <a:off x="2198688" y="2097088"/>
            <a:ext cx="860425" cy="6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1" idx="6"/>
            <a:endCxn id="10" idx="2"/>
          </p:cNvCxnSpPr>
          <p:nvPr/>
        </p:nvCxnSpPr>
        <p:spPr>
          <a:xfrm>
            <a:off x="884238" y="3257550"/>
            <a:ext cx="8826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9" idx="2"/>
            <a:endCxn id="10" idx="6"/>
          </p:cNvCxnSpPr>
          <p:nvPr/>
        </p:nvCxnSpPr>
        <p:spPr>
          <a:xfrm flipH="1">
            <a:off x="2198688" y="3257550"/>
            <a:ext cx="8604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9" idx="0"/>
            <a:endCxn id="8" idx="4"/>
          </p:cNvCxnSpPr>
          <p:nvPr/>
        </p:nvCxnSpPr>
        <p:spPr>
          <a:xfrm flipV="1">
            <a:off x="3276600" y="2319338"/>
            <a:ext cx="0" cy="7223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10" idx="0"/>
            <a:endCxn id="6" idx="4"/>
          </p:cNvCxnSpPr>
          <p:nvPr/>
        </p:nvCxnSpPr>
        <p:spPr>
          <a:xfrm flipV="1">
            <a:off x="1982788" y="2312988"/>
            <a:ext cx="0" cy="728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1" idx="0"/>
            <a:endCxn id="7" idx="4"/>
          </p:cNvCxnSpPr>
          <p:nvPr/>
        </p:nvCxnSpPr>
        <p:spPr>
          <a:xfrm flipV="1">
            <a:off x="666750" y="2312988"/>
            <a:ext cx="0" cy="728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11" idx="7"/>
            <a:endCxn id="6" idx="3"/>
          </p:cNvCxnSpPr>
          <p:nvPr/>
        </p:nvCxnSpPr>
        <p:spPr>
          <a:xfrm flipV="1">
            <a:off x="820738" y="2249488"/>
            <a:ext cx="1009650" cy="855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10" idx="7"/>
            <a:endCxn id="8" idx="3"/>
          </p:cNvCxnSpPr>
          <p:nvPr/>
        </p:nvCxnSpPr>
        <p:spPr>
          <a:xfrm flipV="1">
            <a:off x="2135188" y="2255838"/>
            <a:ext cx="987425" cy="8493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>
            <a:stCxn id="12" idx="0"/>
            <a:endCxn id="10" idx="4"/>
          </p:cNvCxnSpPr>
          <p:nvPr/>
        </p:nvCxnSpPr>
        <p:spPr>
          <a:xfrm flipV="1">
            <a:off x="1982788" y="3473450"/>
            <a:ext cx="0" cy="72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12" idx="7"/>
            <a:endCxn id="9" idx="3"/>
          </p:cNvCxnSpPr>
          <p:nvPr/>
        </p:nvCxnSpPr>
        <p:spPr>
          <a:xfrm flipV="1">
            <a:off x="2135188" y="3409950"/>
            <a:ext cx="987425" cy="850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>
            <a:stCxn id="12" idx="1"/>
            <a:endCxn id="11" idx="5"/>
          </p:cNvCxnSpPr>
          <p:nvPr/>
        </p:nvCxnSpPr>
        <p:spPr>
          <a:xfrm flipH="1" flipV="1">
            <a:off x="820738" y="3409950"/>
            <a:ext cx="1009650" cy="850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73" name="CaixaDeTexto 48"/>
          <p:cNvSpPr txBox="1">
            <a:spLocks noChangeArrowheads="1"/>
          </p:cNvSpPr>
          <p:nvPr/>
        </p:nvSpPr>
        <p:spPr bwMode="auto">
          <a:xfrm>
            <a:off x="1047750" y="1909763"/>
            <a:ext cx="287338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1</a:t>
            </a:r>
          </a:p>
        </p:txBody>
      </p:sp>
      <p:sp>
        <p:nvSpPr>
          <p:cNvPr id="27674" name="CaixaDeTexto 50"/>
          <p:cNvSpPr txBox="1">
            <a:spLocks noChangeArrowheads="1"/>
          </p:cNvSpPr>
          <p:nvPr/>
        </p:nvSpPr>
        <p:spPr bwMode="auto">
          <a:xfrm>
            <a:off x="2466975" y="1909763"/>
            <a:ext cx="287338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2</a:t>
            </a:r>
          </a:p>
        </p:txBody>
      </p:sp>
      <p:sp>
        <p:nvSpPr>
          <p:cNvPr id="27675" name="CaixaDeTexto 51"/>
          <p:cNvSpPr txBox="1">
            <a:spLocks noChangeArrowheads="1"/>
          </p:cNvSpPr>
          <p:nvPr/>
        </p:nvSpPr>
        <p:spPr bwMode="auto">
          <a:xfrm>
            <a:off x="511175" y="2449513"/>
            <a:ext cx="288925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4</a:t>
            </a:r>
          </a:p>
        </p:txBody>
      </p:sp>
      <p:sp>
        <p:nvSpPr>
          <p:cNvPr id="27676" name="CaixaDeTexto 52"/>
          <p:cNvSpPr txBox="1">
            <a:spLocks noChangeArrowheads="1"/>
          </p:cNvSpPr>
          <p:nvPr/>
        </p:nvSpPr>
        <p:spPr bwMode="auto">
          <a:xfrm>
            <a:off x="1181100" y="2455863"/>
            <a:ext cx="287338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6</a:t>
            </a:r>
          </a:p>
        </p:txBody>
      </p:sp>
      <p:sp>
        <p:nvSpPr>
          <p:cNvPr id="27677" name="CaixaDeTexto 53"/>
          <p:cNvSpPr txBox="1">
            <a:spLocks noChangeArrowheads="1"/>
          </p:cNvSpPr>
          <p:nvPr/>
        </p:nvSpPr>
        <p:spPr bwMode="auto">
          <a:xfrm>
            <a:off x="1838325" y="2439988"/>
            <a:ext cx="288925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4</a:t>
            </a:r>
          </a:p>
        </p:txBody>
      </p:sp>
      <p:sp>
        <p:nvSpPr>
          <p:cNvPr id="27678" name="CaixaDeTexto 54"/>
          <p:cNvSpPr txBox="1">
            <a:spLocks noChangeArrowheads="1"/>
          </p:cNvSpPr>
          <p:nvPr/>
        </p:nvSpPr>
        <p:spPr bwMode="auto">
          <a:xfrm>
            <a:off x="2486025" y="2436813"/>
            <a:ext cx="287338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5</a:t>
            </a:r>
          </a:p>
        </p:txBody>
      </p:sp>
      <p:sp>
        <p:nvSpPr>
          <p:cNvPr id="27679" name="CaixaDeTexto 55"/>
          <p:cNvSpPr txBox="1">
            <a:spLocks noChangeArrowheads="1"/>
          </p:cNvSpPr>
          <p:nvPr/>
        </p:nvSpPr>
        <p:spPr bwMode="auto">
          <a:xfrm>
            <a:off x="3108325" y="2444750"/>
            <a:ext cx="288925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6</a:t>
            </a:r>
          </a:p>
        </p:txBody>
      </p:sp>
      <p:sp>
        <p:nvSpPr>
          <p:cNvPr id="27680" name="CaixaDeTexto 56"/>
          <p:cNvSpPr txBox="1">
            <a:spLocks noChangeArrowheads="1"/>
          </p:cNvSpPr>
          <p:nvPr/>
        </p:nvSpPr>
        <p:spPr bwMode="auto">
          <a:xfrm>
            <a:off x="1225550" y="3098800"/>
            <a:ext cx="287338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3</a:t>
            </a:r>
          </a:p>
        </p:txBody>
      </p:sp>
      <p:sp>
        <p:nvSpPr>
          <p:cNvPr id="27681" name="CaixaDeTexto 57"/>
          <p:cNvSpPr txBox="1">
            <a:spLocks noChangeArrowheads="1"/>
          </p:cNvSpPr>
          <p:nvPr/>
        </p:nvSpPr>
        <p:spPr bwMode="auto">
          <a:xfrm>
            <a:off x="2505075" y="3057525"/>
            <a:ext cx="287338" cy="376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8</a:t>
            </a:r>
          </a:p>
        </p:txBody>
      </p:sp>
      <p:sp>
        <p:nvSpPr>
          <p:cNvPr id="27682" name="CaixaDeTexto 58"/>
          <p:cNvSpPr txBox="1">
            <a:spLocks noChangeArrowheads="1"/>
          </p:cNvSpPr>
          <p:nvPr/>
        </p:nvSpPr>
        <p:spPr bwMode="auto">
          <a:xfrm>
            <a:off x="1041400" y="3627438"/>
            <a:ext cx="288925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4</a:t>
            </a:r>
          </a:p>
        </p:txBody>
      </p:sp>
      <p:sp>
        <p:nvSpPr>
          <p:cNvPr id="27683" name="CaixaDeTexto 59"/>
          <p:cNvSpPr txBox="1">
            <a:spLocks noChangeArrowheads="1"/>
          </p:cNvSpPr>
          <p:nvPr/>
        </p:nvSpPr>
        <p:spPr bwMode="auto">
          <a:xfrm>
            <a:off x="1866900" y="3590925"/>
            <a:ext cx="288925" cy="376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7</a:t>
            </a:r>
          </a:p>
        </p:txBody>
      </p:sp>
      <p:sp>
        <p:nvSpPr>
          <p:cNvPr id="27684" name="CaixaDeTexto 60"/>
          <p:cNvSpPr txBox="1">
            <a:spLocks noChangeArrowheads="1"/>
          </p:cNvSpPr>
          <p:nvPr/>
        </p:nvSpPr>
        <p:spPr bwMode="auto">
          <a:xfrm>
            <a:off x="2540000" y="3627438"/>
            <a:ext cx="288925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altLang="pt-BR" smtClean="0"/>
              <a:t>Algoritmo de Kruskal</a:t>
            </a:r>
          </a:p>
        </p:txBody>
      </p:sp>
      <p:sp>
        <p:nvSpPr>
          <p:cNvPr id="28675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3759200" y="1352550"/>
            <a:ext cx="5276850" cy="3276600"/>
          </a:xfrm>
        </p:spPr>
        <p:txBody>
          <a:bodyPr/>
          <a:lstStyle/>
          <a:p>
            <a:r>
              <a:rPr altLang="pt-BR" smtClean="0"/>
              <a:t>AG=</a:t>
            </a:r>
            <a:r>
              <a:rPr altLang="pt-BR" smtClean="0">
                <a:sym typeface="Symbol" pitchFamily="16" charset="2"/>
              </a:rPr>
              <a:t>{AB, BC}</a:t>
            </a:r>
            <a:endParaRPr altLang="pt-BR" smtClean="0"/>
          </a:p>
        </p:txBody>
      </p:sp>
      <p:sp>
        <p:nvSpPr>
          <p:cNvPr id="28676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C26FF57-9E62-45EA-961C-FB906C695ECA}" type="slidenum">
              <a:rPr lang="pt-BR" altLang="pt-BR"/>
              <a:pPr/>
              <a:t>18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sp>
        <p:nvSpPr>
          <p:cNvPr id="6" name="Elipse 5"/>
          <p:cNvSpPr/>
          <p:nvPr/>
        </p:nvSpPr>
        <p:spPr>
          <a:xfrm>
            <a:off x="1766888" y="1881188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B</a:t>
            </a:r>
          </a:p>
        </p:txBody>
      </p:sp>
      <p:sp>
        <p:nvSpPr>
          <p:cNvPr id="7" name="Elipse 6"/>
          <p:cNvSpPr/>
          <p:nvPr/>
        </p:nvSpPr>
        <p:spPr>
          <a:xfrm>
            <a:off x="450850" y="1881188"/>
            <a:ext cx="433388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A</a:t>
            </a:r>
          </a:p>
        </p:txBody>
      </p:sp>
      <p:sp>
        <p:nvSpPr>
          <p:cNvPr id="8" name="Elipse 7"/>
          <p:cNvSpPr/>
          <p:nvPr/>
        </p:nvSpPr>
        <p:spPr>
          <a:xfrm>
            <a:off x="3059113" y="1885950"/>
            <a:ext cx="433387" cy="43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C</a:t>
            </a:r>
          </a:p>
        </p:txBody>
      </p:sp>
      <p:sp>
        <p:nvSpPr>
          <p:cNvPr id="9" name="Elipse 8"/>
          <p:cNvSpPr/>
          <p:nvPr/>
        </p:nvSpPr>
        <p:spPr>
          <a:xfrm>
            <a:off x="3059113" y="3041650"/>
            <a:ext cx="433387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F</a:t>
            </a:r>
          </a:p>
        </p:txBody>
      </p:sp>
      <p:sp>
        <p:nvSpPr>
          <p:cNvPr id="10" name="Elipse 9"/>
          <p:cNvSpPr/>
          <p:nvPr/>
        </p:nvSpPr>
        <p:spPr>
          <a:xfrm>
            <a:off x="1766888" y="3041650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E</a:t>
            </a:r>
          </a:p>
        </p:txBody>
      </p:sp>
      <p:sp>
        <p:nvSpPr>
          <p:cNvPr id="11" name="Elipse 10"/>
          <p:cNvSpPr/>
          <p:nvPr/>
        </p:nvSpPr>
        <p:spPr>
          <a:xfrm>
            <a:off x="450850" y="3041650"/>
            <a:ext cx="433388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D</a:t>
            </a:r>
          </a:p>
        </p:txBody>
      </p:sp>
      <p:sp>
        <p:nvSpPr>
          <p:cNvPr id="12" name="Elipse 11"/>
          <p:cNvSpPr/>
          <p:nvPr/>
        </p:nvSpPr>
        <p:spPr>
          <a:xfrm>
            <a:off x="1766888" y="4197350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G</a:t>
            </a:r>
          </a:p>
        </p:txBody>
      </p:sp>
      <p:cxnSp>
        <p:nvCxnSpPr>
          <p:cNvPr id="14" name="Conector reto 13"/>
          <p:cNvCxnSpPr>
            <a:stCxn id="7" idx="6"/>
            <a:endCxn id="6" idx="2"/>
          </p:cNvCxnSpPr>
          <p:nvPr/>
        </p:nvCxnSpPr>
        <p:spPr>
          <a:xfrm>
            <a:off x="884238" y="2097088"/>
            <a:ext cx="88265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6" idx="6"/>
            <a:endCxn id="8" idx="2"/>
          </p:cNvCxnSpPr>
          <p:nvPr/>
        </p:nvCxnSpPr>
        <p:spPr>
          <a:xfrm>
            <a:off x="2198688" y="2097088"/>
            <a:ext cx="860425" cy="63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1" idx="6"/>
            <a:endCxn id="10" idx="2"/>
          </p:cNvCxnSpPr>
          <p:nvPr/>
        </p:nvCxnSpPr>
        <p:spPr>
          <a:xfrm>
            <a:off x="884238" y="3257550"/>
            <a:ext cx="8826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9" idx="2"/>
            <a:endCxn id="10" idx="6"/>
          </p:cNvCxnSpPr>
          <p:nvPr/>
        </p:nvCxnSpPr>
        <p:spPr>
          <a:xfrm flipH="1">
            <a:off x="2198688" y="3257550"/>
            <a:ext cx="8604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9" idx="0"/>
            <a:endCxn id="8" idx="4"/>
          </p:cNvCxnSpPr>
          <p:nvPr/>
        </p:nvCxnSpPr>
        <p:spPr>
          <a:xfrm flipV="1">
            <a:off x="3276600" y="2319338"/>
            <a:ext cx="0" cy="7223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10" idx="0"/>
            <a:endCxn id="6" idx="4"/>
          </p:cNvCxnSpPr>
          <p:nvPr/>
        </p:nvCxnSpPr>
        <p:spPr>
          <a:xfrm flipV="1">
            <a:off x="1982788" y="2312988"/>
            <a:ext cx="0" cy="728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1" idx="0"/>
            <a:endCxn id="7" idx="4"/>
          </p:cNvCxnSpPr>
          <p:nvPr/>
        </p:nvCxnSpPr>
        <p:spPr>
          <a:xfrm flipV="1">
            <a:off x="666750" y="2312988"/>
            <a:ext cx="0" cy="728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11" idx="7"/>
            <a:endCxn id="6" idx="3"/>
          </p:cNvCxnSpPr>
          <p:nvPr/>
        </p:nvCxnSpPr>
        <p:spPr>
          <a:xfrm flipV="1">
            <a:off x="820738" y="2249488"/>
            <a:ext cx="1009650" cy="855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10" idx="7"/>
            <a:endCxn id="8" idx="3"/>
          </p:cNvCxnSpPr>
          <p:nvPr/>
        </p:nvCxnSpPr>
        <p:spPr>
          <a:xfrm flipV="1">
            <a:off x="2135188" y="2255838"/>
            <a:ext cx="987425" cy="8493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>
            <a:stCxn id="12" idx="0"/>
            <a:endCxn id="10" idx="4"/>
          </p:cNvCxnSpPr>
          <p:nvPr/>
        </p:nvCxnSpPr>
        <p:spPr>
          <a:xfrm flipV="1">
            <a:off x="1982788" y="3473450"/>
            <a:ext cx="0" cy="72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12" idx="7"/>
            <a:endCxn id="9" idx="3"/>
          </p:cNvCxnSpPr>
          <p:nvPr/>
        </p:nvCxnSpPr>
        <p:spPr>
          <a:xfrm flipV="1">
            <a:off x="2135188" y="3409950"/>
            <a:ext cx="987425" cy="850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>
            <a:stCxn id="12" idx="1"/>
            <a:endCxn id="11" idx="5"/>
          </p:cNvCxnSpPr>
          <p:nvPr/>
        </p:nvCxnSpPr>
        <p:spPr>
          <a:xfrm flipH="1" flipV="1">
            <a:off x="820738" y="3409950"/>
            <a:ext cx="1009650" cy="850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97" name="CaixaDeTexto 48"/>
          <p:cNvSpPr txBox="1">
            <a:spLocks noChangeArrowheads="1"/>
          </p:cNvSpPr>
          <p:nvPr/>
        </p:nvSpPr>
        <p:spPr bwMode="auto">
          <a:xfrm>
            <a:off x="1047750" y="1909763"/>
            <a:ext cx="287338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1</a:t>
            </a:r>
          </a:p>
        </p:txBody>
      </p:sp>
      <p:sp>
        <p:nvSpPr>
          <p:cNvPr id="28698" name="CaixaDeTexto 50"/>
          <p:cNvSpPr txBox="1">
            <a:spLocks noChangeArrowheads="1"/>
          </p:cNvSpPr>
          <p:nvPr/>
        </p:nvSpPr>
        <p:spPr bwMode="auto">
          <a:xfrm>
            <a:off x="2466975" y="1909763"/>
            <a:ext cx="287338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2</a:t>
            </a:r>
          </a:p>
        </p:txBody>
      </p:sp>
      <p:sp>
        <p:nvSpPr>
          <p:cNvPr id="28699" name="CaixaDeTexto 51"/>
          <p:cNvSpPr txBox="1">
            <a:spLocks noChangeArrowheads="1"/>
          </p:cNvSpPr>
          <p:nvPr/>
        </p:nvSpPr>
        <p:spPr bwMode="auto">
          <a:xfrm>
            <a:off x="511175" y="2449513"/>
            <a:ext cx="288925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4</a:t>
            </a:r>
          </a:p>
        </p:txBody>
      </p:sp>
      <p:sp>
        <p:nvSpPr>
          <p:cNvPr id="28700" name="CaixaDeTexto 52"/>
          <p:cNvSpPr txBox="1">
            <a:spLocks noChangeArrowheads="1"/>
          </p:cNvSpPr>
          <p:nvPr/>
        </p:nvSpPr>
        <p:spPr bwMode="auto">
          <a:xfrm>
            <a:off x="1181100" y="2455863"/>
            <a:ext cx="287338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6</a:t>
            </a:r>
          </a:p>
        </p:txBody>
      </p:sp>
      <p:sp>
        <p:nvSpPr>
          <p:cNvPr id="28701" name="CaixaDeTexto 53"/>
          <p:cNvSpPr txBox="1">
            <a:spLocks noChangeArrowheads="1"/>
          </p:cNvSpPr>
          <p:nvPr/>
        </p:nvSpPr>
        <p:spPr bwMode="auto">
          <a:xfrm>
            <a:off x="1838325" y="2439988"/>
            <a:ext cx="288925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4</a:t>
            </a:r>
          </a:p>
        </p:txBody>
      </p:sp>
      <p:sp>
        <p:nvSpPr>
          <p:cNvPr id="28702" name="CaixaDeTexto 54"/>
          <p:cNvSpPr txBox="1">
            <a:spLocks noChangeArrowheads="1"/>
          </p:cNvSpPr>
          <p:nvPr/>
        </p:nvSpPr>
        <p:spPr bwMode="auto">
          <a:xfrm>
            <a:off x="2486025" y="2436813"/>
            <a:ext cx="287338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5</a:t>
            </a:r>
          </a:p>
        </p:txBody>
      </p:sp>
      <p:sp>
        <p:nvSpPr>
          <p:cNvPr id="28703" name="CaixaDeTexto 55"/>
          <p:cNvSpPr txBox="1">
            <a:spLocks noChangeArrowheads="1"/>
          </p:cNvSpPr>
          <p:nvPr/>
        </p:nvSpPr>
        <p:spPr bwMode="auto">
          <a:xfrm>
            <a:off x="3108325" y="2444750"/>
            <a:ext cx="288925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6</a:t>
            </a:r>
          </a:p>
        </p:txBody>
      </p:sp>
      <p:sp>
        <p:nvSpPr>
          <p:cNvPr id="28704" name="CaixaDeTexto 56"/>
          <p:cNvSpPr txBox="1">
            <a:spLocks noChangeArrowheads="1"/>
          </p:cNvSpPr>
          <p:nvPr/>
        </p:nvSpPr>
        <p:spPr bwMode="auto">
          <a:xfrm>
            <a:off x="1225550" y="3098800"/>
            <a:ext cx="287338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3</a:t>
            </a:r>
          </a:p>
        </p:txBody>
      </p:sp>
      <p:sp>
        <p:nvSpPr>
          <p:cNvPr id="28705" name="CaixaDeTexto 57"/>
          <p:cNvSpPr txBox="1">
            <a:spLocks noChangeArrowheads="1"/>
          </p:cNvSpPr>
          <p:nvPr/>
        </p:nvSpPr>
        <p:spPr bwMode="auto">
          <a:xfrm>
            <a:off x="2505075" y="3057525"/>
            <a:ext cx="287338" cy="376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8</a:t>
            </a:r>
          </a:p>
        </p:txBody>
      </p:sp>
      <p:sp>
        <p:nvSpPr>
          <p:cNvPr id="28706" name="CaixaDeTexto 58"/>
          <p:cNvSpPr txBox="1">
            <a:spLocks noChangeArrowheads="1"/>
          </p:cNvSpPr>
          <p:nvPr/>
        </p:nvSpPr>
        <p:spPr bwMode="auto">
          <a:xfrm>
            <a:off x="1041400" y="3627438"/>
            <a:ext cx="288925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4</a:t>
            </a:r>
          </a:p>
        </p:txBody>
      </p:sp>
      <p:sp>
        <p:nvSpPr>
          <p:cNvPr id="28707" name="CaixaDeTexto 59"/>
          <p:cNvSpPr txBox="1">
            <a:spLocks noChangeArrowheads="1"/>
          </p:cNvSpPr>
          <p:nvPr/>
        </p:nvSpPr>
        <p:spPr bwMode="auto">
          <a:xfrm>
            <a:off x="1866900" y="3590925"/>
            <a:ext cx="288925" cy="376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7</a:t>
            </a:r>
          </a:p>
        </p:txBody>
      </p:sp>
      <p:sp>
        <p:nvSpPr>
          <p:cNvPr id="28708" name="CaixaDeTexto 60"/>
          <p:cNvSpPr txBox="1">
            <a:spLocks noChangeArrowheads="1"/>
          </p:cNvSpPr>
          <p:nvPr/>
        </p:nvSpPr>
        <p:spPr bwMode="auto">
          <a:xfrm>
            <a:off x="2540000" y="3627438"/>
            <a:ext cx="288925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altLang="pt-BR" smtClean="0"/>
              <a:t>Algoritmo de Kruskal</a:t>
            </a:r>
          </a:p>
        </p:txBody>
      </p:sp>
      <p:sp>
        <p:nvSpPr>
          <p:cNvPr id="29699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3759200" y="1352550"/>
            <a:ext cx="5276850" cy="3276600"/>
          </a:xfrm>
        </p:spPr>
        <p:txBody>
          <a:bodyPr/>
          <a:lstStyle/>
          <a:p>
            <a:r>
              <a:rPr altLang="pt-BR" smtClean="0"/>
              <a:t>AG=</a:t>
            </a:r>
            <a:r>
              <a:rPr altLang="pt-BR" smtClean="0">
                <a:sym typeface="Symbol" pitchFamily="16" charset="2"/>
              </a:rPr>
              <a:t>{AB, BC, DE}</a:t>
            </a:r>
            <a:endParaRPr altLang="pt-BR" smtClean="0"/>
          </a:p>
        </p:txBody>
      </p:sp>
      <p:sp>
        <p:nvSpPr>
          <p:cNvPr id="29700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8A9DBE-B10C-48E8-972C-AF40B067DB64}" type="slidenum">
              <a:rPr lang="pt-BR" altLang="pt-BR"/>
              <a:pPr/>
              <a:t>19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sp>
        <p:nvSpPr>
          <p:cNvPr id="6" name="Elipse 5"/>
          <p:cNvSpPr/>
          <p:nvPr/>
        </p:nvSpPr>
        <p:spPr>
          <a:xfrm>
            <a:off x="1766888" y="1881188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B</a:t>
            </a:r>
          </a:p>
        </p:txBody>
      </p:sp>
      <p:sp>
        <p:nvSpPr>
          <p:cNvPr id="7" name="Elipse 6"/>
          <p:cNvSpPr/>
          <p:nvPr/>
        </p:nvSpPr>
        <p:spPr>
          <a:xfrm>
            <a:off x="450850" y="1881188"/>
            <a:ext cx="433388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A</a:t>
            </a:r>
          </a:p>
        </p:txBody>
      </p:sp>
      <p:sp>
        <p:nvSpPr>
          <p:cNvPr id="8" name="Elipse 7"/>
          <p:cNvSpPr/>
          <p:nvPr/>
        </p:nvSpPr>
        <p:spPr>
          <a:xfrm>
            <a:off x="3059113" y="1885950"/>
            <a:ext cx="433387" cy="43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C</a:t>
            </a:r>
          </a:p>
        </p:txBody>
      </p:sp>
      <p:sp>
        <p:nvSpPr>
          <p:cNvPr id="9" name="Elipse 8"/>
          <p:cNvSpPr/>
          <p:nvPr/>
        </p:nvSpPr>
        <p:spPr>
          <a:xfrm>
            <a:off x="3059113" y="3041650"/>
            <a:ext cx="433387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F</a:t>
            </a:r>
          </a:p>
        </p:txBody>
      </p:sp>
      <p:sp>
        <p:nvSpPr>
          <p:cNvPr id="10" name="Elipse 9"/>
          <p:cNvSpPr/>
          <p:nvPr/>
        </p:nvSpPr>
        <p:spPr>
          <a:xfrm>
            <a:off x="1766888" y="3041650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E</a:t>
            </a:r>
          </a:p>
        </p:txBody>
      </p:sp>
      <p:sp>
        <p:nvSpPr>
          <p:cNvPr id="11" name="Elipse 10"/>
          <p:cNvSpPr/>
          <p:nvPr/>
        </p:nvSpPr>
        <p:spPr>
          <a:xfrm>
            <a:off x="450850" y="3041650"/>
            <a:ext cx="433388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D</a:t>
            </a:r>
          </a:p>
        </p:txBody>
      </p:sp>
      <p:sp>
        <p:nvSpPr>
          <p:cNvPr id="12" name="Elipse 11"/>
          <p:cNvSpPr/>
          <p:nvPr/>
        </p:nvSpPr>
        <p:spPr>
          <a:xfrm>
            <a:off x="1766888" y="4197350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G</a:t>
            </a:r>
          </a:p>
        </p:txBody>
      </p:sp>
      <p:cxnSp>
        <p:nvCxnSpPr>
          <p:cNvPr id="14" name="Conector reto 13"/>
          <p:cNvCxnSpPr>
            <a:stCxn id="7" idx="6"/>
            <a:endCxn id="6" idx="2"/>
          </p:cNvCxnSpPr>
          <p:nvPr/>
        </p:nvCxnSpPr>
        <p:spPr>
          <a:xfrm>
            <a:off x="884238" y="2097088"/>
            <a:ext cx="88265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6" idx="6"/>
            <a:endCxn id="8" idx="2"/>
          </p:cNvCxnSpPr>
          <p:nvPr/>
        </p:nvCxnSpPr>
        <p:spPr>
          <a:xfrm>
            <a:off x="2198688" y="2097088"/>
            <a:ext cx="860425" cy="63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1" idx="6"/>
            <a:endCxn id="10" idx="2"/>
          </p:cNvCxnSpPr>
          <p:nvPr/>
        </p:nvCxnSpPr>
        <p:spPr>
          <a:xfrm>
            <a:off x="884238" y="3257550"/>
            <a:ext cx="88265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9" idx="2"/>
            <a:endCxn id="10" idx="6"/>
          </p:cNvCxnSpPr>
          <p:nvPr/>
        </p:nvCxnSpPr>
        <p:spPr>
          <a:xfrm flipH="1">
            <a:off x="2198688" y="3257550"/>
            <a:ext cx="8604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9" idx="0"/>
            <a:endCxn id="8" idx="4"/>
          </p:cNvCxnSpPr>
          <p:nvPr/>
        </p:nvCxnSpPr>
        <p:spPr>
          <a:xfrm flipV="1">
            <a:off x="3276600" y="2319338"/>
            <a:ext cx="0" cy="7223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10" idx="0"/>
            <a:endCxn id="6" idx="4"/>
          </p:cNvCxnSpPr>
          <p:nvPr/>
        </p:nvCxnSpPr>
        <p:spPr>
          <a:xfrm flipV="1">
            <a:off x="1982788" y="2312988"/>
            <a:ext cx="0" cy="728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1" idx="0"/>
            <a:endCxn id="7" idx="4"/>
          </p:cNvCxnSpPr>
          <p:nvPr/>
        </p:nvCxnSpPr>
        <p:spPr>
          <a:xfrm flipV="1">
            <a:off x="666750" y="2312988"/>
            <a:ext cx="0" cy="728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11" idx="7"/>
            <a:endCxn id="6" idx="3"/>
          </p:cNvCxnSpPr>
          <p:nvPr/>
        </p:nvCxnSpPr>
        <p:spPr>
          <a:xfrm flipV="1">
            <a:off x="820738" y="2249488"/>
            <a:ext cx="1009650" cy="855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10" idx="7"/>
            <a:endCxn id="8" idx="3"/>
          </p:cNvCxnSpPr>
          <p:nvPr/>
        </p:nvCxnSpPr>
        <p:spPr>
          <a:xfrm flipV="1">
            <a:off x="2135188" y="2255838"/>
            <a:ext cx="987425" cy="8493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>
            <a:stCxn id="12" idx="0"/>
            <a:endCxn id="10" idx="4"/>
          </p:cNvCxnSpPr>
          <p:nvPr/>
        </p:nvCxnSpPr>
        <p:spPr>
          <a:xfrm flipV="1">
            <a:off x="1982788" y="3473450"/>
            <a:ext cx="0" cy="72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12" idx="7"/>
            <a:endCxn id="9" idx="3"/>
          </p:cNvCxnSpPr>
          <p:nvPr/>
        </p:nvCxnSpPr>
        <p:spPr>
          <a:xfrm flipV="1">
            <a:off x="2135188" y="3409950"/>
            <a:ext cx="987425" cy="850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>
            <a:stCxn id="12" idx="1"/>
            <a:endCxn id="11" idx="5"/>
          </p:cNvCxnSpPr>
          <p:nvPr/>
        </p:nvCxnSpPr>
        <p:spPr>
          <a:xfrm flipH="1" flipV="1">
            <a:off x="820738" y="3409950"/>
            <a:ext cx="1009650" cy="850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21" name="CaixaDeTexto 48"/>
          <p:cNvSpPr txBox="1">
            <a:spLocks noChangeArrowheads="1"/>
          </p:cNvSpPr>
          <p:nvPr/>
        </p:nvSpPr>
        <p:spPr bwMode="auto">
          <a:xfrm>
            <a:off x="1047750" y="1909763"/>
            <a:ext cx="287338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1</a:t>
            </a:r>
          </a:p>
        </p:txBody>
      </p:sp>
      <p:sp>
        <p:nvSpPr>
          <p:cNvPr id="29722" name="CaixaDeTexto 50"/>
          <p:cNvSpPr txBox="1">
            <a:spLocks noChangeArrowheads="1"/>
          </p:cNvSpPr>
          <p:nvPr/>
        </p:nvSpPr>
        <p:spPr bwMode="auto">
          <a:xfrm>
            <a:off x="2466975" y="1909763"/>
            <a:ext cx="287338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2</a:t>
            </a:r>
          </a:p>
        </p:txBody>
      </p:sp>
      <p:sp>
        <p:nvSpPr>
          <p:cNvPr id="29723" name="CaixaDeTexto 51"/>
          <p:cNvSpPr txBox="1">
            <a:spLocks noChangeArrowheads="1"/>
          </p:cNvSpPr>
          <p:nvPr/>
        </p:nvSpPr>
        <p:spPr bwMode="auto">
          <a:xfrm>
            <a:off x="511175" y="2449513"/>
            <a:ext cx="288925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4</a:t>
            </a:r>
          </a:p>
        </p:txBody>
      </p:sp>
      <p:sp>
        <p:nvSpPr>
          <p:cNvPr id="29724" name="CaixaDeTexto 52"/>
          <p:cNvSpPr txBox="1">
            <a:spLocks noChangeArrowheads="1"/>
          </p:cNvSpPr>
          <p:nvPr/>
        </p:nvSpPr>
        <p:spPr bwMode="auto">
          <a:xfrm>
            <a:off x="1181100" y="2455863"/>
            <a:ext cx="287338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6</a:t>
            </a:r>
          </a:p>
        </p:txBody>
      </p:sp>
      <p:sp>
        <p:nvSpPr>
          <p:cNvPr id="29725" name="CaixaDeTexto 53"/>
          <p:cNvSpPr txBox="1">
            <a:spLocks noChangeArrowheads="1"/>
          </p:cNvSpPr>
          <p:nvPr/>
        </p:nvSpPr>
        <p:spPr bwMode="auto">
          <a:xfrm>
            <a:off x="1838325" y="2439988"/>
            <a:ext cx="288925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4</a:t>
            </a:r>
          </a:p>
        </p:txBody>
      </p:sp>
      <p:sp>
        <p:nvSpPr>
          <p:cNvPr id="29726" name="CaixaDeTexto 54"/>
          <p:cNvSpPr txBox="1">
            <a:spLocks noChangeArrowheads="1"/>
          </p:cNvSpPr>
          <p:nvPr/>
        </p:nvSpPr>
        <p:spPr bwMode="auto">
          <a:xfrm>
            <a:off x="2486025" y="2436813"/>
            <a:ext cx="287338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5</a:t>
            </a:r>
          </a:p>
        </p:txBody>
      </p:sp>
      <p:sp>
        <p:nvSpPr>
          <p:cNvPr id="29727" name="CaixaDeTexto 55"/>
          <p:cNvSpPr txBox="1">
            <a:spLocks noChangeArrowheads="1"/>
          </p:cNvSpPr>
          <p:nvPr/>
        </p:nvSpPr>
        <p:spPr bwMode="auto">
          <a:xfrm>
            <a:off x="3108325" y="2444750"/>
            <a:ext cx="288925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6</a:t>
            </a:r>
          </a:p>
        </p:txBody>
      </p:sp>
      <p:sp>
        <p:nvSpPr>
          <p:cNvPr id="29728" name="CaixaDeTexto 56"/>
          <p:cNvSpPr txBox="1">
            <a:spLocks noChangeArrowheads="1"/>
          </p:cNvSpPr>
          <p:nvPr/>
        </p:nvSpPr>
        <p:spPr bwMode="auto">
          <a:xfrm>
            <a:off x="1225550" y="3098800"/>
            <a:ext cx="287338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3</a:t>
            </a:r>
          </a:p>
        </p:txBody>
      </p:sp>
      <p:sp>
        <p:nvSpPr>
          <p:cNvPr id="29729" name="CaixaDeTexto 57"/>
          <p:cNvSpPr txBox="1">
            <a:spLocks noChangeArrowheads="1"/>
          </p:cNvSpPr>
          <p:nvPr/>
        </p:nvSpPr>
        <p:spPr bwMode="auto">
          <a:xfrm>
            <a:off x="2505075" y="3057525"/>
            <a:ext cx="287338" cy="376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8</a:t>
            </a:r>
          </a:p>
        </p:txBody>
      </p:sp>
      <p:sp>
        <p:nvSpPr>
          <p:cNvPr id="29730" name="CaixaDeTexto 58"/>
          <p:cNvSpPr txBox="1">
            <a:spLocks noChangeArrowheads="1"/>
          </p:cNvSpPr>
          <p:nvPr/>
        </p:nvSpPr>
        <p:spPr bwMode="auto">
          <a:xfrm>
            <a:off x="1041400" y="3627438"/>
            <a:ext cx="288925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4</a:t>
            </a:r>
          </a:p>
        </p:txBody>
      </p:sp>
      <p:sp>
        <p:nvSpPr>
          <p:cNvPr id="29731" name="CaixaDeTexto 59"/>
          <p:cNvSpPr txBox="1">
            <a:spLocks noChangeArrowheads="1"/>
          </p:cNvSpPr>
          <p:nvPr/>
        </p:nvSpPr>
        <p:spPr bwMode="auto">
          <a:xfrm>
            <a:off x="1866900" y="3590925"/>
            <a:ext cx="288925" cy="376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7</a:t>
            </a:r>
          </a:p>
        </p:txBody>
      </p:sp>
      <p:sp>
        <p:nvSpPr>
          <p:cNvPr id="29732" name="CaixaDeTexto 60"/>
          <p:cNvSpPr txBox="1">
            <a:spLocks noChangeArrowheads="1"/>
          </p:cNvSpPr>
          <p:nvPr/>
        </p:nvSpPr>
        <p:spPr bwMode="auto">
          <a:xfrm>
            <a:off x="2540000" y="3627438"/>
            <a:ext cx="288925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altLang="pt-BR" smtClean="0"/>
              <a:t>Árvores geradoras mínimas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26450" cy="3276600"/>
          </a:xfrm>
        </p:spPr>
        <p:txBody>
          <a:bodyPr/>
          <a:lstStyle/>
          <a:p>
            <a:r>
              <a:rPr altLang="pt-BR" b="1" smtClean="0">
                <a:solidFill>
                  <a:srgbClr val="9B57D3"/>
                </a:solidFill>
              </a:rPr>
              <a:t>Árvore Geradora Mínima </a:t>
            </a:r>
            <a:r>
              <a:rPr altLang="pt-BR" smtClean="0"/>
              <a:t>(AGM) é a árvore geradora de menor peso em G</a:t>
            </a:r>
          </a:p>
          <a:p>
            <a:endParaRPr altLang="pt-BR" smtClean="0"/>
          </a:p>
          <a:p>
            <a:r>
              <a:rPr altLang="pt-BR" smtClean="0"/>
              <a:t>Problema: Dado um grafo G com pesos associados às arestas, encontrar uma árvore geradora mínima de G</a:t>
            </a:r>
          </a:p>
          <a:p>
            <a:endParaRPr altLang="pt-BR" smtClean="0"/>
          </a:p>
        </p:txBody>
      </p:sp>
      <p:sp>
        <p:nvSpPr>
          <p:cNvPr id="12292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CBBF58F-12F2-4B6F-8765-1F10AFDBA0C8}" type="slidenum">
              <a:rPr lang="pt-BR" altLang="pt-BR"/>
              <a:pPr/>
              <a:t>2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altLang="pt-BR" smtClean="0"/>
              <a:t>Algoritmo de Kruskal</a:t>
            </a:r>
          </a:p>
        </p:txBody>
      </p:sp>
      <p:sp>
        <p:nvSpPr>
          <p:cNvPr id="3072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3759200" y="1352550"/>
            <a:ext cx="5276850" cy="3276600"/>
          </a:xfrm>
        </p:spPr>
        <p:txBody>
          <a:bodyPr/>
          <a:lstStyle/>
          <a:p>
            <a:r>
              <a:rPr altLang="pt-BR" smtClean="0"/>
              <a:t>AG=</a:t>
            </a:r>
            <a:r>
              <a:rPr altLang="pt-BR" smtClean="0">
                <a:sym typeface="Symbol" pitchFamily="16" charset="2"/>
              </a:rPr>
              <a:t>{AB, BC, DE, GF}</a:t>
            </a:r>
            <a:endParaRPr altLang="pt-BR" smtClean="0"/>
          </a:p>
        </p:txBody>
      </p:sp>
      <p:sp>
        <p:nvSpPr>
          <p:cNvPr id="30724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4824E27-3703-4721-841E-48F4DAA59541}" type="slidenum">
              <a:rPr lang="pt-BR" altLang="pt-BR"/>
              <a:pPr/>
              <a:t>20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sp>
        <p:nvSpPr>
          <p:cNvPr id="6" name="Elipse 5"/>
          <p:cNvSpPr/>
          <p:nvPr/>
        </p:nvSpPr>
        <p:spPr>
          <a:xfrm>
            <a:off x="1766888" y="1881188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B</a:t>
            </a:r>
          </a:p>
        </p:txBody>
      </p:sp>
      <p:sp>
        <p:nvSpPr>
          <p:cNvPr id="7" name="Elipse 6"/>
          <p:cNvSpPr/>
          <p:nvPr/>
        </p:nvSpPr>
        <p:spPr>
          <a:xfrm>
            <a:off x="450850" y="1881188"/>
            <a:ext cx="433388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A</a:t>
            </a:r>
          </a:p>
        </p:txBody>
      </p:sp>
      <p:sp>
        <p:nvSpPr>
          <p:cNvPr id="8" name="Elipse 7"/>
          <p:cNvSpPr/>
          <p:nvPr/>
        </p:nvSpPr>
        <p:spPr>
          <a:xfrm>
            <a:off x="3059113" y="1885950"/>
            <a:ext cx="433387" cy="43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C</a:t>
            </a:r>
          </a:p>
        </p:txBody>
      </p:sp>
      <p:sp>
        <p:nvSpPr>
          <p:cNvPr id="9" name="Elipse 8"/>
          <p:cNvSpPr/>
          <p:nvPr/>
        </p:nvSpPr>
        <p:spPr>
          <a:xfrm>
            <a:off x="3059113" y="3041650"/>
            <a:ext cx="433387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F</a:t>
            </a:r>
          </a:p>
        </p:txBody>
      </p:sp>
      <p:sp>
        <p:nvSpPr>
          <p:cNvPr id="10" name="Elipse 9"/>
          <p:cNvSpPr/>
          <p:nvPr/>
        </p:nvSpPr>
        <p:spPr>
          <a:xfrm>
            <a:off x="1766888" y="3041650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E</a:t>
            </a:r>
          </a:p>
        </p:txBody>
      </p:sp>
      <p:sp>
        <p:nvSpPr>
          <p:cNvPr id="11" name="Elipse 10"/>
          <p:cNvSpPr/>
          <p:nvPr/>
        </p:nvSpPr>
        <p:spPr>
          <a:xfrm>
            <a:off x="450850" y="3041650"/>
            <a:ext cx="433388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D</a:t>
            </a:r>
          </a:p>
        </p:txBody>
      </p:sp>
      <p:sp>
        <p:nvSpPr>
          <p:cNvPr id="12" name="Elipse 11"/>
          <p:cNvSpPr/>
          <p:nvPr/>
        </p:nvSpPr>
        <p:spPr>
          <a:xfrm>
            <a:off x="1766888" y="4197350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G</a:t>
            </a:r>
          </a:p>
        </p:txBody>
      </p:sp>
      <p:cxnSp>
        <p:nvCxnSpPr>
          <p:cNvPr id="14" name="Conector reto 13"/>
          <p:cNvCxnSpPr>
            <a:stCxn id="7" idx="6"/>
            <a:endCxn id="6" idx="2"/>
          </p:cNvCxnSpPr>
          <p:nvPr/>
        </p:nvCxnSpPr>
        <p:spPr>
          <a:xfrm>
            <a:off x="884238" y="2097088"/>
            <a:ext cx="88265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6" idx="6"/>
            <a:endCxn id="8" idx="2"/>
          </p:cNvCxnSpPr>
          <p:nvPr/>
        </p:nvCxnSpPr>
        <p:spPr>
          <a:xfrm>
            <a:off x="2198688" y="2097088"/>
            <a:ext cx="860425" cy="63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1" idx="6"/>
            <a:endCxn id="10" idx="2"/>
          </p:cNvCxnSpPr>
          <p:nvPr/>
        </p:nvCxnSpPr>
        <p:spPr>
          <a:xfrm>
            <a:off x="884238" y="3257550"/>
            <a:ext cx="88265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9" idx="2"/>
            <a:endCxn id="10" idx="6"/>
          </p:cNvCxnSpPr>
          <p:nvPr/>
        </p:nvCxnSpPr>
        <p:spPr>
          <a:xfrm flipH="1">
            <a:off x="2198688" y="3257550"/>
            <a:ext cx="8604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9" idx="0"/>
            <a:endCxn id="8" idx="4"/>
          </p:cNvCxnSpPr>
          <p:nvPr/>
        </p:nvCxnSpPr>
        <p:spPr>
          <a:xfrm flipV="1">
            <a:off x="3276600" y="2319338"/>
            <a:ext cx="0" cy="7223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10" idx="0"/>
            <a:endCxn id="6" idx="4"/>
          </p:cNvCxnSpPr>
          <p:nvPr/>
        </p:nvCxnSpPr>
        <p:spPr>
          <a:xfrm flipV="1">
            <a:off x="1982788" y="2312988"/>
            <a:ext cx="0" cy="728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1" idx="0"/>
            <a:endCxn id="7" idx="4"/>
          </p:cNvCxnSpPr>
          <p:nvPr/>
        </p:nvCxnSpPr>
        <p:spPr>
          <a:xfrm flipV="1">
            <a:off x="666750" y="2312988"/>
            <a:ext cx="0" cy="728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11" idx="7"/>
            <a:endCxn id="6" idx="3"/>
          </p:cNvCxnSpPr>
          <p:nvPr/>
        </p:nvCxnSpPr>
        <p:spPr>
          <a:xfrm flipV="1">
            <a:off x="820738" y="2249488"/>
            <a:ext cx="1009650" cy="855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10" idx="7"/>
            <a:endCxn id="8" idx="3"/>
          </p:cNvCxnSpPr>
          <p:nvPr/>
        </p:nvCxnSpPr>
        <p:spPr>
          <a:xfrm flipV="1">
            <a:off x="2135188" y="2255838"/>
            <a:ext cx="987425" cy="8493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>
            <a:stCxn id="12" idx="0"/>
            <a:endCxn id="10" idx="4"/>
          </p:cNvCxnSpPr>
          <p:nvPr/>
        </p:nvCxnSpPr>
        <p:spPr>
          <a:xfrm flipV="1">
            <a:off x="1982788" y="3473450"/>
            <a:ext cx="0" cy="72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12" idx="7"/>
            <a:endCxn id="9" idx="3"/>
          </p:cNvCxnSpPr>
          <p:nvPr/>
        </p:nvCxnSpPr>
        <p:spPr>
          <a:xfrm flipV="1">
            <a:off x="2135188" y="3409950"/>
            <a:ext cx="987425" cy="8509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>
            <a:stCxn id="12" idx="1"/>
            <a:endCxn id="11" idx="5"/>
          </p:cNvCxnSpPr>
          <p:nvPr/>
        </p:nvCxnSpPr>
        <p:spPr>
          <a:xfrm flipH="1" flipV="1">
            <a:off x="820738" y="3409950"/>
            <a:ext cx="1009650" cy="850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5" name="CaixaDeTexto 48"/>
          <p:cNvSpPr txBox="1">
            <a:spLocks noChangeArrowheads="1"/>
          </p:cNvSpPr>
          <p:nvPr/>
        </p:nvSpPr>
        <p:spPr bwMode="auto">
          <a:xfrm>
            <a:off x="1047750" y="1909763"/>
            <a:ext cx="287338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1</a:t>
            </a:r>
          </a:p>
        </p:txBody>
      </p:sp>
      <p:sp>
        <p:nvSpPr>
          <p:cNvPr id="30746" name="CaixaDeTexto 50"/>
          <p:cNvSpPr txBox="1">
            <a:spLocks noChangeArrowheads="1"/>
          </p:cNvSpPr>
          <p:nvPr/>
        </p:nvSpPr>
        <p:spPr bwMode="auto">
          <a:xfrm>
            <a:off x="2466975" y="1909763"/>
            <a:ext cx="287338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2</a:t>
            </a:r>
          </a:p>
        </p:txBody>
      </p:sp>
      <p:sp>
        <p:nvSpPr>
          <p:cNvPr id="30747" name="CaixaDeTexto 51"/>
          <p:cNvSpPr txBox="1">
            <a:spLocks noChangeArrowheads="1"/>
          </p:cNvSpPr>
          <p:nvPr/>
        </p:nvSpPr>
        <p:spPr bwMode="auto">
          <a:xfrm>
            <a:off x="511175" y="2449513"/>
            <a:ext cx="288925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4</a:t>
            </a:r>
          </a:p>
        </p:txBody>
      </p:sp>
      <p:sp>
        <p:nvSpPr>
          <p:cNvPr id="30748" name="CaixaDeTexto 52"/>
          <p:cNvSpPr txBox="1">
            <a:spLocks noChangeArrowheads="1"/>
          </p:cNvSpPr>
          <p:nvPr/>
        </p:nvSpPr>
        <p:spPr bwMode="auto">
          <a:xfrm>
            <a:off x="1181100" y="2455863"/>
            <a:ext cx="287338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6</a:t>
            </a:r>
          </a:p>
        </p:txBody>
      </p:sp>
      <p:sp>
        <p:nvSpPr>
          <p:cNvPr id="30749" name="CaixaDeTexto 53"/>
          <p:cNvSpPr txBox="1">
            <a:spLocks noChangeArrowheads="1"/>
          </p:cNvSpPr>
          <p:nvPr/>
        </p:nvSpPr>
        <p:spPr bwMode="auto">
          <a:xfrm>
            <a:off x="1838325" y="2439988"/>
            <a:ext cx="288925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4</a:t>
            </a:r>
          </a:p>
        </p:txBody>
      </p:sp>
      <p:sp>
        <p:nvSpPr>
          <p:cNvPr id="30750" name="CaixaDeTexto 54"/>
          <p:cNvSpPr txBox="1">
            <a:spLocks noChangeArrowheads="1"/>
          </p:cNvSpPr>
          <p:nvPr/>
        </p:nvSpPr>
        <p:spPr bwMode="auto">
          <a:xfrm>
            <a:off x="2486025" y="2436813"/>
            <a:ext cx="287338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5</a:t>
            </a:r>
          </a:p>
        </p:txBody>
      </p:sp>
      <p:sp>
        <p:nvSpPr>
          <p:cNvPr id="30751" name="CaixaDeTexto 55"/>
          <p:cNvSpPr txBox="1">
            <a:spLocks noChangeArrowheads="1"/>
          </p:cNvSpPr>
          <p:nvPr/>
        </p:nvSpPr>
        <p:spPr bwMode="auto">
          <a:xfrm>
            <a:off x="3108325" y="2444750"/>
            <a:ext cx="288925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6</a:t>
            </a:r>
          </a:p>
        </p:txBody>
      </p:sp>
      <p:sp>
        <p:nvSpPr>
          <p:cNvPr id="30752" name="CaixaDeTexto 56"/>
          <p:cNvSpPr txBox="1">
            <a:spLocks noChangeArrowheads="1"/>
          </p:cNvSpPr>
          <p:nvPr/>
        </p:nvSpPr>
        <p:spPr bwMode="auto">
          <a:xfrm>
            <a:off x="1225550" y="3098800"/>
            <a:ext cx="287338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3</a:t>
            </a:r>
          </a:p>
        </p:txBody>
      </p:sp>
      <p:sp>
        <p:nvSpPr>
          <p:cNvPr id="30753" name="CaixaDeTexto 57"/>
          <p:cNvSpPr txBox="1">
            <a:spLocks noChangeArrowheads="1"/>
          </p:cNvSpPr>
          <p:nvPr/>
        </p:nvSpPr>
        <p:spPr bwMode="auto">
          <a:xfrm>
            <a:off x="2505075" y="3057525"/>
            <a:ext cx="287338" cy="376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8</a:t>
            </a:r>
          </a:p>
        </p:txBody>
      </p:sp>
      <p:sp>
        <p:nvSpPr>
          <p:cNvPr id="30754" name="CaixaDeTexto 58"/>
          <p:cNvSpPr txBox="1">
            <a:spLocks noChangeArrowheads="1"/>
          </p:cNvSpPr>
          <p:nvPr/>
        </p:nvSpPr>
        <p:spPr bwMode="auto">
          <a:xfrm>
            <a:off x="1041400" y="3627438"/>
            <a:ext cx="288925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4</a:t>
            </a:r>
          </a:p>
        </p:txBody>
      </p:sp>
      <p:sp>
        <p:nvSpPr>
          <p:cNvPr id="30755" name="CaixaDeTexto 59"/>
          <p:cNvSpPr txBox="1">
            <a:spLocks noChangeArrowheads="1"/>
          </p:cNvSpPr>
          <p:nvPr/>
        </p:nvSpPr>
        <p:spPr bwMode="auto">
          <a:xfrm>
            <a:off x="1866900" y="3590925"/>
            <a:ext cx="288925" cy="376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7</a:t>
            </a:r>
          </a:p>
        </p:txBody>
      </p:sp>
      <p:sp>
        <p:nvSpPr>
          <p:cNvPr id="30756" name="CaixaDeTexto 60"/>
          <p:cNvSpPr txBox="1">
            <a:spLocks noChangeArrowheads="1"/>
          </p:cNvSpPr>
          <p:nvPr/>
        </p:nvSpPr>
        <p:spPr bwMode="auto">
          <a:xfrm>
            <a:off x="2540000" y="3627438"/>
            <a:ext cx="288925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altLang="pt-BR" smtClean="0"/>
              <a:t>Algoritmo de Kruskal</a:t>
            </a:r>
          </a:p>
        </p:txBody>
      </p:sp>
      <p:sp>
        <p:nvSpPr>
          <p:cNvPr id="31747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3759200" y="1352550"/>
            <a:ext cx="5276850" cy="3276600"/>
          </a:xfrm>
        </p:spPr>
        <p:txBody>
          <a:bodyPr/>
          <a:lstStyle/>
          <a:p>
            <a:r>
              <a:rPr altLang="pt-BR" smtClean="0"/>
              <a:t>AG=</a:t>
            </a:r>
            <a:r>
              <a:rPr altLang="pt-BR" smtClean="0">
                <a:sym typeface="Symbol" pitchFamily="16" charset="2"/>
              </a:rPr>
              <a:t>{AB, BC, DE, GF, BE}</a:t>
            </a:r>
            <a:endParaRPr alt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3B745E6-FF90-4C34-A083-D893EDBD0D57}" type="slidenum">
              <a:rPr lang="pt-BR" altLang="pt-BR"/>
              <a:pPr/>
              <a:t>21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sp>
        <p:nvSpPr>
          <p:cNvPr id="6" name="Elipse 5"/>
          <p:cNvSpPr/>
          <p:nvPr/>
        </p:nvSpPr>
        <p:spPr>
          <a:xfrm>
            <a:off x="1766888" y="1881188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B</a:t>
            </a:r>
          </a:p>
        </p:txBody>
      </p:sp>
      <p:sp>
        <p:nvSpPr>
          <p:cNvPr id="7" name="Elipse 6"/>
          <p:cNvSpPr/>
          <p:nvPr/>
        </p:nvSpPr>
        <p:spPr>
          <a:xfrm>
            <a:off x="450850" y="1881188"/>
            <a:ext cx="433388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A</a:t>
            </a:r>
          </a:p>
        </p:txBody>
      </p:sp>
      <p:sp>
        <p:nvSpPr>
          <p:cNvPr id="8" name="Elipse 7"/>
          <p:cNvSpPr/>
          <p:nvPr/>
        </p:nvSpPr>
        <p:spPr>
          <a:xfrm>
            <a:off x="3059113" y="1885950"/>
            <a:ext cx="433387" cy="43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C</a:t>
            </a:r>
          </a:p>
        </p:txBody>
      </p:sp>
      <p:sp>
        <p:nvSpPr>
          <p:cNvPr id="9" name="Elipse 8"/>
          <p:cNvSpPr/>
          <p:nvPr/>
        </p:nvSpPr>
        <p:spPr>
          <a:xfrm>
            <a:off x="3059113" y="3041650"/>
            <a:ext cx="433387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F</a:t>
            </a:r>
          </a:p>
        </p:txBody>
      </p:sp>
      <p:sp>
        <p:nvSpPr>
          <p:cNvPr id="10" name="Elipse 9"/>
          <p:cNvSpPr/>
          <p:nvPr/>
        </p:nvSpPr>
        <p:spPr>
          <a:xfrm>
            <a:off x="1766888" y="3041650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E</a:t>
            </a:r>
          </a:p>
        </p:txBody>
      </p:sp>
      <p:sp>
        <p:nvSpPr>
          <p:cNvPr id="11" name="Elipse 10"/>
          <p:cNvSpPr/>
          <p:nvPr/>
        </p:nvSpPr>
        <p:spPr>
          <a:xfrm>
            <a:off x="450850" y="3041650"/>
            <a:ext cx="433388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D</a:t>
            </a:r>
          </a:p>
        </p:txBody>
      </p:sp>
      <p:sp>
        <p:nvSpPr>
          <p:cNvPr id="12" name="Elipse 11"/>
          <p:cNvSpPr/>
          <p:nvPr/>
        </p:nvSpPr>
        <p:spPr>
          <a:xfrm>
            <a:off x="1766888" y="4197350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G</a:t>
            </a:r>
          </a:p>
        </p:txBody>
      </p:sp>
      <p:cxnSp>
        <p:nvCxnSpPr>
          <p:cNvPr id="14" name="Conector reto 13"/>
          <p:cNvCxnSpPr>
            <a:stCxn id="7" idx="6"/>
            <a:endCxn id="6" idx="2"/>
          </p:cNvCxnSpPr>
          <p:nvPr/>
        </p:nvCxnSpPr>
        <p:spPr>
          <a:xfrm>
            <a:off x="884238" y="2097088"/>
            <a:ext cx="88265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6" idx="6"/>
            <a:endCxn id="8" idx="2"/>
          </p:cNvCxnSpPr>
          <p:nvPr/>
        </p:nvCxnSpPr>
        <p:spPr>
          <a:xfrm>
            <a:off x="2198688" y="2097088"/>
            <a:ext cx="860425" cy="63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1" idx="6"/>
            <a:endCxn id="10" idx="2"/>
          </p:cNvCxnSpPr>
          <p:nvPr/>
        </p:nvCxnSpPr>
        <p:spPr>
          <a:xfrm>
            <a:off x="884238" y="3257550"/>
            <a:ext cx="88265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9" idx="2"/>
            <a:endCxn id="10" idx="6"/>
          </p:cNvCxnSpPr>
          <p:nvPr/>
        </p:nvCxnSpPr>
        <p:spPr>
          <a:xfrm flipH="1">
            <a:off x="2198688" y="3257550"/>
            <a:ext cx="8604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9" idx="0"/>
            <a:endCxn id="8" idx="4"/>
          </p:cNvCxnSpPr>
          <p:nvPr/>
        </p:nvCxnSpPr>
        <p:spPr>
          <a:xfrm flipV="1">
            <a:off x="3276600" y="2319338"/>
            <a:ext cx="0" cy="7223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10" idx="0"/>
            <a:endCxn id="6" idx="4"/>
          </p:cNvCxnSpPr>
          <p:nvPr/>
        </p:nvCxnSpPr>
        <p:spPr>
          <a:xfrm flipV="1">
            <a:off x="1982788" y="2312988"/>
            <a:ext cx="0" cy="7286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1" idx="0"/>
            <a:endCxn id="7" idx="4"/>
          </p:cNvCxnSpPr>
          <p:nvPr/>
        </p:nvCxnSpPr>
        <p:spPr>
          <a:xfrm flipV="1">
            <a:off x="666750" y="2312988"/>
            <a:ext cx="0" cy="728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11" idx="7"/>
            <a:endCxn id="6" idx="3"/>
          </p:cNvCxnSpPr>
          <p:nvPr/>
        </p:nvCxnSpPr>
        <p:spPr>
          <a:xfrm flipV="1">
            <a:off x="820738" y="2249488"/>
            <a:ext cx="1009650" cy="855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10" idx="7"/>
            <a:endCxn id="8" idx="3"/>
          </p:cNvCxnSpPr>
          <p:nvPr/>
        </p:nvCxnSpPr>
        <p:spPr>
          <a:xfrm flipV="1">
            <a:off x="2135188" y="2255838"/>
            <a:ext cx="987425" cy="8493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>
            <a:stCxn id="12" idx="0"/>
            <a:endCxn id="10" idx="4"/>
          </p:cNvCxnSpPr>
          <p:nvPr/>
        </p:nvCxnSpPr>
        <p:spPr>
          <a:xfrm flipV="1">
            <a:off x="1982788" y="3473450"/>
            <a:ext cx="0" cy="72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12" idx="7"/>
            <a:endCxn id="9" idx="3"/>
          </p:cNvCxnSpPr>
          <p:nvPr/>
        </p:nvCxnSpPr>
        <p:spPr>
          <a:xfrm flipV="1">
            <a:off x="2135188" y="3409950"/>
            <a:ext cx="987425" cy="8509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>
            <a:stCxn id="12" idx="1"/>
            <a:endCxn id="11" idx="5"/>
          </p:cNvCxnSpPr>
          <p:nvPr/>
        </p:nvCxnSpPr>
        <p:spPr>
          <a:xfrm flipH="1" flipV="1">
            <a:off x="820738" y="3409950"/>
            <a:ext cx="1009650" cy="850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9" name="CaixaDeTexto 48"/>
          <p:cNvSpPr txBox="1">
            <a:spLocks noChangeArrowheads="1"/>
          </p:cNvSpPr>
          <p:nvPr/>
        </p:nvSpPr>
        <p:spPr bwMode="auto">
          <a:xfrm>
            <a:off x="1047750" y="1909763"/>
            <a:ext cx="287338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1</a:t>
            </a:r>
          </a:p>
        </p:txBody>
      </p:sp>
      <p:sp>
        <p:nvSpPr>
          <p:cNvPr id="31770" name="CaixaDeTexto 50"/>
          <p:cNvSpPr txBox="1">
            <a:spLocks noChangeArrowheads="1"/>
          </p:cNvSpPr>
          <p:nvPr/>
        </p:nvSpPr>
        <p:spPr bwMode="auto">
          <a:xfrm>
            <a:off x="2466975" y="1909763"/>
            <a:ext cx="287338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2</a:t>
            </a:r>
          </a:p>
        </p:txBody>
      </p:sp>
      <p:sp>
        <p:nvSpPr>
          <p:cNvPr id="31771" name="CaixaDeTexto 51"/>
          <p:cNvSpPr txBox="1">
            <a:spLocks noChangeArrowheads="1"/>
          </p:cNvSpPr>
          <p:nvPr/>
        </p:nvSpPr>
        <p:spPr bwMode="auto">
          <a:xfrm>
            <a:off x="511175" y="2449513"/>
            <a:ext cx="288925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4</a:t>
            </a:r>
          </a:p>
        </p:txBody>
      </p:sp>
      <p:sp>
        <p:nvSpPr>
          <p:cNvPr id="31772" name="CaixaDeTexto 52"/>
          <p:cNvSpPr txBox="1">
            <a:spLocks noChangeArrowheads="1"/>
          </p:cNvSpPr>
          <p:nvPr/>
        </p:nvSpPr>
        <p:spPr bwMode="auto">
          <a:xfrm>
            <a:off x="1181100" y="2455863"/>
            <a:ext cx="287338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6</a:t>
            </a:r>
          </a:p>
        </p:txBody>
      </p:sp>
      <p:sp>
        <p:nvSpPr>
          <p:cNvPr id="31773" name="CaixaDeTexto 53"/>
          <p:cNvSpPr txBox="1">
            <a:spLocks noChangeArrowheads="1"/>
          </p:cNvSpPr>
          <p:nvPr/>
        </p:nvSpPr>
        <p:spPr bwMode="auto">
          <a:xfrm>
            <a:off x="1838325" y="2439988"/>
            <a:ext cx="288925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4</a:t>
            </a:r>
          </a:p>
        </p:txBody>
      </p:sp>
      <p:sp>
        <p:nvSpPr>
          <p:cNvPr id="31774" name="CaixaDeTexto 54"/>
          <p:cNvSpPr txBox="1">
            <a:spLocks noChangeArrowheads="1"/>
          </p:cNvSpPr>
          <p:nvPr/>
        </p:nvSpPr>
        <p:spPr bwMode="auto">
          <a:xfrm>
            <a:off x="2486025" y="2436813"/>
            <a:ext cx="287338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5</a:t>
            </a:r>
          </a:p>
        </p:txBody>
      </p:sp>
      <p:sp>
        <p:nvSpPr>
          <p:cNvPr id="31775" name="CaixaDeTexto 55"/>
          <p:cNvSpPr txBox="1">
            <a:spLocks noChangeArrowheads="1"/>
          </p:cNvSpPr>
          <p:nvPr/>
        </p:nvSpPr>
        <p:spPr bwMode="auto">
          <a:xfrm>
            <a:off x="3108325" y="2444750"/>
            <a:ext cx="288925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6</a:t>
            </a:r>
          </a:p>
        </p:txBody>
      </p:sp>
      <p:sp>
        <p:nvSpPr>
          <p:cNvPr id="31776" name="CaixaDeTexto 56"/>
          <p:cNvSpPr txBox="1">
            <a:spLocks noChangeArrowheads="1"/>
          </p:cNvSpPr>
          <p:nvPr/>
        </p:nvSpPr>
        <p:spPr bwMode="auto">
          <a:xfrm>
            <a:off x="1225550" y="3098800"/>
            <a:ext cx="287338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3</a:t>
            </a:r>
          </a:p>
        </p:txBody>
      </p:sp>
      <p:sp>
        <p:nvSpPr>
          <p:cNvPr id="31777" name="CaixaDeTexto 57"/>
          <p:cNvSpPr txBox="1">
            <a:spLocks noChangeArrowheads="1"/>
          </p:cNvSpPr>
          <p:nvPr/>
        </p:nvSpPr>
        <p:spPr bwMode="auto">
          <a:xfrm>
            <a:off x="2505075" y="3057525"/>
            <a:ext cx="287338" cy="376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8</a:t>
            </a:r>
          </a:p>
        </p:txBody>
      </p:sp>
      <p:sp>
        <p:nvSpPr>
          <p:cNvPr id="31778" name="CaixaDeTexto 58"/>
          <p:cNvSpPr txBox="1">
            <a:spLocks noChangeArrowheads="1"/>
          </p:cNvSpPr>
          <p:nvPr/>
        </p:nvSpPr>
        <p:spPr bwMode="auto">
          <a:xfrm>
            <a:off x="1041400" y="3627438"/>
            <a:ext cx="288925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4</a:t>
            </a:r>
          </a:p>
        </p:txBody>
      </p:sp>
      <p:sp>
        <p:nvSpPr>
          <p:cNvPr id="31779" name="CaixaDeTexto 59"/>
          <p:cNvSpPr txBox="1">
            <a:spLocks noChangeArrowheads="1"/>
          </p:cNvSpPr>
          <p:nvPr/>
        </p:nvSpPr>
        <p:spPr bwMode="auto">
          <a:xfrm>
            <a:off x="1866900" y="3590925"/>
            <a:ext cx="288925" cy="376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7</a:t>
            </a:r>
          </a:p>
        </p:txBody>
      </p:sp>
      <p:sp>
        <p:nvSpPr>
          <p:cNvPr id="31780" name="CaixaDeTexto 60"/>
          <p:cNvSpPr txBox="1">
            <a:spLocks noChangeArrowheads="1"/>
          </p:cNvSpPr>
          <p:nvPr/>
        </p:nvSpPr>
        <p:spPr bwMode="auto">
          <a:xfrm>
            <a:off x="2540000" y="3627438"/>
            <a:ext cx="288925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altLang="pt-BR" smtClean="0"/>
              <a:t>Algoritmo de Kruskal</a:t>
            </a:r>
          </a:p>
        </p:txBody>
      </p:sp>
      <p:sp>
        <p:nvSpPr>
          <p:cNvPr id="32771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3759200" y="1352550"/>
            <a:ext cx="5276850" cy="3276600"/>
          </a:xfrm>
        </p:spPr>
        <p:txBody>
          <a:bodyPr/>
          <a:lstStyle/>
          <a:p>
            <a:r>
              <a:rPr altLang="pt-BR" smtClean="0"/>
              <a:t>AG=</a:t>
            </a:r>
            <a:r>
              <a:rPr altLang="pt-BR" smtClean="0">
                <a:sym typeface="Symbol" pitchFamily="16" charset="2"/>
              </a:rPr>
              <a:t>{AB, BC, DE, GF, BE, DG}</a:t>
            </a:r>
            <a:endParaRPr altLang="pt-BR" smtClean="0"/>
          </a:p>
        </p:txBody>
      </p:sp>
      <p:sp>
        <p:nvSpPr>
          <p:cNvPr id="32772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D14B3A6-AE9B-44EE-8D34-DA24E9880FD5}" type="slidenum">
              <a:rPr lang="pt-BR" altLang="pt-BR"/>
              <a:pPr/>
              <a:t>22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sp>
        <p:nvSpPr>
          <p:cNvPr id="6" name="Elipse 5"/>
          <p:cNvSpPr/>
          <p:nvPr/>
        </p:nvSpPr>
        <p:spPr>
          <a:xfrm>
            <a:off x="1766888" y="1881188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B</a:t>
            </a:r>
          </a:p>
        </p:txBody>
      </p:sp>
      <p:sp>
        <p:nvSpPr>
          <p:cNvPr id="7" name="Elipse 6"/>
          <p:cNvSpPr/>
          <p:nvPr/>
        </p:nvSpPr>
        <p:spPr>
          <a:xfrm>
            <a:off x="450850" y="1881188"/>
            <a:ext cx="433388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A</a:t>
            </a:r>
          </a:p>
        </p:txBody>
      </p:sp>
      <p:sp>
        <p:nvSpPr>
          <p:cNvPr id="8" name="Elipse 7"/>
          <p:cNvSpPr/>
          <p:nvPr/>
        </p:nvSpPr>
        <p:spPr>
          <a:xfrm>
            <a:off x="3059113" y="1885950"/>
            <a:ext cx="433387" cy="43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C</a:t>
            </a:r>
          </a:p>
        </p:txBody>
      </p:sp>
      <p:sp>
        <p:nvSpPr>
          <p:cNvPr id="9" name="Elipse 8"/>
          <p:cNvSpPr/>
          <p:nvPr/>
        </p:nvSpPr>
        <p:spPr>
          <a:xfrm>
            <a:off x="3059113" y="3041650"/>
            <a:ext cx="433387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F</a:t>
            </a:r>
          </a:p>
        </p:txBody>
      </p:sp>
      <p:sp>
        <p:nvSpPr>
          <p:cNvPr id="10" name="Elipse 9"/>
          <p:cNvSpPr/>
          <p:nvPr/>
        </p:nvSpPr>
        <p:spPr>
          <a:xfrm>
            <a:off x="1766888" y="3041650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E</a:t>
            </a:r>
          </a:p>
        </p:txBody>
      </p:sp>
      <p:sp>
        <p:nvSpPr>
          <p:cNvPr id="11" name="Elipse 10"/>
          <p:cNvSpPr/>
          <p:nvPr/>
        </p:nvSpPr>
        <p:spPr>
          <a:xfrm>
            <a:off x="450850" y="3041650"/>
            <a:ext cx="433388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D</a:t>
            </a:r>
          </a:p>
        </p:txBody>
      </p:sp>
      <p:sp>
        <p:nvSpPr>
          <p:cNvPr id="12" name="Elipse 11"/>
          <p:cNvSpPr/>
          <p:nvPr/>
        </p:nvSpPr>
        <p:spPr>
          <a:xfrm>
            <a:off x="1766888" y="4197350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G</a:t>
            </a:r>
          </a:p>
        </p:txBody>
      </p:sp>
      <p:cxnSp>
        <p:nvCxnSpPr>
          <p:cNvPr id="14" name="Conector reto 13"/>
          <p:cNvCxnSpPr>
            <a:stCxn id="7" idx="6"/>
            <a:endCxn id="6" idx="2"/>
          </p:cNvCxnSpPr>
          <p:nvPr/>
        </p:nvCxnSpPr>
        <p:spPr>
          <a:xfrm>
            <a:off x="884238" y="2097088"/>
            <a:ext cx="88265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6" idx="6"/>
            <a:endCxn id="8" idx="2"/>
          </p:cNvCxnSpPr>
          <p:nvPr/>
        </p:nvCxnSpPr>
        <p:spPr>
          <a:xfrm>
            <a:off x="2198688" y="2097088"/>
            <a:ext cx="860425" cy="63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1" idx="6"/>
            <a:endCxn id="10" idx="2"/>
          </p:cNvCxnSpPr>
          <p:nvPr/>
        </p:nvCxnSpPr>
        <p:spPr>
          <a:xfrm>
            <a:off x="884238" y="3257550"/>
            <a:ext cx="88265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9" idx="2"/>
            <a:endCxn id="10" idx="6"/>
          </p:cNvCxnSpPr>
          <p:nvPr/>
        </p:nvCxnSpPr>
        <p:spPr>
          <a:xfrm flipH="1">
            <a:off x="2198688" y="3257550"/>
            <a:ext cx="8604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9" idx="0"/>
            <a:endCxn id="8" idx="4"/>
          </p:cNvCxnSpPr>
          <p:nvPr/>
        </p:nvCxnSpPr>
        <p:spPr>
          <a:xfrm flipV="1">
            <a:off x="3276600" y="2319338"/>
            <a:ext cx="0" cy="7223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10" idx="0"/>
            <a:endCxn id="6" idx="4"/>
          </p:cNvCxnSpPr>
          <p:nvPr/>
        </p:nvCxnSpPr>
        <p:spPr>
          <a:xfrm flipV="1">
            <a:off x="1982788" y="2312988"/>
            <a:ext cx="0" cy="7286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1" idx="0"/>
            <a:endCxn id="7" idx="4"/>
          </p:cNvCxnSpPr>
          <p:nvPr/>
        </p:nvCxnSpPr>
        <p:spPr>
          <a:xfrm flipV="1">
            <a:off x="666750" y="2312988"/>
            <a:ext cx="0" cy="728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11" idx="7"/>
            <a:endCxn id="6" idx="3"/>
          </p:cNvCxnSpPr>
          <p:nvPr/>
        </p:nvCxnSpPr>
        <p:spPr>
          <a:xfrm flipV="1">
            <a:off x="820738" y="2249488"/>
            <a:ext cx="1009650" cy="855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10" idx="7"/>
            <a:endCxn id="8" idx="3"/>
          </p:cNvCxnSpPr>
          <p:nvPr/>
        </p:nvCxnSpPr>
        <p:spPr>
          <a:xfrm flipV="1">
            <a:off x="2135188" y="2255838"/>
            <a:ext cx="987425" cy="8493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>
            <a:stCxn id="12" idx="0"/>
            <a:endCxn id="10" idx="4"/>
          </p:cNvCxnSpPr>
          <p:nvPr/>
        </p:nvCxnSpPr>
        <p:spPr>
          <a:xfrm flipV="1">
            <a:off x="1982788" y="3473450"/>
            <a:ext cx="0" cy="72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12" idx="7"/>
            <a:endCxn id="9" idx="3"/>
          </p:cNvCxnSpPr>
          <p:nvPr/>
        </p:nvCxnSpPr>
        <p:spPr>
          <a:xfrm flipV="1">
            <a:off x="2135188" y="3409950"/>
            <a:ext cx="987425" cy="8509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>
            <a:stCxn id="12" idx="1"/>
            <a:endCxn id="11" idx="5"/>
          </p:cNvCxnSpPr>
          <p:nvPr/>
        </p:nvCxnSpPr>
        <p:spPr>
          <a:xfrm flipH="1" flipV="1">
            <a:off x="820738" y="3409950"/>
            <a:ext cx="1009650" cy="8509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93" name="CaixaDeTexto 48"/>
          <p:cNvSpPr txBox="1">
            <a:spLocks noChangeArrowheads="1"/>
          </p:cNvSpPr>
          <p:nvPr/>
        </p:nvSpPr>
        <p:spPr bwMode="auto">
          <a:xfrm>
            <a:off x="1047750" y="1909763"/>
            <a:ext cx="287338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1</a:t>
            </a:r>
          </a:p>
        </p:txBody>
      </p:sp>
      <p:sp>
        <p:nvSpPr>
          <p:cNvPr id="32794" name="CaixaDeTexto 50"/>
          <p:cNvSpPr txBox="1">
            <a:spLocks noChangeArrowheads="1"/>
          </p:cNvSpPr>
          <p:nvPr/>
        </p:nvSpPr>
        <p:spPr bwMode="auto">
          <a:xfrm>
            <a:off x="2466975" y="1909763"/>
            <a:ext cx="287338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2</a:t>
            </a:r>
          </a:p>
        </p:txBody>
      </p:sp>
      <p:sp>
        <p:nvSpPr>
          <p:cNvPr id="32795" name="CaixaDeTexto 51"/>
          <p:cNvSpPr txBox="1">
            <a:spLocks noChangeArrowheads="1"/>
          </p:cNvSpPr>
          <p:nvPr/>
        </p:nvSpPr>
        <p:spPr bwMode="auto">
          <a:xfrm>
            <a:off x="511175" y="2449513"/>
            <a:ext cx="288925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4</a:t>
            </a:r>
          </a:p>
        </p:txBody>
      </p:sp>
      <p:sp>
        <p:nvSpPr>
          <p:cNvPr id="32796" name="CaixaDeTexto 52"/>
          <p:cNvSpPr txBox="1">
            <a:spLocks noChangeArrowheads="1"/>
          </p:cNvSpPr>
          <p:nvPr/>
        </p:nvSpPr>
        <p:spPr bwMode="auto">
          <a:xfrm>
            <a:off x="1181100" y="2455863"/>
            <a:ext cx="287338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6</a:t>
            </a:r>
          </a:p>
        </p:txBody>
      </p:sp>
      <p:sp>
        <p:nvSpPr>
          <p:cNvPr id="32797" name="CaixaDeTexto 53"/>
          <p:cNvSpPr txBox="1">
            <a:spLocks noChangeArrowheads="1"/>
          </p:cNvSpPr>
          <p:nvPr/>
        </p:nvSpPr>
        <p:spPr bwMode="auto">
          <a:xfrm>
            <a:off x="1838325" y="2439988"/>
            <a:ext cx="288925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4</a:t>
            </a:r>
          </a:p>
        </p:txBody>
      </p:sp>
      <p:sp>
        <p:nvSpPr>
          <p:cNvPr id="32798" name="CaixaDeTexto 54"/>
          <p:cNvSpPr txBox="1">
            <a:spLocks noChangeArrowheads="1"/>
          </p:cNvSpPr>
          <p:nvPr/>
        </p:nvSpPr>
        <p:spPr bwMode="auto">
          <a:xfrm>
            <a:off x="2486025" y="2436813"/>
            <a:ext cx="287338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5</a:t>
            </a:r>
          </a:p>
        </p:txBody>
      </p:sp>
      <p:sp>
        <p:nvSpPr>
          <p:cNvPr id="32799" name="CaixaDeTexto 55"/>
          <p:cNvSpPr txBox="1">
            <a:spLocks noChangeArrowheads="1"/>
          </p:cNvSpPr>
          <p:nvPr/>
        </p:nvSpPr>
        <p:spPr bwMode="auto">
          <a:xfrm>
            <a:off x="3108325" y="2444750"/>
            <a:ext cx="288925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6</a:t>
            </a:r>
          </a:p>
        </p:txBody>
      </p:sp>
      <p:sp>
        <p:nvSpPr>
          <p:cNvPr id="32800" name="CaixaDeTexto 56"/>
          <p:cNvSpPr txBox="1">
            <a:spLocks noChangeArrowheads="1"/>
          </p:cNvSpPr>
          <p:nvPr/>
        </p:nvSpPr>
        <p:spPr bwMode="auto">
          <a:xfrm>
            <a:off x="1225550" y="3098800"/>
            <a:ext cx="287338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3</a:t>
            </a:r>
          </a:p>
        </p:txBody>
      </p:sp>
      <p:sp>
        <p:nvSpPr>
          <p:cNvPr id="32801" name="CaixaDeTexto 57"/>
          <p:cNvSpPr txBox="1">
            <a:spLocks noChangeArrowheads="1"/>
          </p:cNvSpPr>
          <p:nvPr/>
        </p:nvSpPr>
        <p:spPr bwMode="auto">
          <a:xfrm>
            <a:off x="2505075" y="3057525"/>
            <a:ext cx="287338" cy="376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8</a:t>
            </a:r>
          </a:p>
        </p:txBody>
      </p:sp>
      <p:sp>
        <p:nvSpPr>
          <p:cNvPr id="32802" name="CaixaDeTexto 58"/>
          <p:cNvSpPr txBox="1">
            <a:spLocks noChangeArrowheads="1"/>
          </p:cNvSpPr>
          <p:nvPr/>
        </p:nvSpPr>
        <p:spPr bwMode="auto">
          <a:xfrm>
            <a:off x="1116013" y="3579813"/>
            <a:ext cx="287337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4</a:t>
            </a:r>
          </a:p>
        </p:txBody>
      </p:sp>
      <p:sp>
        <p:nvSpPr>
          <p:cNvPr id="32803" name="CaixaDeTexto 59"/>
          <p:cNvSpPr txBox="1">
            <a:spLocks noChangeArrowheads="1"/>
          </p:cNvSpPr>
          <p:nvPr/>
        </p:nvSpPr>
        <p:spPr bwMode="auto">
          <a:xfrm>
            <a:off x="1866900" y="3590925"/>
            <a:ext cx="288925" cy="376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7</a:t>
            </a:r>
          </a:p>
        </p:txBody>
      </p:sp>
      <p:sp>
        <p:nvSpPr>
          <p:cNvPr id="32804" name="CaixaDeTexto 60"/>
          <p:cNvSpPr txBox="1">
            <a:spLocks noChangeArrowheads="1"/>
          </p:cNvSpPr>
          <p:nvPr/>
        </p:nvSpPr>
        <p:spPr bwMode="auto">
          <a:xfrm>
            <a:off x="2540000" y="3627438"/>
            <a:ext cx="288925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Número de Slide 1"/>
          <p:cNvSpPr>
            <a:spLocks noGrp="1"/>
          </p:cNvSpPr>
          <p:nvPr>
            <p:ph type="sldNum" sz="quarter" idx="10"/>
          </p:nvPr>
        </p:nvSpPr>
        <p:spPr>
          <a:xfrm>
            <a:off x="8448675" y="4868466"/>
            <a:ext cx="636588" cy="254794"/>
          </a:xfrm>
          <a:noFill/>
        </p:spPr>
        <p:txBody>
          <a:bodyPr/>
          <a:lstStyle/>
          <a:p>
            <a:fld id="{9BE4E0E3-25F5-4FF5-BD70-FD2F52A74A72}" type="slidenum">
              <a:rPr lang="pt-BR" smtClean="0"/>
              <a:pPr/>
              <a:t>23</a:t>
            </a:fld>
            <a:endParaRPr lang="pt-BR" sz="1400" smtClean="0"/>
          </a:p>
        </p:txBody>
      </p:sp>
      <p:sp>
        <p:nvSpPr>
          <p:cNvPr id="26627" name="Rectangle 42"/>
          <p:cNvSpPr>
            <a:spLocks noChangeArrowheads="1"/>
          </p:cNvSpPr>
          <p:nvPr/>
        </p:nvSpPr>
        <p:spPr bwMode="auto">
          <a:xfrm>
            <a:off x="0" y="23717"/>
            <a:ext cx="18531" cy="295466"/>
          </a:xfrm>
          <a:prstGeom prst="rect">
            <a:avLst/>
          </a:prstGeom>
          <a:noFill/>
          <a:ln w="9525">
            <a:noFill/>
            <a:prstDash val="lgDash"/>
            <a:miter lim="800000"/>
            <a:headEnd/>
            <a:tailEnd/>
          </a:ln>
        </p:spPr>
        <p:txBody>
          <a:bodyPr wrap="none" lIns="9144" tIns="9144" rIns="9144" bIns="9144" anchor="ctr">
            <a:spAutoFit/>
          </a:bodyPr>
          <a:lstStyle/>
          <a:p>
            <a:endParaRPr lang="en-US"/>
          </a:p>
        </p:txBody>
      </p:sp>
      <p:sp>
        <p:nvSpPr>
          <p:cNvPr id="26628" name="Rectangle 60"/>
          <p:cNvSpPr>
            <a:spLocks noChangeArrowheads="1"/>
          </p:cNvSpPr>
          <p:nvPr/>
        </p:nvSpPr>
        <p:spPr bwMode="auto">
          <a:xfrm>
            <a:off x="0" y="342900"/>
            <a:ext cx="0" cy="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endParaRPr lang="en-US"/>
          </a:p>
        </p:txBody>
      </p:sp>
      <p:grpSp>
        <p:nvGrpSpPr>
          <p:cNvPr id="2" name="Grupo 71"/>
          <p:cNvGrpSpPr>
            <a:grpSpLocks/>
          </p:cNvGrpSpPr>
          <p:nvPr/>
        </p:nvGrpSpPr>
        <p:grpSpPr bwMode="auto">
          <a:xfrm>
            <a:off x="2006601" y="2790825"/>
            <a:ext cx="7369175" cy="2328863"/>
            <a:chOff x="2006225" y="827968"/>
            <a:chExt cx="7369791" cy="3105696"/>
          </a:xfrm>
        </p:grpSpPr>
        <p:grpSp>
          <p:nvGrpSpPr>
            <p:cNvPr id="3" name="Group 1"/>
            <p:cNvGrpSpPr>
              <a:grpSpLocks noChangeAspect="1"/>
            </p:cNvGrpSpPr>
            <p:nvPr/>
          </p:nvGrpSpPr>
          <p:grpSpPr bwMode="auto">
            <a:xfrm>
              <a:off x="2006225" y="827968"/>
              <a:ext cx="7369791" cy="3105696"/>
              <a:chOff x="1560" y="1418"/>
              <a:chExt cx="9972" cy="4203"/>
            </a:xfrm>
          </p:grpSpPr>
          <p:sp>
            <p:nvSpPr>
              <p:cNvPr id="26649" name="AutoShape 41"/>
              <p:cNvSpPr>
                <a:spLocks noChangeAspect="1" noChangeArrowheads="1" noTextEdit="1"/>
              </p:cNvSpPr>
              <p:nvPr/>
            </p:nvSpPr>
            <p:spPr bwMode="auto">
              <a:xfrm>
                <a:off x="1560" y="1418"/>
                <a:ext cx="9972" cy="4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650" name="Text Box 40"/>
              <p:cNvSpPr txBox="1">
                <a:spLocks noChangeArrowheads="1"/>
              </p:cNvSpPr>
              <p:nvPr/>
            </p:nvSpPr>
            <p:spPr bwMode="auto">
              <a:xfrm>
                <a:off x="2427" y="1626"/>
                <a:ext cx="2013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7556" tIns="17556" rIns="17556" bIns="17556"/>
              <a:lstStyle/>
              <a:p>
                <a:r>
                  <a:rPr lang="pt-BR" sz="1100" b="1">
                    <a:solidFill>
                      <a:srgbClr val="000000"/>
                    </a:solidFill>
                    <a:ea typeface="Times New Roman" pitchFamily="18" charset="0"/>
                    <a:cs typeface="Verdana" pitchFamily="34" charset="0"/>
                  </a:rPr>
                  <a:t>Origem</a:t>
                </a:r>
                <a:endParaRPr lang="pt-BR" sz="1200">
                  <a:ea typeface="Times New Roman" pitchFamily="18" charset="0"/>
                  <a:cs typeface="Verdana" pitchFamily="34" charset="0"/>
                </a:endParaRPr>
              </a:p>
            </p:txBody>
          </p:sp>
          <p:sp>
            <p:nvSpPr>
              <p:cNvPr id="26651" name="Oval 39"/>
              <p:cNvSpPr>
                <a:spLocks noChangeArrowheads="1"/>
              </p:cNvSpPr>
              <p:nvPr/>
            </p:nvSpPr>
            <p:spPr bwMode="auto">
              <a:xfrm>
                <a:off x="3114" y="1913"/>
                <a:ext cx="306" cy="30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8288" tIns="18288" rIns="18288" bIns="18288" anchor="ctr"/>
              <a:lstStyle/>
              <a:p>
                <a:endParaRPr lang="en-US"/>
              </a:p>
            </p:txBody>
          </p:sp>
          <p:sp>
            <p:nvSpPr>
              <p:cNvPr id="26652" name="Oval 38"/>
              <p:cNvSpPr>
                <a:spLocks noChangeArrowheads="1"/>
              </p:cNvSpPr>
              <p:nvPr/>
            </p:nvSpPr>
            <p:spPr bwMode="auto">
              <a:xfrm>
                <a:off x="10561" y="4094"/>
                <a:ext cx="306" cy="30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8288" tIns="18288" rIns="18288" bIns="18288" anchor="ctr"/>
              <a:lstStyle/>
              <a:p>
                <a:endParaRPr lang="en-US"/>
              </a:p>
            </p:txBody>
          </p:sp>
          <p:sp>
            <p:nvSpPr>
              <p:cNvPr id="26653" name="Oval 37"/>
              <p:cNvSpPr>
                <a:spLocks noChangeArrowheads="1"/>
              </p:cNvSpPr>
              <p:nvPr/>
            </p:nvSpPr>
            <p:spPr bwMode="auto">
              <a:xfrm>
                <a:off x="10475" y="4010"/>
                <a:ext cx="460" cy="45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8288" tIns="18288" rIns="18288" bIns="18288" anchor="ctr"/>
              <a:lstStyle/>
              <a:p>
                <a:endParaRPr lang="en-US"/>
              </a:p>
            </p:txBody>
          </p:sp>
          <p:sp>
            <p:nvSpPr>
              <p:cNvPr id="26654" name="Oval 36"/>
              <p:cNvSpPr>
                <a:spLocks noChangeArrowheads="1"/>
              </p:cNvSpPr>
              <p:nvPr/>
            </p:nvSpPr>
            <p:spPr bwMode="auto">
              <a:xfrm>
                <a:off x="2837" y="3916"/>
                <a:ext cx="306" cy="30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8288" tIns="18288" rIns="18288" bIns="18288" anchor="ctr"/>
              <a:lstStyle/>
              <a:p>
                <a:endParaRPr lang="en-US"/>
              </a:p>
            </p:txBody>
          </p:sp>
          <p:sp>
            <p:nvSpPr>
              <p:cNvPr id="26655" name="Oval 35"/>
              <p:cNvSpPr>
                <a:spLocks noChangeArrowheads="1"/>
              </p:cNvSpPr>
              <p:nvPr/>
            </p:nvSpPr>
            <p:spPr bwMode="auto">
              <a:xfrm>
                <a:off x="4690" y="4822"/>
                <a:ext cx="306" cy="30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8288" tIns="18288" rIns="18288" bIns="18288" anchor="ctr"/>
              <a:lstStyle/>
              <a:p>
                <a:endParaRPr lang="en-US"/>
              </a:p>
            </p:txBody>
          </p:sp>
          <p:sp>
            <p:nvSpPr>
              <p:cNvPr id="26656" name="Oval 33"/>
              <p:cNvSpPr>
                <a:spLocks noChangeArrowheads="1"/>
              </p:cNvSpPr>
              <p:nvPr/>
            </p:nvSpPr>
            <p:spPr bwMode="auto">
              <a:xfrm>
                <a:off x="8143" y="2752"/>
                <a:ext cx="306" cy="30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8288" tIns="18288" rIns="18288" bIns="18288" anchor="ctr"/>
              <a:lstStyle/>
              <a:p>
                <a:endParaRPr lang="en-US"/>
              </a:p>
            </p:txBody>
          </p:sp>
          <p:cxnSp>
            <p:nvCxnSpPr>
              <p:cNvPr id="26657" name="AutoShape 32"/>
              <p:cNvCxnSpPr>
                <a:cxnSpLocks noChangeShapeType="1"/>
              </p:cNvCxnSpPr>
              <p:nvPr/>
            </p:nvCxnSpPr>
            <p:spPr bwMode="auto">
              <a:xfrm rot="5400000">
                <a:off x="2280" y="2929"/>
                <a:ext cx="1697" cy="277"/>
              </a:xfrm>
              <a:prstGeom prst="curvedConnector3">
                <a:avLst>
                  <a:gd name="adj1" fmla="val 49972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6658" name="AutoShape 31"/>
              <p:cNvCxnSpPr>
                <a:cxnSpLocks noChangeShapeType="1"/>
              </p:cNvCxnSpPr>
              <p:nvPr/>
            </p:nvCxnSpPr>
            <p:spPr bwMode="auto">
              <a:xfrm>
                <a:off x="3420" y="2066"/>
                <a:ext cx="2390" cy="843"/>
              </a:xfrm>
              <a:prstGeom prst="curvedConnector2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6659" name="AutoShape 30"/>
              <p:cNvCxnSpPr>
                <a:cxnSpLocks noChangeShapeType="1"/>
              </p:cNvCxnSpPr>
              <p:nvPr/>
            </p:nvCxnSpPr>
            <p:spPr bwMode="auto">
              <a:xfrm>
                <a:off x="3143" y="4069"/>
                <a:ext cx="1592" cy="798"/>
              </a:xfrm>
              <a:prstGeom prst="curvedConnector2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6660" name="AutoShape 29"/>
              <p:cNvCxnSpPr>
                <a:cxnSpLocks noChangeShapeType="1"/>
              </p:cNvCxnSpPr>
              <p:nvPr/>
            </p:nvCxnSpPr>
            <p:spPr bwMode="auto">
              <a:xfrm rot="16200000" flipH="1">
                <a:off x="6039" y="3995"/>
                <a:ext cx="29" cy="2206"/>
              </a:xfrm>
              <a:prstGeom prst="curvedConnector4">
                <a:avLst>
                  <a:gd name="adj1" fmla="val 1396551"/>
                  <a:gd name="adj2" fmla="val 51042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6661" name="AutoShape 27"/>
              <p:cNvCxnSpPr>
                <a:cxnSpLocks noChangeShapeType="1"/>
              </p:cNvCxnSpPr>
              <p:nvPr/>
            </p:nvCxnSpPr>
            <p:spPr bwMode="auto">
              <a:xfrm rot="-5400000">
                <a:off x="4510" y="3566"/>
                <a:ext cx="1742" cy="859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6662" name="AutoShape 2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8380" y="3170"/>
                <a:ext cx="1025" cy="3165"/>
              </a:xfrm>
              <a:prstGeom prst="curvedConnector4">
                <a:avLst>
                  <a:gd name="adj1" fmla="val -35120"/>
                  <a:gd name="adj2" fmla="val 52417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26663" name="Text Box 18"/>
              <p:cNvSpPr txBox="1">
                <a:spLocks noChangeArrowheads="1"/>
              </p:cNvSpPr>
              <p:nvPr/>
            </p:nvSpPr>
            <p:spPr bwMode="auto">
              <a:xfrm>
                <a:off x="3863" y="2272"/>
                <a:ext cx="990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7556" tIns="17556" rIns="17556" bIns="17556"/>
              <a:lstStyle/>
              <a:p>
                <a:r>
                  <a:rPr lang="pt-BR" sz="1100" i="1">
                    <a:solidFill>
                      <a:srgbClr val="000000"/>
                    </a:solidFill>
                    <a:ea typeface="Times New Roman" pitchFamily="18" charset="0"/>
                    <a:cs typeface="Verdana" pitchFamily="34" charset="0"/>
                  </a:rPr>
                  <a:t>g = 40</a:t>
                </a:r>
                <a:endParaRPr lang="pt-BR" sz="1200">
                  <a:ea typeface="Times New Roman" pitchFamily="18" charset="0"/>
                  <a:cs typeface="Verdana" pitchFamily="34" charset="0"/>
                </a:endParaRPr>
              </a:p>
            </p:txBody>
          </p:sp>
          <p:sp>
            <p:nvSpPr>
              <p:cNvPr id="26664" name="Text Box 17"/>
              <p:cNvSpPr txBox="1">
                <a:spLocks noChangeArrowheads="1"/>
              </p:cNvSpPr>
              <p:nvPr/>
            </p:nvSpPr>
            <p:spPr bwMode="auto">
              <a:xfrm>
                <a:off x="2424" y="3071"/>
                <a:ext cx="989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7556" tIns="17556" rIns="17556" bIns="17556"/>
              <a:lstStyle/>
              <a:p>
                <a:r>
                  <a:rPr lang="pt-BR" sz="1100" i="1">
                    <a:solidFill>
                      <a:srgbClr val="000000"/>
                    </a:solidFill>
                    <a:ea typeface="Times New Roman" pitchFamily="18" charset="0"/>
                    <a:cs typeface="Verdana" pitchFamily="34" charset="0"/>
                  </a:rPr>
                  <a:t>g = 10</a:t>
                </a:r>
                <a:endParaRPr lang="pt-BR" sz="1200">
                  <a:ea typeface="Times New Roman" pitchFamily="18" charset="0"/>
                  <a:cs typeface="Verdana" pitchFamily="34" charset="0"/>
                </a:endParaRPr>
              </a:p>
            </p:txBody>
          </p:sp>
          <p:sp>
            <p:nvSpPr>
              <p:cNvPr id="26665" name="Text Box 16"/>
              <p:cNvSpPr txBox="1">
                <a:spLocks noChangeArrowheads="1"/>
              </p:cNvSpPr>
              <p:nvPr/>
            </p:nvSpPr>
            <p:spPr bwMode="auto">
              <a:xfrm>
                <a:off x="3330" y="4257"/>
                <a:ext cx="989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7556" tIns="17556" rIns="17556" bIns="17556"/>
              <a:lstStyle/>
              <a:p>
                <a:r>
                  <a:rPr lang="pt-BR" sz="1100" i="1">
                    <a:solidFill>
                      <a:srgbClr val="000000"/>
                    </a:solidFill>
                    <a:ea typeface="Times New Roman" pitchFamily="18" charset="0"/>
                    <a:cs typeface="Verdana" pitchFamily="34" charset="0"/>
                  </a:rPr>
                  <a:t>g = 10</a:t>
                </a:r>
                <a:endParaRPr lang="pt-BR" sz="1200">
                  <a:ea typeface="Times New Roman" pitchFamily="18" charset="0"/>
                  <a:cs typeface="Verdana" pitchFamily="34" charset="0"/>
                </a:endParaRPr>
              </a:p>
            </p:txBody>
          </p:sp>
          <p:sp>
            <p:nvSpPr>
              <p:cNvPr id="26666" name="Text Box 15"/>
              <p:cNvSpPr txBox="1">
                <a:spLocks noChangeArrowheads="1"/>
              </p:cNvSpPr>
              <p:nvPr/>
            </p:nvSpPr>
            <p:spPr bwMode="auto">
              <a:xfrm>
                <a:off x="5366" y="5046"/>
                <a:ext cx="991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7556" tIns="17556" rIns="17556" bIns="17556"/>
              <a:lstStyle/>
              <a:p>
                <a:r>
                  <a:rPr lang="pt-BR" sz="1100" i="1">
                    <a:solidFill>
                      <a:srgbClr val="000000"/>
                    </a:solidFill>
                    <a:ea typeface="Times New Roman" pitchFamily="18" charset="0"/>
                    <a:cs typeface="Verdana" pitchFamily="34" charset="0"/>
                  </a:rPr>
                  <a:t>g = 30</a:t>
                </a:r>
                <a:endParaRPr lang="pt-BR" sz="1200">
                  <a:ea typeface="Times New Roman" pitchFamily="18" charset="0"/>
                  <a:cs typeface="Verdana" pitchFamily="34" charset="0"/>
                </a:endParaRPr>
              </a:p>
            </p:txBody>
          </p:sp>
          <p:sp>
            <p:nvSpPr>
              <p:cNvPr id="26667" name="Text Box 14"/>
              <p:cNvSpPr txBox="1">
                <a:spLocks noChangeArrowheads="1"/>
              </p:cNvSpPr>
              <p:nvPr/>
            </p:nvSpPr>
            <p:spPr bwMode="auto">
              <a:xfrm>
                <a:off x="8800" y="5165"/>
                <a:ext cx="989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7556" tIns="17556" rIns="17556" bIns="17556"/>
              <a:lstStyle/>
              <a:p>
                <a:r>
                  <a:rPr lang="pt-BR" sz="1100" i="1">
                    <a:solidFill>
                      <a:srgbClr val="000000"/>
                    </a:solidFill>
                    <a:ea typeface="Times New Roman" pitchFamily="18" charset="0"/>
                    <a:cs typeface="Verdana" pitchFamily="34" charset="0"/>
                  </a:rPr>
                  <a:t>g = 50</a:t>
                </a:r>
                <a:endParaRPr lang="pt-BR" sz="1200">
                  <a:ea typeface="Times New Roman" pitchFamily="18" charset="0"/>
                  <a:cs typeface="Verdana" pitchFamily="34" charset="0"/>
                </a:endParaRPr>
              </a:p>
            </p:txBody>
          </p:sp>
          <p:sp>
            <p:nvSpPr>
              <p:cNvPr id="26668" name="Text Box 13"/>
              <p:cNvSpPr txBox="1">
                <a:spLocks noChangeArrowheads="1"/>
              </p:cNvSpPr>
              <p:nvPr/>
            </p:nvSpPr>
            <p:spPr bwMode="auto">
              <a:xfrm>
                <a:off x="4755" y="3783"/>
                <a:ext cx="98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7556" tIns="17556" rIns="17556" bIns="17556"/>
              <a:lstStyle/>
              <a:p>
                <a:r>
                  <a:rPr lang="pt-BR" sz="1100" i="1">
                    <a:solidFill>
                      <a:srgbClr val="000000"/>
                    </a:solidFill>
                    <a:ea typeface="Times New Roman" pitchFamily="18" charset="0"/>
                    <a:cs typeface="Verdana" pitchFamily="34" charset="0"/>
                  </a:rPr>
                  <a:t>g = 12</a:t>
                </a:r>
                <a:endParaRPr lang="pt-BR" sz="1200">
                  <a:ea typeface="Times New Roman" pitchFamily="18" charset="0"/>
                  <a:cs typeface="Verdana" pitchFamily="34" charset="0"/>
                </a:endParaRPr>
              </a:p>
            </p:txBody>
          </p:sp>
          <p:sp>
            <p:nvSpPr>
              <p:cNvPr id="26669" name="Text Box 12"/>
              <p:cNvSpPr txBox="1">
                <a:spLocks noChangeArrowheads="1"/>
              </p:cNvSpPr>
              <p:nvPr/>
            </p:nvSpPr>
            <p:spPr bwMode="auto">
              <a:xfrm>
                <a:off x="6762" y="2288"/>
                <a:ext cx="98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7556" tIns="17556" rIns="17556" bIns="17556"/>
              <a:lstStyle/>
              <a:p>
                <a:r>
                  <a:rPr lang="pt-BR" sz="1100" i="1">
                    <a:solidFill>
                      <a:srgbClr val="000000"/>
                    </a:solidFill>
                    <a:ea typeface="Times New Roman" pitchFamily="18" charset="0"/>
                    <a:cs typeface="Verdana" pitchFamily="34" charset="0"/>
                  </a:rPr>
                  <a:t>g = 40</a:t>
                </a:r>
                <a:endParaRPr lang="pt-BR" sz="1200">
                  <a:ea typeface="Times New Roman" pitchFamily="18" charset="0"/>
                  <a:cs typeface="Verdana" pitchFamily="34" charset="0"/>
                </a:endParaRPr>
              </a:p>
            </p:txBody>
          </p:sp>
          <p:sp>
            <p:nvSpPr>
              <p:cNvPr id="26670" name="Text Box 11"/>
              <p:cNvSpPr txBox="1">
                <a:spLocks noChangeArrowheads="1"/>
              </p:cNvSpPr>
              <p:nvPr/>
            </p:nvSpPr>
            <p:spPr bwMode="auto">
              <a:xfrm>
                <a:off x="9278" y="3190"/>
                <a:ext cx="98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7556" tIns="17556" rIns="17556" bIns="17556"/>
              <a:lstStyle/>
              <a:p>
                <a:r>
                  <a:rPr lang="pt-BR" sz="1100" i="1">
                    <a:solidFill>
                      <a:srgbClr val="000000"/>
                    </a:solidFill>
                    <a:ea typeface="Times New Roman" pitchFamily="18" charset="0"/>
                    <a:cs typeface="Verdana" pitchFamily="34" charset="0"/>
                  </a:rPr>
                  <a:t>g = 40</a:t>
                </a:r>
                <a:endParaRPr lang="pt-BR" sz="1200">
                  <a:ea typeface="Times New Roman" pitchFamily="18" charset="0"/>
                  <a:cs typeface="Verdana" pitchFamily="34" charset="0"/>
                </a:endParaRPr>
              </a:p>
            </p:txBody>
          </p:sp>
          <p:sp>
            <p:nvSpPr>
              <p:cNvPr id="26671" name="Oval 10"/>
              <p:cNvSpPr>
                <a:spLocks noChangeArrowheads="1"/>
              </p:cNvSpPr>
              <p:nvPr/>
            </p:nvSpPr>
            <p:spPr bwMode="auto">
              <a:xfrm>
                <a:off x="7157" y="4959"/>
                <a:ext cx="306" cy="30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8288" tIns="18288" rIns="18288" bIns="18288" anchor="ctr"/>
              <a:lstStyle/>
              <a:p>
                <a:endParaRPr lang="en-US"/>
              </a:p>
            </p:txBody>
          </p:sp>
          <p:sp>
            <p:nvSpPr>
              <p:cNvPr id="26672" name="Text Box 8"/>
              <p:cNvSpPr txBox="1">
                <a:spLocks noChangeArrowheads="1"/>
              </p:cNvSpPr>
              <p:nvPr/>
            </p:nvSpPr>
            <p:spPr bwMode="auto">
              <a:xfrm>
                <a:off x="10380" y="3425"/>
                <a:ext cx="1080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7556" tIns="17556" rIns="17556" bIns="17556"/>
              <a:lstStyle/>
              <a:p>
                <a:r>
                  <a:rPr lang="pt-BR" sz="1100" b="1">
                    <a:solidFill>
                      <a:srgbClr val="000000"/>
                    </a:solidFill>
                    <a:ea typeface="Times New Roman" pitchFamily="18" charset="0"/>
                    <a:cs typeface="Verdana" pitchFamily="34" charset="0"/>
                  </a:rPr>
                  <a:t>Destino</a:t>
                </a:r>
                <a:endParaRPr lang="pt-BR" sz="1200">
                  <a:ea typeface="Times New Roman" pitchFamily="18" charset="0"/>
                  <a:cs typeface="Verdana" pitchFamily="34" charset="0"/>
                </a:endParaRPr>
              </a:p>
            </p:txBody>
          </p:sp>
          <p:sp>
            <p:nvSpPr>
              <p:cNvPr id="26673" name="Text Box 6"/>
              <p:cNvSpPr txBox="1">
                <a:spLocks noChangeArrowheads="1"/>
              </p:cNvSpPr>
              <p:nvPr/>
            </p:nvSpPr>
            <p:spPr bwMode="auto">
              <a:xfrm>
                <a:off x="2725" y="4201"/>
                <a:ext cx="463" cy="5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8000" tIns="0" rIns="1800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74" name="Text Box 5"/>
              <p:cNvSpPr txBox="1">
                <a:spLocks noChangeArrowheads="1"/>
              </p:cNvSpPr>
              <p:nvPr/>
            </p:nvSpPr>
            <p:spPr bwMode="auto">
              <a:xfrm>
                <a:off x="4441" y="5184"/>
                <a:ext cx="463" cy="33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8000" tIns="0" rIns="18000" bIns="0">
                <a:spAutoFit/>
              </a:bodyPr>
              <a:lstStyle/>
              <a:p>
                <a:pPr algn="ctr"/>
                <a:r>
                  <a:rPr lang="pt-BR" sz="1200">
                    <a:cs typeface="Times New Roman" pitchFamily="18" charset="0"/>
                  </a:rPr>
                  <a:t>B</a:t>
                </a:r>
                <a:endParaRPr lang="pt-BR" sz="1200"/>
              </a:p>
            </p:txBody>
          </p:sp>
          <p:sp>
            <p:nvSpPr>
              <p:cNvPr id="26675" name="Text Box 4"/>
              <p:cNvSpPr txBox="1">
                <a:spLocks noChangeArrowheads="1"/>
              </p:cNvSpPr>
              <p:nvPr/>
            </p:nvSpPr>
            <p:spPr bwMode="auto">
              <a:xfrm>
                <a:off x="6137" y="2960"/>
                <a:ext cx="463" cy="33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8000" tIns="0" rIns="18000" bIns="0">
                <a:spAutoFit/>
              </a:bodyPr>
              <a:lstStyle/>
              <a:p>
                <a:pPr algn="ctr"/>
                <a:r>
                  <a:rPr lang="pt-BR" sz="1200">
                    <a:cs typeface="Times New Roman" pitchFamily="18" charset="0"/>
                  </a:rPr>
                  <a:t>C</a:t>
                </a:r>
                <a:endParaRPr lang="pt-BR" sz="1200"/>
              </a:p>
            </p:txBody>
          </p:sp>
          <p:sp>
            <p:nvSpPr>
              <p:cNvPr id="26676" name="Text Box 3"/>
              <p:cNvSpPr txBox="1">
                <a:spLocks noChangeArrowheads="1"/>
              </p:cNvSpPr>
              <p:nvPr/>
            </p:nvSpPr>
            <p:spPr bwMode="auto">
              <a:xfrm>
                <a:off x="7518" y="5051"/>
                <a:ext cx="463" cy="33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8000" tIns="0" rIns="18000" bIns="0">
                <a:spAutoFit/>
              </a:bodyPr>
              <a:lstStyle/>
              <a:p>
                <a:pPr algn="ctr"/>
                <a:r>
                  <a:rPr lang="pt-BR" sz="1200">
                    <a:cs typeface="Times New Roman" pitchFamily="18" charset="0"/>
                  </a:rPr>
                  <a:t>D</a:t>
                </a:r>
                <a:endParaRPr lang="pt-BR" sz="1200"/>
              </a:p>
            </p:txBody>
          </p:sp>
          <p:sp>
            <p:nvSpPr>
              <p:cNvPr id="26677" name="Text Box 2"/>
              <p:cNvSpPr txBox="1">
                <a:spLocks noChangeArrowheads="1"/>
              </p:cNvSpPr>
              <p:nvPr/>
            </p:nvSpPr>
            <p:spPr bwMode="auto">
              <a:xfrm>
                <a:off x="8478" y="2706"/>
                <a:ext cx="463" cy="33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8000" tIns="0" rIns="18000" bIns="0">
                <a:spAutoFit/>
              </a:bodyPr>
              <a:lstStyle/>
              <a:p>
                <a:pPr algn="ctr"/>
                <a:r>
                  <a:rPr lang="pt-BR" sz="1200">
                    <a:cs typeface="Times New Roman" pitchFamily="18" charset="0"/>
                  </a:rPr>
                  <a:t>E</a:t>
                </a:r>
                <a:endParaRPr lang="pt-BR" sz="1200"/>
              </a:p>
            </p:txBody>
          </p:sp>
        </p:grpSp>
        <p:sp>
          <p:nvSpPr>
            <p:cNvPr id="26637" name="Oval 34"/>
            <p:cNvSpPr>
              <a:spLocks noChangeArrowheads="1"/>
            </p:cNvSpPr>
            <p:nvPr/>
          </p:nvSpPr>
          <p:spPr bwMode="auto">
            <a:xfrm>
              <a:off x="5113924" y="1896452"/>
              <a:ext cx="226149" cy="226111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288" tIns="18288" rIns="18288" bIns="18288" anchor="ctr"/>
            <a:lstStyle/>
            <a:p>
              <a:endParaRPr lang="en-US"/>
            </a:p>
          </p:txBody>
        </p:sp>
        <p:sp>
          <p:nvSpPr>
            <p:cNvPr id="49" name="Elipse 48"/>
            <p:cNvSpPr/>
            <p:nvPr/>
          </p:nvSpPr>
          <p:spPr bwMode="auto">
            <a:xfrm>
              <a:off x="3152496" y="1186806"/>
              <a:ext cx="219093" cy="380924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1587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  <p:txBody>
            <a:bodyPr lIns="9144" tIns="9144" rIns="9144" bIns="9144">
              <a:spAutoFit/>
            </a:bodyPr>
            <a:lstStyle/>
            <a:p>
              <a:pPr>
                <a:defRPr/>
              </a:pPr>
              <a:endParaRPr lang="pt-BR" sz="1200"/>
            </a:p>
          </p:txBody>
        </p:sp>
        <p:sp>
          <p:nvSpPr>
            <p:cNvPr id="50" name="Elipse 49"/>
            <p:cNvSpPr/>
            <p:nvPr/>
          </p:nvSpPr>
          <p:spPr bwMode="auto">
            <a:xfrm>
              <a:off x="5119573" y="1899719"/>
              <a:ext cx="219093" cy="380924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1587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  <p:txBody>
            <a:bodyPr lIns="9144" tIns="9144" rIns="9144" bIns="9144">
              <a:spAutoFit/>
            </a:bodyPr>
            <a:lstStyle/>
            <a:p>
              <a:pPr>
                <a:defRPr/>
              </a:pPr>
              <a:endParaRPr lang="pt-BR" sz="1200"/>
            </a:p>
          </p:txBody>
        </p:sp>
        <p:sp>
          <p:nvSpPr>
            <p:cNvPr id="51" name="Elipse 50"/>
            <p:cNvSpPr/>
            <p:nvPr/>
          </p:nvSpPr>
          <p:spPr bwMode="auto">
            <a:xfrm>
              <a:off x="2950867" y="2677731"/>
              <a:ext cx="217505" cy="380924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1587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  <p:txBody>
            <a:bodyPr lIns="9144" tIns="9144" rIns="9144" bIns="9144">
              <a:spAutoFit/>
            </a:bodyPr>
            <a:lstStyle/>
            <a:p>
              <a:pPr>
                <a:defRPr/>
              </a:pPr>
              <a:endParaRPr lang="pt-BR" sz="1200"/>
            </a:p>
          </p:txBody>
        </p:sp>
        <p:cxnSp>
          <p:nvCxnSpPr>
            <p:cNvPr id="26641" name="Conector em curva 53"/>
            <p:cNvCxnSpPr>
              <a:cxnSpLocks noChangeShapeType="1"/>
              <a:stCxn id="50" idx="4"/>
            </p:cNvCxnSpPr>
            <p:nvPr/>
          </p:nvCxnSpPr>
          <p:spPr bwMode="auto">
            <a:xfrm rot="16200000" flipH="1">
              <a:off x="5103975" y="2405788"/>
              <a:ext cx="1196968" cy="946677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642" name="Conector em curva 56"/>
            <p:cNvCxnSpPr>
              <a:cxnSpLocks noChangeShapeType="1"/>
              <a:stCxn id="50" idx="7"/>
            </p:cNvCxnSpPr>
            <p:nvPr/>
          </p:nvCxnSpPr>
          <p:spPr bwMode="auto">
            <a:xfrm rot="5400000" flipH="1" flipV="1">
              <a:off x="6074651" y="1158433"/>
              <a:ext cx="29001" cy="1565141"/>
            </a:xfrm>
            <a:prstGeom prst="curvedConnector4">
              <a:avLst>
                <a:gd name="adj1" fmla="val 1051179"/>
                <a:gd name="adj2" fmla="val 5102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643" name="Conector em curva 56"/>
            <p:cNvCxnSpPr>
              <a:cxnSpLocks noChangeShapeType="1"/>
            </p:cNvCxnSpPr>
            <p:nvPr/>
          </p:nvCxnSpPr>
          <p:spPr bwMode="auto">
            <a:xfrm rot="16200000" flipH="1">
              <a:off x="7546380" y="1524814"/>
              <a:ext cx="736815" cy="1700071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6644" name="Text Box 12"/>
            <p:cNvSpPr txBox="1">
              <a:spLocks noChangeArrowheads="1"/>
            </p:cNvSpPr>
            <p:nvPr/>
          </p:nvSpPr>
          <p:spPr bwMode="auto">
            <a:xfrm>
              <a:off x="5306762" y="2482953"/>
              <a:ext cx="730919" cy="245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556" tIns="17556" rIns="17556" bIns="17556"/>
            <a:lstStyle/>
            <a:p>
              <a:r>
                <a:rPr lang="pt-BR" sz="1100" i="1">
                  <a:solidFill>
                    <a:srgbClr val="000000"/>
                  </a:solidFill>
                  <a:ea typeface="Times New Roman" pitchFamily="18" charset="0"/>
                  <a:cs typeface="Verdana" pitchFamily="34" charset="0"/>
                </a:rPr>
                <a:t>g = 15</a:t>
              </a:r>
              <a:endParaRPr lang="pt-BR" sz="1200">
                <a:ea typeface="Times New Roman" pitchFamily="18" charset="0"/>
                <a:cs typeface="Verdana" pitchFamily="34" charset="0"/>
              </a:endParaRPr>
            </a:p>
          </p:txBody>
        </p:sp>
        <p:sp>
          <p:nvSpPr>
            <p:cNvPr id="26645" name="Text Box 12"/>
            <p:cNvSpPr txBox="1">
              <a:spLocks noChangeArrowheads="1"/>
            </p:cNvSpPr>
            <p:nvPr/>
          </p:nvSpPr>
          <p:spPr bwMode="auto">
            <a:xfrm>
              <a:off x="6644266" y="2796857"/>
              <a:ext cx="730919" cy="245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556" tIns="17556" rIns="17556" bIns="17556"/>
            <a:lstStyle/>
            <a:p>
              <a:r>
                <a:rPr lang="pt-BR" sz="1100" i="1">
                  <a:solidFill>
                    <a:srgbClr val="000000"/>
                  </a:solidFill>
                  <a:ea typeface="Times New Roman" pitchFamily="18" charset="0"/>
                  <a:cs typeface="Verdana" pitchFamily="34" charset="0"/>
                </a:rPr>
                <a:t>g = 13</a:t>
              </a:r>
              <a:endParaRPr lang="pt-BR" sz="1200">
                <a:ea typeface="Times New Roman" pitchFamily="18" charset="0"/>
                <a:cs typeface="Verdana" pitchFamily="34" charset="0"/>
              </a:endParaRPr>
            </a:p>
          </p:txBody>
        </p:sp>
        <p:cxnSp>
          <p:nvCxnSpPr>
            <p:cNvPr id="26646" name="Conector em curva 56"/>
            <p:cNvCxnSpPr>
              <a:cxnSpLocks noChangeShapeType="1"/>
            </p:cNvCxnSpPr>
            <p:nvPr/>
          </p:nvCxnSpPr>
          <p:spPr bwMode="auto">
            <a:xfrm rot="5400000" flipH="1" flipV="1">
              <a:off x="5884692" y="2457461"/>
              <a:ext cx="1471167" cy="569132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647" name="Conector em curva 56"/>
            <p:cNvCxnSpPr>
              <a:cxnSpLocks noChangeShapeType="1"/>
              <a:stCxn id="51" idx="6"/>
              <a:endCxn id="50" idx="2"/>
            </p:cNvCxnSpPr>
            <p:nvPr/>
          </p:nvCxnSpPr>
          <p:spPr bwMode="auto">
            <a:xfrm flipV="1">
              <a:off x="3168372" y="2090182"/>
              <a:ext cx="1951201" cy="778013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6648" name="Text Box 13"/>
            <p:cNvSpPr txBox="1">
              <a:spLocks noChangeArrowheads="1"/>
            </p:cNvSpPr>
            <p:nvPr/>
          </p:nvSpPr>
          <p:spPr bwMode="auto">
            <a:xfrm>
              <a:off x="3783140" y="2072945"/>
              <a:ext cx="730919" cy="245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556" tIns="17556" rIns="17556" bIns="17556"/>
            <a:lstStyle/>
            <a:p>
              <a:r>
                <a:rPr lang="pt-BR" sz="1100" i="1">
                  <a:solidFill>
                    <a:srgbClr val="000000"/>
                  </a:solidFill>
                  <a:ea typeface="Times New Roman" pitchFamily="18" charset="0"/>
                  <a:cs typeface="Verdana" pitchFamily="34" charset="0"/>
                </a:rPr>
                <a:t>g = 22</a:t>
              </a:r>
              <a:endParaRPr lang="pt-BR" sz="1200">
                <a:ea typeface="Times New Roman" pitchFamily="18" charset="0"/>
                <a:cs typeface="Verdana" pitchFamily="34" charset="0"/>
              </a:endParaRPr>
            </a:p>
          </p:txBody>
        </p:sp>
      </p:grpSp>
      <p:pic>
        <p:nvPicPr>
          <p:cNvPr id="26630" name="Picture 6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3188" y="2958704"/>
            <a:ext cx="2601913" cy="2215753"/>
          </a:xfrm>
          <a:prstGeom prst="rect">
            <a:avLst/>
          </a:prstGeom>
          <a:noFill/>
          <a:ln w="9525">
            <a:noFill/>
            <a:prstDash val="lgDash"/>
            <a:miter lim="800000"/>
            <a:headEnd/>
            <a:tailEnd/>
          </a:ln>
        </p:spPr>
      </p:pic>
      <p:sp>
        <p:nvSpPr>
          <p:cNvPr id="26631" name="Text Box 5"/>
          <p:cNvSpPr txBox="1">
            <a:spLocks noChangeArrowheads="1"/>
          </p:cNvSpPr>
          <p:nvPr/>
        </p:nvSpPr>
        <p:spPr bwMode="auto">
          <a:xfrm>
            <a:off x="2800351" y="4388644"/>
            <a:ext cx="341313" cy="18466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18000" tIns="0" rIns="18000" bIns="0">
            <a:spAutoFit/>
          </a:bodyPr>
          <a:lstStyle/>
          <a:p>
            <a:pPr algn="ctr"/>
            <a:r>
              <a:rPr lang="pt-BR" sz="1200">
                <a:cs typeface="Times New Roman" pitchFamily="18" charset="0"/>
              </a:rPr>
              <a:t>A</a:t>
            </a:r>
            <a:endParaRPr lang="pt-BR" sz="1200"/>
          </a:p>
        </p:txBody>
      </p:sp>
      <p:cxnSp>
        <p:nvCxnSpPr>
          <p:cNvPr id="26632" name="Conector reto 75"/>
          <p:cNvCxnSpPr>
            <a:cxnSpLocks noChangeShapeType="1"/>
          </p:cNvCxnSpPr>
          <p:nvPr/>
        </p:nvCxnSpPr>
        <p:spPr bwMode="auto">
          <a:xfrm>
            <a:off x="0" y="2896791"/>
            <a:ext cx="9144000" cy="0"/>
          </a:xfrm>
          <a:prstGeom prst="line">
            <a:avLst/>
          </a:prstGeom>
          <a:noFill/>
          <a:ln w="63500" cmpd="tri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33" name="Conector reto 77"/>
          <p:cNvCxnSpPr>
            <a:cxnSpLocks noChangeShapeType="1"/>
          </p:cNvCxnSpPr>
          <p:nvPr/>
        </p:nvCxnSpPr>
        <p:spPr bwMode="auto">
          <a:xfrm rot="5400000">
            <a:off x="1379340" y="4003477"/>
            <a:ext cx="2127647" cy="0"/>
          </a:xfrm>
          <a:prstGeom prst="line">
            <a:avLst/>
          </a:prstGeom>
          <a:noFill/>
          <a:ln w="63500" cmpd="tri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6634" name="Rectangle 2"/>
          <p:cNvSpPr>
            <a:spLocks noChangeArrowheads="1"/>
          </p:cNvSpPr>
          <p:nvPr/>
        </p:nvSpPr>
        <p:spPr bwMode="auto">
          <a:xfrm>
            <a:off x="0" y="-140370"/>
            <a:ext cx="91440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 err="1">
                <a:solidFill>
                  <a:schemeClr val="tx2"/>
                </a:solidFill>
              </a:rPr>
              <a:t>Dijkstra</a:t>
            </a:r>
            <a:r>
              <a:rPr lang="en-US" sz="3200" b="1" dirty="0">
                <a:solidFill>
                  <a:schemeClr val="tx2"/>
                </a:solidFill>
              </a:rPr>
              <a:t>-Prim: </a:t>
            </a:r>
            <a:r>
              <a:rPr lang="en-US" sz="3200" b="1" dirty="0" err="1">
                <a:solidFill>
                  <a:schemeClr val="tx2"/>
                </a:solidFill>
              </a:rPr>
              <a:t>dois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  <a:r>
              <a:rPr lang="en-US" sz="3200" b="1" dirty="0" err="1">
                <a:solidFill>
                  <a:schemeClr val="tx2"/>
                </a:solidFill>
              </a:rPr>
              <a:t>exercícios</a:t>
            </a:r>
            <a:endParaRPr lang="pt-BR" sz="3200" b="1" dirty="0">
              <a:solidFill>
                <a:schemeClr val="tx2"/>
              </a:solidFill>
            </a:endParaRP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477838" y="411510"/>
            <a:ext cx="8189912" cy="2540794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pt-BR" u="sng" kern="0" dirty="0">
                <a:latin typeface="+mn-lt"/>
              </a:rPr>
              <a:t>Algoritmo de </a:t>
            </a:r>
            <a:r>
              <a:rPr lang="pt-BR" u="sng" kern="0" dirty="0" err="1">
                <a:latin typeface="+mn-lt"/>
              </a:rPr>
              <a:t>Prim</a:t>
            </a:r>
            <a:r>
              <a:rPr lang="en-US" kern="0" dirty="0">
                <a:latin typeface="+mn-lt"/>
              </a:rPr>
              <a:t> </a:t>
            </a:r>
            <a:r>
              <a:rPr lang="en-US" sz="2000" kern="0" dirty="0">
                <a:latin typeface="+mn-lt"/>
              </a:rPr>
              <a:t>(n = </a:t>
            </a:r>
            <a:r>
              <a:rPr lang="en-US" sz="2000" kern="0" dirty="0" err="1">
                <a:latin typeface="+mn-lt"/>
              </a:rPr>
              <a:t>número</a:t>
            </a:r>
            <a:r>
              <a:rPr lang="en-US" sz="2000" kern="0" dirty="0">
                <a:latin typeface="+mn-lt"/>
              </a:rPr>
              <a:t> de </a:t>
            </a:r>
            <a:r>
              <a:rPr lang="en-US" sz="2000" kern="0" dirty="0" err="1">
                <a:latin typeface="+mn-lt"/>
              </a:rPr>
              <a:t>vértices</a:t>
            </a:r>
            <a:r>
              <a:rPr lang="en-US" sz="2000" kern="0" dirty="0">
                <a:latin typeface="+mn-lt"/>
              </a:rPr>
              <a:t> do </a:t>
            </a:r>
            <a:r>
              <a:rPr lang="en-US" sz="2000" kern="0" dirty="0" err="1">
                <a:latin typeface="+mn-lt"/>
              </a:rPr>
              <a:t>grafo</a:t>
            </a:r>
            <a:r>
              <a:rPr lang="en-US" sz="2000" kern="0" dirty="0">
                <a:latin typeface="+mn-lt"/>
              </a:rPr>
              <a:t>)</a:t>
            </a:r>
            <a:endParaRPr lang="pt-BR" sz="2000" kern="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pt-BR" sz="2000" kern="0" dirty="0">
                <a:latin typeface="+mn-lt"/>
              </a:rPr>
              <a:t>Escolha um vértice v</a:t>
            </a:r>
            <a:r>
              <a:rPr lang="pt-BR" sz="2000" kern="0" baseline="-25000" dirty="0">
                <a:latin typeface="+mn-lt"/>
              </a:rPr>
              <a:t>i</a:t>
            </a:r>
            <a:r>
              <a:rPr lang="pt-BR" sz="2000" kern="0" dirty="0">
                <a:latin typeface="+mn-lt"/>
              </a:rPr>
              <a:t> qualquer e o</a:t>
            </a:r>
            <a:r>
              <a:rPr lang="en-US" sz="2000" kern="0" dirty="0">
                <a:latin typeface="+mn-lt"/>
              </a:rPr>
              <a:t> </a:t>
            </a:r>
            <a:r>
              <a:rPr lang="pt-BR" sz="2000" kern="0" dirty="0">
                <a:latin typeface="+mn-lt"/>
              </a:rPr>
              <a:t>insira </a:t>
            </a:r>
            <a:r>
              <a:rPr lang="en-US" sz="2000" kern="0" dirty="0" err="1">
                <a:latin typeface="+mn-lt"/>
              </a:rPr>
              <a:t>na</a:t>
            </a:r>
            <a:r>
              <a:rPr lang="en-US" sz="2000" kern="0" dirty="0">
                <a:latin typeface="+mn-lt"/>
              </a:rPr>
              <a:t> </a:t>
            </a:r>
            <a:r>
              <a:rPr lang="en-US" sz="2000" kern="0" dirty="0" err="1">
                <a:latin typeface="+mn-lt"/>
              </a:rPr>
              <a:t>árvore</a:t>
            </a:r>
            <a:r>
              <a:rPr lang="en-US" sz="2000" kern="0" dirty="0">
                <a:latin typeface="+mn-lt"/>
              </a:rPr>
              <a:t> </a:t>
            </a:r>
            <a:r>
              <a:rPr lang="pt-BR" sz="2000" kern="0" dirty="0">
                <a:latin typeface="+mn-lt"/>
              </a:rPr>
              <a:t>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pt-BR" sz="2000" u="sng" kern="0" dirty="0">
                <a:latin typeface="+mn-lt"/>
              </a:rPr>
              <a:t>para</a:t>
            </a:r>
            <a:r>
              <a:rPr lang="pt-BR" sz="2000" kern="0" dirty="0">
                <a:latin typeface="+mn-lt"/>
              </a:rPr>
              <a:t> i </a:t>
            </a:r>
            <a:r>
              <a:rPr lang="pt-BR" sz="2000" kern="0" dirty="0">
                <a:latin typeface="+mn-lt"/>
                <a:sym typeface="Symbol" pitchFamily="18" charset="2"/>
              </a:rPr>
              <a:t> 1 até n-1 </a:t>
            </a:r>
            <a:r>
              <a:rPr lang="pt-BR" sz="2000" u="sng" kern="0" dirty="0">
                <a:latin typeface="+mn-lt"/>
                <a:sym typeface="Symbol" pitchFamily="18" charset="2"/>
              </a:rPr>
              <a:t>faça</a:t>
            </a:r>
            <a:endParaRPr lang="en-US" sz="2000" kern="0" dirty="0">
              <a:latin typeface="+mn-lt"/>
              <a:sym typeface="Symbol" pitchFamily="18" charset="2"/>
            </a:endParaRP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lang="pt-BR" sz="2000" kern="0" dirty="0">
                <a:latin typeface="+mn-lt"/>
                <a:sym typeface="Symbol" pitchFamily="18" charset="2"/>
              </a:rPr>
              <a:t>Escolha </a:t>
            </a:r>
            <a:r>
              <a:rPr lang="en-US" sz="2000" kern="0" dirty="0">
                <a:latin typeface="+mn-lt"/>
                <a:sym typeface="Symbol" pitchFamily="18" charset="2"/>
              </a:rPr>
              <a:t>o </a:t>
            </a:r>
            <a:r>
              <a:rPr lang="en-US" sz="2000" kern="0" dirty="0" err="1">
                <a:latin typeface="+mn-lt"/>
                <a:sym typeface="Symbol" pitchFamily="18" charset="2"/>
              </a:rPr>
              <a:t>arco</a:t>
            </a:r>
            <a:r>
              <a:rPr lang="en-US" sz="2000" kern="0" dirty="0">
                <a:latin typeface="+mn-lt"/>
                <a:sym typeface="Symbol" pitchFamily="18" charset="2"/>
              </a:rPr>
              <a:t> de </a:t>
            </a:r>
            <a:r>
              <a:rPr lang="en-US" sz="2000" kern="0" dirty="0" err="1">
                <a:latin typeface="+mn-lt"/>
                <a:sym typeface="Symbol" pitchFamily="18" charset="2"/>
              </a:rPr>
              <a:t>menor</a:t>
            </a:r>
            <a:r>
              <a:rPr lang="en-US" sz="2000" kern="0" dirty="0">
                <a:latin typeface="+mn-lt"/>
                <a:sym typeface="Symbol" pitchFamily="18" charset="2"/>
              </a:rPr>
              <a:t> peso </a:t>
            </a:r>
            <a:r>
              <a:rPr lang="en-US" sz="2000" kern="0" dirty="0" err="1">
                <a:latin typeface="+mn-lt"/>
                <a:sym typeface="Symbol" pitchFamily="18" charset="2"/>
              </a:rPr>
              <a:t>incidente</a:t>
            </a:r>
            <a:r>
              <a:rPr lang="en-US" sz="2000" kern="0" dirty="0">
                <a:latin typeface="+mn-lt"/>
                <a:sym typeface="Symbol" pitchFamily="18" charset="2"/>
              </a:rPr>
              <a:t> a um </a:t>
            </a:r>
            <a:r>
              <a:rPr lang="en-US" sz="2000" kern="0" dirty="0" err="1">
                <a:latin typeface="+mn-lt"/>
                <a:sym typeface="Symbol" pitchFamily="18" charset="2"/>
              </a:rPr>
              <a:t>vértice</a:t>
            </a:r>
            <a:r>
              <a:rPr lang="en-US" sz="2000" kern="0" dirty="0">
                <a:latin typeface="+mn-lt"/>
                <a:sym typeface="Symbol" pitchFamily="18" charset="2"/>
              </a:rPr>
              <a:t> de T e a um </a:t>
            </a:r>
            <a:r>
              <a:rPr lang="en-US" sz="2000" kern="0" dirty="0" err="1">
                <a:latin typeface="+mn-lt"/>
                <a:sym typeface="Symbol" pitchFamily="18" charset="2"/>
              </a:rPr>
              <a:t>que</a:t>
            </a:r>
            <a:r>
              <a:rPr lang="en-US" sz="2000" kern="0" dirty="0">
                <a:latin typeface="+mn-lt"/>
                <a:sym typeface="Symbol" pitchFamily="18" charset="2"/>
              </a:rPr>
              <a:t> </a:t>
            </a:r>
            <a:r>
              <a:rPr lang="en-US" sz="2000" kern="0" dirty="0" err="1">
                <a:latin typeface="+mn-lt"/>
                <a:sym typeface="Symbol" pitchFamily="18" charset="2"/>
              </a:rPr>
              <a:t>ainda</a:t>
            </a:r>
            <a:r>
              <a:rPr lang="en-US" sz="2000" kern="0" dirty="0">
                <a:latin typeface="+mn-lt"/>
                <a:sym typeface="Symbol" pitchFamily="18" charset="2"/>
              </a:rPr>
              <a:t> </a:t>
            </a:r>
            <a:r>
              <a:rPr lang="en-US" sz="2000" kern="0" dirty="0" err="1">
                <a:latin typeface="+mn-lt"/>
                <a:sym typeface="Symbol" pitchFamily="18" charset="2"/>
              </a:rPr>
              <a:t>não</a:t>
            </a:r>
            <a:r>
              <a:rPr lang="en-US" sz="2000" kern="0" dirty="0">
                <a:latin typeface="+mn-lt"/>
                <a:sym typeface="Symbol" pitchFamily="18" charset="2"/>
              </a:rPr>
              <a:t> </a:t>
            </a:r>
            <a:r>
              <a:rPr lang="en-US" sz="2000" kern="0" dirty="0" err="1">
                <a:latin typeface="+mn-lt"/>
                <a:sym typeface="Symbol" pitchFamily="18" charset="2"/>
              </a:rPr>
              <a:t>esteja</a:t>
            </a:r>
            <a:r>
              <a:rPr lang="en-US" sz="2000" kern="0" dirty="0">
                <a:latin typeface="+mn-lt"/>
                <a:sym typeface="Symbol" pitchFamily="18" charset="2"/>
              </a:rPr>
              <a:t> </a:t>
            </a:r>
            <a:r>
              <a:rPr lang="en-US" sz="2000" kern="0" dirty="0" err="1">
                <a:latin typeface="+mn-lt"/>
                <a:sym typeface="Symbol" pitchFamily="18" charset="2"/>
              </a:rPr>
              <a:t>em</a:t>
            </a:r>
            <a:r>
              <a:rPr lang="en-US" sz="2000" kern="0" dirty="0">
                <a:latin typeface="+mn-lt"/>
                <a:sym typeface="Symbol" pitchFamily="18" charset="2"/>
              </a:rPr>
              <a:t> T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lang="pt-BR" sz="2000" kern="0" dirty="0">
                <a:latin typeface="+mn-lt"/>
                <a:sym typeface="Symbol" pitchFamily="18" charset="2"/>
              </a:rPr>
              <a:t>Insira </a:t>
            </a:r>
            <a:r>
              <a:rPr lang="en-US" sz="2000" kern="0" dirty="0">
                <a:latin typeface="+mn-lt"/>
                <a:sym typeface="Symbol" pitchFamily="18" charset="2"/>
              </a:rPr>
              <a:t>o </a:t>
            </a:r>
            <a:r>
              <a:rPr lang="en-US" sz="2000" kern="0" dirty="0" err="1">
                <a:latin typeface="+mn-lt"/>
                <a:sym typeface="Symbol" pitchFamily="18" charset="2"/>
              </a:rPr>
              <a:t>vértice</a:t>
            </a:r>
            <a:r>
              <a:rPr lang="en-US" sz="2000" kern="0" dirty="0">
                <a:latin typeface="+mn-lt"/>
                <a:sym typeface="Symbol" pitchFamily="18" charset="2"/>
              </a:rPr>
              <a:t> e o </a:t>
            </a:r>
            <a:r>
              <a:rPr lang="en-US" sz="2000" kern="0" dirty="0" err="1">
                <a:latin typeface="+mn-lt"/>
                <a:sym typeface="Symbol" pitchFamily="18" charset="2"/>
              </a:rPr>
              <a:t>arco</a:t>
            </a:r>
            <a:r>
              <a:rPr lang="en-US" sz="2000" kern="0" dirty="0">
                <a:latin typeface="+mn-lt"/>
                <a:sym typeface="Symbol" pitchFamily="18" charset="2"/>
              </a:rPr>
              <a:t> </a:t>
            </a:r>
            <a:r>
              <a:rPr lang="en-US" sz="2000" kern="0" dirty="0" err="1">
                <a:latin typeface="+mn-lt"/>
                <a:sym typeface="Symbol" pitchFamily="18" charset="2"/>
              </a:rPr>
              <a:t>em</a:t>
            </a:r>
            <a:r>
              <a:rPr lang="en-US" sz="2000" kern="0" dirty="0">
                <a:latin typeface="+mn-lt"/>
                <a:sym typeface="Symbol" pitchFamily="18" charset="2"/>
              </a:rPr>
              <a:t> </a:t>
            </a:r>
            <a:r>
              <a:rPr lang="pt-BR" sz="2000" kern="0" dirty="0">
                <a:latin typeface="+mn-lt"/>
                <a:sym typeface="Symbol" pitchFamily="18" charset="2"/>
              </a:rPr>
              <a:t>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pt-BR" sz="2000" u="sng" kern="0" dirty="0">
                <a:latin typeface="+mn-lt"/>
                <a:sym typeface="Symbol" pitchFamily="18" charset="2"/>
              </a:rPr>
              <a:t>fim para</a:t>
            </a:r>
            <a:endParaRPr lang="pt-BR" sz="20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Número de Slide 1"/>
          <p:cNvSpPr>
            <a:spLocks noGrp="1"/>
          </p:cNvSpPr>
          <p:nvPr>
            <p:ph type="sldNum" sz="quarter" idx="10"/>
          </p:nvPr>
        </p:nvSpPr>
        <p:spPr>
          <a:xfrm>
            <a:off x="8448675" y="4868466"/>
            <a:ext cx="636588" cy="254794"/>
          </a:xfrm>
          <a:noFill/>
        </p:spPr>
        <p:txBody>
          <a:bodyPr/>
          <a:lstStyle/>
          <a:p>
            <a:fld id="{4199F2C1-D1AC-4F49-8584-58EB6938EEE3}" type="slidenum">
              <a:rPr lang="pt-BR" smtClean="0"/>
              <a:pPr/>
              <a:t>24</a:t>
            </a:fld>
            <a:endParaRPr lang="pt-BR" sz="1400" smtClean="0"/>
          </a:p>
        </p:txBody>
      </p:sp>
      <p:sp>
        <p:nvSpPr>
          <p:cNvPr id="27651" name="Rectangle 42"/>
          <p:cNvSpPr>
            <a:spLocks noChangeArrowheads="1"/>
          </p:cNvSpPr>
          <p:nvPr/>
        </p:nvSpPr>
        <p:spPr bwMode="auto">
          <a:xfrm>
            <a:off x="0" y="23717"/>
            <a:ext cx="18531" cy="295466"/>
          </a:xfrm>
          <a:prstGeom prst="rect">
            <a:avLst/>
          </a:prstGeom>
          <a:noFill/>
          <a:ln w="9525">
            <a:noFill/>
            <a:prstDash val="lgDash"/>
            <a:miter lim="800000"/>
            <a:headEnd/>
            <a:tailEnd/>
          </a:ln>
        </p:spPr>
        <p:txBody>
          <a:bodyPr wrap="none" lIns="9144" tIns="9144" rIns="9144" bIns="9144" anchor="ctr">
            <a:spAutoFit/>
          </a:bodyPr>
          <a:lstStyle/>
          <a:p>
            <a:endParaRPr lang="en-US"/>
          </a:p>
        </p:txBody>
      </p:sp>
      <p:sp>
        <p:nvSpPr>
          <p:cNvPr id="27652" name="Rectangle 60"/>
          <p:cNvSpPr>
            <a:spLocks noChangeArrowheads="1"/>
          </p:cNvSpPr>
          <p:nvPr/>
        </p:nvSpPr>
        <p:spPr bwMode="auto">
          <a:xfrm>
            <a:off x="0" y="342900"/>
            <a:ext cx="0" cy="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endParaRPr lang="en-US"/>
          </a:p>
        </p:txBody>
      </p:sp>
      <p:grpSp>
        <p:nvGrpSpPr>
          <p:cNvPr id="2" name="Grupo 71"/>
          <p:cNvGrpSpPr>
            <a:grpSpLocks/>
          </p:cNvGrpSpPr>
          <p:nvPr/>
        </p:nvGrpSpPr>
        <p:grpSpPr bwMode="auto">
          <a:xfrm>
            <a:off x="2006601" y="2790825"/>
            <a:ext cx="7369175" cy="2328863"/>
            <a:chOff x="2006225" y="827968"/>
            <a:chExt cx="7369791" cy="3105696"/>
          </a:xfrm>
        </p:grpSpPr>
        <p:grpSp>
          <p:nvGrpSpPr>
            <p:cNvPr id="3" name="Group 1"/>
            <p:cNvGrpSpPr>
              <a:grpSpLocks noChangeAspect="1"/>
            </p:cNvGrpSpPr>
            <p:nvPr/>
          </p:nvGrpSpPr>
          <p:grpSpPr bwMode="auto">
            <a:xfrm>
              <a:off x="2006225" y="827968"/>
              <a:ext cx="7369791" cy="3105696"/>
              <a:chOff x="1560" y="1418"/>
              <a:chExt cx="9972" cy="4203"/>
            </a:xfrm>
          </p:grpSpPr>
          <p:sp>
            <p:nvSpPr>
              <p:cNvPr id="27673" name="AutoShape 41"/>
              <p:cNvSpPr>
                <a:spLocks noChangeAspect="1" noChangeArrowheads="1" noTextEdit="1"/>
              </p:cNvSpPr>
              <p:nvPr/>
            </p:nvSpPr>
            <p:spPr bwMode="auto">
              <a:xfrm>
                <a:off x="1560" y="1418"/>
                <a:ext cx="9972" cy="4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674" name="Text Box 40"/>
              <p:cNvSpPr txBox="1">
                <a:spLocks noChangeArrowheads="1"/>
              </p:cNvSpPr>
              <p:nvPr/>
            </p:nvSpPr>
            <p:spPr bwMode="auto">
              <a:xfrm>
                <a:off x="2427" y="1626"/>
                <a:ext cx="2013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7556" tIns="17556" rIns="17556" bIns="17556"/>
              <a:lstStyle/>
              <a:p>
                <a:r>
                  <a:rPr lang="pt-BR" sz="1100" b="1">
                    <a:solidFill>
                      <a:srgbClr val="000000"/>
                    </a:solidFill>
                    <a:ea typeface="Times New Roman" pitchFamily="18" charset="0"/>
                    <a:cs typeface="Verdana" pitchFamily="34" charset="0"/>
                  </a:rPr>
                  <a:t>Origem</a:t>
                </a:r>
                <a:endParaRPr lang="pt-BR" sz="1200">
                  <a:ea typeface="Times New Roman" pitchFamily="18" charset="0"/>
                  <a:cs typeface="Verdana" pitchFamily="34" charset="0"/>
                </a:endParaRPr>
              </a:p>
            </p:txBody>
          </p:sp>
          <p:sp>
            <p:nvSpPr>
              <p:cNvPr id="27675" name="Oval 39"/>
              <p:cNvSpPr>
                <a:spLocks noChangeArrowheads="1"/>
              </p:cNvSpPr>
              <p:nvPr/>
            </p:nvSpPr>
            <p:spPr bwMode="auto">
              <a:xfrm>
                <a:off x="3114" y="1913"/>
                <a:ext cx="306" cy="30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8288" tIns="18288" rIns="18288" bIns="18288" anchor="ctr"/>
              <a:lstStyle/>
              <a:p>
                <a:endParaRPr lang="en-US"/>
              </a:p>
            </p:txBody>
          </p:sp>
          <p:sp>
            <p:nvSpPr>
              <p:cNvPr id="27676" name="Oval 38"/>
              <p:cNvSpPr>
                <a:spLocks noChangeArrowheads="1"/>
              </p:cNvSpPr>
              <p:nvPr/>
            </p:nvSpPr>
            <p:spPr bwMode="auto">
              <a:xfrm>
                <a:off x="10561" y="4094"/>
                <a:ext cx="306" cy="30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8288" tIns="18288" rIns="18288" bIns="18288" anchor="ctr"/>
              <a:lstStyle/>
              <a:p>
                <a:endParaRPr lang="en-US"/>
              </a:p>
            </p:txBody>
          </p:sp>
          <p:sp>
            <p:nvSpPr>
              <p:cNvPr id="27677" name="Oval 37"/>
              <p:cNvSpPr>
                <a:spLocks noChangeArrowheads="1"/>
              </p:cNvSpPr>
              <p:nvPr/>
            </p:nvSpPr>
            <p:spPr bwMode="auto">
              <a:xfrm>
                <a:off x="10475" y="4010"/>
                <a:ext cx="460" cy="45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8288" tIns="18288" rIns="18288" bIns="18288" anchor="ctr"/>
              <a:lstStyle/>
              <a:p>
                <a:endParaRPr lang="en-US"/>
              </a:p>
            </p:txBody>
          </p:sp>
          <p:sp>
            <p:nvSpPr>
              <p:cNvPr id="27678" name="Oval 36"/>
              <p:cNvSpPr>
                <a:spLocks noChangeArrowheads="1"/>
              </p:cNvSpPr>
              <p:nvPr/>
            </p:nvSpPr>
            <p:spPr bwMode="auto">
              <a:xfrm>
                <a:off x="2837" y="3916"/>
                <a:ext cx="306" cy="30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8288" tIns="18288" rIns="18288" bIns="18288" anchor="ctr"/>
              <a:lstStyle/>
              <a:p>
                <a:endParaRPr lang="en-US"/>
              </a:p>
            </p:txBody>
          </p:sp>
          <p:sp>
            <p:nvSpPr>
              <p:cNvPr id="27679" name="Oval 35"/>
              <p:cNvSpPr>
                <a:spLocks noChangeArrowheads="1"/>
              </p:cNvSpPr>
              <p:nvPr/>
            </p:nvSpPr>
            <p:spPr bwMode="auto">
              <a:xfrm>
                <a:off x="4690" y="4822"/>
                <a:ext cx="306" cy="30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8288" tIns="18288" rIns="18288" bIns="18288" anchor="ctr"/>
              <a:lstStyle/>
              <a:p>
                <a:endParaRPr lang="en-US"/>
              </a:p>
            </p:txBody>
          </p:sp>
          <p:sp>
            <p:nvSpPr>
              <p:cNvPr id="27680" name="Oval 33"/>
              <p:cNvSpPr>
                <a:spLocks noChangeArrowheads="1"/>
              </p:cNvSpPr>
              <p:nvPr/>
            </p:nvSpPr>
            <p:spPr bwMode="auto">
              <a:xfrm>
                <a:off x="8143" y="2752"/>
                <a:ext cx="306" cy="30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8288" tIns="18288" rIns="18288" bIns="18288" anchor="ctr"/>
              <a:lstStyle/>
              <a:p>
                <a:endParaRPr lang="en-US"/>
              </a:p>
            </p:txBody>
          </p:sp>
          <p:cxnSp>
            <p:nvCxnSpPr>
              <p:cNvPr id="27681" name="AutoShape 32"/>
              <p:cNvCxnSpPr>
                <a:cxnSpLocks noChangeShapeType="1"/>
              </p:cNvCxnSpPr>
              <p:nvPr/>
            </p:nvCxnSpPr>
            <p:spPr bwMode="auto">
              <a:xfrm rot="5400000">
                <a:off x="2280" y="2929"/>
                <a:ext cx="1697" cy="277"/>
              </a:xfrm>
              <a:prstGeom prst="curvedConnector3">
                <a:avLst>
                  <a:gd name="adj1" fmla="val 49972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7682" name="AutoShape 31"/>
              <p:cNvCxnSpPr>
                <a:cxnSpLocks noChangeShapeType="1"/>
              </p:cNvCxnSpPr>
              <p:nvPr/>
            </p:nvCxnSpPr>
            <p:spPr bwMode="auto">
              <a:xfrm>
                <a:off x="3420" y="2066"/>
                <a:ext cx="2390" cy="843"/>
              </a:xfrm>
              <a:prstGeom prst="curvedConnector2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7683" name="AutoShape 30"/>
              <p:cNvCxnSpPr>
                <a:cxnSpLocks noChangeShapeType="1"/>
              </p:cNvCxnSpPr>
              <p:nvPr/>
            </p:nvCxnSpPr>
            <p:spPr bwMode="auto">
              <a:xfrm>
                <a:off x="3143" y="4069"/>
                <a:ext cx="1592" cy="798"/>
              </a:xfrm>
              <a:prstGeom prst="curvedConnector2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7684" name="AutoShape 29"/>
              <p:cNvCxnSpPr>
                <a:cxnSpLocks noChangeShapeType="1"/>
              </p:cNvCxnSpPr>
              <p:nvPr/>
            </p:nvCxnSpPr>
            <p:spPr bwMode="auto">
              <a:xfrm rot="16200000" flipH="1">
                <a:off x="6039" y="3995"/>
                <a:ext cx="29" cy="2206"/>
              </a:xfrm>
              <a:prstGeom prst="curvedConnector4">
                <a:avLst>
                  <a:gd name="adj1" fmla="val 1396551"/>
                  <a:gd name="adj2" fmla="val 51042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7685" name="AutoShape 27"/>
              <p:cNvCxnSpPr>
                <a:cxnSpLocks noChangeShapeType="1"/>
              </p:cNvCxnSpPr>
              <p:nvPr/>
            </p:nvCxnSpPr>
            <p:spPr bwMode="auto">
              <a:xfrm rot="-5400000">
                <a:off x="4510" y="3566"/>
                <a:ext cx="1742" cy="859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7686" name="AutoShape 2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8380" y="3170"/>
                <a:ext cx="1025" cy="3165"/>
              </a:xfrm>
              <a:prstGeom prst="curvedConnector4">
                <a:avLst>
                  <a:gd name="adj1" fmla="val -35120"/>
                  <a:gd name="adj2" fmla="val 52417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27687" name="Text Box 18"/>
              <p:cNvSpPr txBox="1">
                <a:spLocks noChangeArrowheads="1"/>
              </p:cNvSpPr>
              <p:nvPr/>
            </p:nvSpPr>
            <p:spPr bwMode="auto">
              <a:xfrm>
                <a:off x="3863" y="2272"/>
                <a:ext cx="990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7556" tIns="17556" rIns="17556" bIns="17556"/>
              <a:lstStyle/>
              <a:p>
                <a:r>
                  <a:rPr lang="pt-BR" sz="1100" i="1">
                    <a:solidFill>
                      <a:srgbClr val="000000"/>
                    </a:solidFill>
                    <a:ea typeface="Times New Roman" pitchFamily="18" charset="0"/>
                    <a:cs typeface="Verdana" pitchFamily="34" charset="0"/>
                  </a:rPr>
                  <a:t>g = 40</a:t>
                </a:r>
                <a:endParaRPr lang="pt-BR" sz="1200">
                  <a:ea typeface="Times New Roman" pitchFamily="18" charset="0"/>
                  <a:cs typeface="Verdana" pitchFamily="34" charset="0"/>
                </a:endParaRPr>
              </a:p>
            </p:txBody>
          </p:sp>
          <p:sp>
            <p:nvSpPr>
              <p:cNvPr id="27688" name="Text Box 17"/>
              <p:cNvSpPr txBox="1">
                <a:spLocks noChangeArrowheads="1"/>
              </p:cNvSpPr>
              <p:nvPr/>
            </p:nvSpPr>
            <p:spPr bwMode="auto">
              <a:xfrm>
                <a:off x="2424" y="3071"/>
                <a:ext cx="989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7556" tIns="17556" rIns="17556" bIns="17556"/>
              <a:lstStyle/>
              <a:p>
                <a:r>
                  <a:rPr lang="pt-BR" sz="1100" i="1">
                    <a:solidFill>
                      <a:srgbClr val="000000"/>
                    </a:solidFill>
                    <a:ea typeface="Times New Roman" pitchFamily="18" charset="0"/>
                    <a:cs typeface="Verdana" pitchFamily="34" charset="0"/>
                  </a:rPr>
                  <a:t>g = 10</a:t>
                </a:r>
                <a:endParaRPr lang="pt-BR" sz="1200">
                  <a:ea typeface="Times New Roman" pitchFamily="18" charset="0"/>
                  <a:cs typeface="Verdana" pitchFamily="34" charset="0"/>
                </a:endParaRPr>
              </a:p>
            </p:txBody>
          </p:sp>
          <p:sp>
            <p:nvSpPr>
              <p:cNvPr id="27689" name="Text Box 16"/>
              <p:cNvSpPr txBox="1">
                <a:spLocks noChangeArrowheads="1"/>
              </p:cNvSpPr>
              <p:nvPr/>
            </p:nvSpPr>
            <p:spPr bwMode="auto">
              <a:xfrm>
                <a:off x="3330" y="4257"/>
                <a:ext cx="989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7556" tIns="17556" rIns="17556" bIns="17556"/>
              <a:lstStyle/>
              <a:p>
                <a:r>
                  <a:rPr lang="pt-BR" sz="1100" i="1">
                    <a:solidFill>
                      <a:srgbClr val="000000"/>
                    </a:solidFill>
                    <a:ea typeface="Times New Roman" pitchFamily="18" charset="0"/>
                    <a:cs typeface="Verdana" pitchFamily="34" charset="0"/>
                  </a:rPr>
                  <a:t>g = 10</a:t>
                </a:r>
                <a:endParaRPr lang="pt-BR" sz="1200">
                  <a:ea typeface="Times New Roman" pitchFamily="18" charset="0"/>
                  <a:cs typeface="Verdana" pitchFamily="34" charset="0"/>
                </a:endParaRPr>
              </a:p>
            </p:txBody>
          </p:sp>
          <p:sp>
            <p:nvSpPr>
              <p:cNvPr id="27690" name="Text Box 15"/>
              <p:cNvSpPr txBox="1">
                <a:spLocks noChangeArrowheads="1"/>
              </p:cNvSpPr>
              <p:nvPr/>
            </p:nvSpPr>
            <p:spPr bwMode="auto">
              <a:xfrm>
                <a:off x="5366" y="5046"/>
                <a:ext cx="991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7556" tIns="17556" rIns="17556" bIns="17556"/>
              <a:lstStyle/>
              <a:p>
                <a:r>
                  <a:rPr lang="pt-BR" sz="1100" i="1">
                    <a:solidFill>
                      <a:srgbClr val="000000"/>
                    </a:solidFill>
                    <a:ea typeface="Times New Roman" pitchFamily="18" charset="0"/>
                    <a:cs typeface="Verdana" pitchFamily="34" charset="0"/>
                  </a:rPr>
                  <a:t>g = 30</a:t>
                </a:r>
                <a:endParaRPr lang="pt-BR" sz="1200">
                  <a:ea typeface="Times New Roman" pitchFamily="18" charset="0"/>
                  <a:cs typeface="Verdana" pitchFamily="34" charset="0"/>
                </a:endParaRPr>
              </a:p>
            </p:txBody>
          </p:sp>
          <p:sp>
            <p:nvSpPr>
              <p:cNvPr id="27691" name="Text Box 14"/>
              <p:cNvSpPr txBox="1">
                <a:spLocks noChangeArrowheads="1"/>
              </p:cNvSpPr>
              <p:nvPr/>
            </p:nvSpPr>
            <p:spPr bwMode="auto">
              <a:xfrm>
                <a:off x="8800" y="5165"/>
                <a:ext cx="989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7556" tIns="17556" rIns="17556" bIns="17556"/>
              <a:lstStyle/>
              <a:p>
                <a:r>
                  <a:rPr lang="pt-BR" sz="1100" i="1">
                    <a:solidFill>
                      <a:srgbClr val="000000"/>
                    </a:solidFill>
                    <a:ea typeface="Times New Roman" pitchFamily="18" charset="0"/>
                    <a:cs typeface="Verdana" pitchFamily="34" charset="0"/>
                  </a:rPr>
                  <a:t>g = 50</a:t>
                </a:r>
                <a:endParaRPr lang="pt-BR" sz="1200">
                  <a:ea typeface="Times New Roman" pitchFamily="18" charset="0"/>
                  <a:cs typeface="Verdana" pitchFamily="34" charset="0"/>
                </a:endParaRPr>
              </a:p>
            </p:txBody>
          </p:sp>
          <p:sp>
            <p:nvSpPr>
              <p:cNvPr id="27692" name="Text Box 13"/>
              <p:cNvSpPr txBox="1">
                <a:spLocks noChangeArrowheads="1"/>
              </p:cNvSpPr>
              <p:nvPr/>
            </p:nvSpPr>
            <p:spPr bwMode="auto">
              <a:xfrm>
                <a:off x="4755" y="3783"/>
                <a:ext cx="98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7556" tIns="17556" rIns="17556" bIns="17556"/>
              <a:lstStyle/>
              <a:p>
                <a:r>
                  <a:rPr lang="pt-BR" sz="1100" i="1">
                    <a:solidFill>
                      <a:srgbClr val="000000"/>
                    </a:solidFill>
                    <a:ea typeface="Times New Roman" pitchFamily="18" charset="0"/>
                    <a:cs typeface="Verdana" pitchFamily="34" charset="0"/>
                  </a:rPr>
                  <a:t>g = 12</a:t>
                </a:r>
                <a:endParaRPr lang="pt-BR" sz="1200">
                  <a:ea typeface="Times New Roman" pitchFamily="18" charset="0"/>
                  <a:cs typeface="Verdana" pitchFamily="34" charset="0"/>
                </a:endParaRPr>
              </a:p>
            </p:txBody>
          </p:sp>
          <p:sp>
            <p:nvSpPr>
              <p:cNvPr id="27693" name="Text Box 12"/>
              <p:cNvSpPr txBox="1">
                <a:spLocks noChangeArrowheads="1"/>
              </p:cNvSpPr>
              <p:nvPr/>
            </p:nvSpPr>
            <p:spPr bwMode="auto">
              <a:xfrm>
                <a:off x="6762" y="2288"/>
                <a:ext cx="98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7556" tIns="17556" rIns="17556" bIns="17556"/>
              <a:lstStyle/>
              <a:p>
                <a:r>
                  <a:rPr lang="pt-BR" sz="1100" i="1">
                    <a:solidFill>
                      <a:srgbClr val="000000"/>
                    </a:solidFill>
                    <a:ea typeface="Times New Roman" pitchFamily="18" charset="0"/>
                    <a:cs typeface="Verdana" pitchFamily="34" charset="0"/>
                  </a:rPr>
                  <a:t>g = 40</a:t>
                </a:r>
                <a:endParaRPr lang="pt-BR" sz="1200">
                  <a:ea typeface="Times New Roman" pitchFamily="18" charset="0"/>
                  <a:cs typeface="Verdana" pitchFamily="34" charset="0"/>
                </a:endParaRPr>
              </a:p>
            </p:txBody>
          </p:sp>
          <p:sp>
            <p:nvSpPr>
              <p:cNvPr id="27694" name="Text Box 11"/>
              <p:cNvSpPr txBox="1">
                <a:spLocks noChangeArrowheads="1"/>
              </p:cNvSpPr>
              <p:nvPr/>
            </p:nvSpPr>
            <p:spPr bwMode="auto">
              <a:xfrm>
                <a:off x="9278" y="3190"/>
                <a:ext cx="98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7556" tIns="17556" rIns="17556" bIns="17556"/>
              <a:lstStyle/>
              <a:p>
                <a:r>
                  <a:rPr lang="pt-BR" sz="1100" i="1">
                    <a:solidFill>
                      <a:srgbClr val="000000"/>
                    </a:solidFill>
                    <a:ea typeface="Times New Roman" pitchFamily="18" charset="0"/>
                    <a:cs typeface="Verdana" pitchFamily="34" charset="0"/>
                  </a:rPr>
                  <a:t>g = 40</a:t>
                </a:r>
                <a:endParaRPr lang="pt-BR" sz="1200">
                  <a:ea typeface="Times New Roman" pitchFamily="18" charset="0"/>
                  <a:cs typeface="Verdana" pitchFamily="34" charset="0"/>
                </a:endParaRPr>
              </a:p>
            </p:txBody>
          </p:sp>
          <p:sp>
            <p:nvSpPr>
              <p:cNvPr id="27695" name="Oval 10"/>
              <p:cNvSpPr>
                <a:spLocks noChangeArrowheads="1"/>
              </p:cNvSpPr>
              <p:nvPr/>
            </p:nvSpPr>
            <p:spPr bwMode="auto">
              <a:xfrm>
                <a:off x="7157" y="4959"/>
                <a:ext cx="306" cy="30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8288" tIns="18288" rIns="18288" bIns="18288" anchor="ctr"/>
              <a:lstStyle/>
              <a:p>
                <a:endParaRPr lang="en-US"/>
              </a:p>
            </p:txBody>
          </p:sp>
          <p:sp>
            <p:nvSpPr>
              <p:cNvPr id="27696" name="Text Box 8"/>
              <p:cNvSpPr txBox="1">
                <a:spLocks noChangeArrowheads="1"/>
              </p:cNvSpPr>
              <p:nvPr/>
            </p:nvSpPr>
            <p:spPr bwMode="auto">
              <a:xfrm>
                <a:off x="10380" y="3425"/>
                <a:ext cx="1080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7556" tIns="17556" rIns="17556" bIns="17556"/>
              <a:lstStyle/>
              <a:p>
                <a:r>
                  <a:rPr lang="pt-BR" sz="1100" b="1">
                    <a:solidFill>
                      <a:srgbClr val="000000"/>
                    </a:solidFill>
                    <a:ea typeface="Times New Roman" pitchFamily="18" charset="0"/>
                    <a:cs typeface="Verdana" pitchFamily="34" charset="0"/>
                  </a:rPr>
                  <a:t>Destino</a:t>
                </a:r>
                <a:endParaRPr lang="pt-BR" sz="1200">
                  <a:ea typeface="Times New Roman" pitchFamily="18" charset="0"/>
                  <a:cs typeface="Verdana" pitchFamily="34" charset="0"/>
                </a:endParaRPr>
              </a:p>
            </p:txBody>
          </p:sp>
          <p:sp>
            <p:nvSpPr>
              <p:cNvPr id="27697" name="Text Box 6"/>
              <p:cNvSpPr txBox="1">
                <a:spLocks noChangeArrowheads="1"/>
              </p:cNvSpPr>
              <p:nvPr/>
            </p:nvSpPr>
            <p:spPr bwMode="auto">
              <a:xfrm>
                <a:off x="2725" y="4201"/>
                <a:ext cx="463" cy="5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8000" tIns="0" rIns="1800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698" name="Text Box 5"/>
              <p:cNvSpPr txBox="1">
                <a:spLocks noChangeArrowheads="1"/>
              </p:cNvSpPr>
              <p:nvPr/>
            </p:nvSpPr>
            <p:spPr bwMode="auto">
              <a:xfrm>
                <a:off x="4441" y="5184"/>
                <a:ext cx="463" cy="33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8000" tIns="0" rIns="18000" bIns="0">
                <a:spAutoFit/>
              </a:bodyPr>
              <a:lstStyle/>
              <a:p>
                <a:pPr algn="ctr"/>
                <a:r>
                  <a:rPr lang="pt-BR" sz="1200">
                    <a:cs typeface="Times New Roman" pitchFamily="18" charset="0"/>
                  </a:rPr>
                  <a:t>B</a:t>
                </a:r>
                <a:endParaRPr lang="pt-BR" sz="1200"/>
              </a:p>
            </p:txBody>
          </p:sp>
          <p:sp>
            <p:nvSpPr>
              <p:cNvPr id="27699" name="Text Box 4"/>
              <p:cNvSpPr txBox="1">
                <a:spLocks noChangeArrowheads="1"/>
              </p:cNvSpPr>
              <p:nvPr/>
            </p:nvSpPr>
            <p:spPr bwMode="auto">
              <a:xfrm>
                <a:off x="6137" y="2960"/>
                <a:ext cx="463" cy="33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8000" tIns="0" rIns="18000" bIns="0">
                <a:spAutoFit/>
              </a:bodyPr>
              <a:lstStyle/>
              <a:p>
                <a:pPr algn="ctr"/>
                <a:r>
                  <a:rPr lang="pt-BR" sz="1200">
                    <a:cs typeface="Times New Roman" pitchFamily="18" charset="0"/>
                  </a:rPr>
                  <a:t>C</a:t>
                </a:r>
                <a:endParaRPr lang="pt-BR" sz="1200"/>
              </a:p>
            </p:txBody>
          </p:sp>
          <p:sp>
            <p:nvSpPr>
              <p:cNvPr id="27700" name="Text Box 3"/>
              <p:cNvSpPr txBox="1">
                <a:spLocks noChangeArrowheads="1"/>
              </p:cNvSpPr>
              <p:nvPr/>
            </p:nvSpPr>
            <p:spPr bwMode="auto">
              <a:xfrm>
                <a:off x="7518" y="5051"/>
                <a:ext cx="463" cy="33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8000" tIns="0" rIns="18000" bIns="0">
                <a:spAutoFit/>
              </a:bodyPr>
              <a:lstStyle/>
              <a:p>
                <a:pPr algn="ctr"/>
                <a:r>
                  <a:rPr lang="pt-BR" sz="1200">
                    <a:cs typeface="Times New Roman" pitchFamily="18" charset="0"/>
                  </a:rPr>
                  <a:t>D</a:t>
                </a:r>
                <a:endParaRPr lang="pt-BR" sz="1200"/>
              </a:p>
            </p:txBody>
          </p:sp>
          <p:sp>
            <p:nvSpPr>
              <p:cNvPr id="27701" name="Text Box 2"/>
              <p:cNvSpPr txBox="1">
                <a:spLocks noChangeArrowheads="1"/>
              </p:cNvSpPr>
              <p:nvPr/>
            </p:nvSpPr>
            <p:spPr bwMode="auto">
              <a:xfrm>
                <a:off x="8478" y="2706"/>
                <a:ext cx="463" cy="33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8000" tIns="0" rIns="18000" bIns="0">
                <a:spAutoFit/>
              </a:bodyPr>
              <a:lstStyle/>
              <a:p>
                <a:pPr algn="ctr"/>
                <a:r>
                  <a:rPr lang="pt-BR" sz="1200">
                    <a:cs typeface="Times New Roman" pitchFamily="18" charset="0"/>
                  </a:rPr>
                  <a:t>E</a:t>
                </a:r>
                <a:endParaRPr lang="pt-BR" sz="1200"/>
              </a:p>
            </p:txBody>
          </p:sp>
        </p:grpSp>
        <p:sp>
          <p:nvSpPr>
            <p:cNvPr id="27661" name="Oval 34"/>
            <p:cNvSpPr>
              <a:spLocks noChangeArrowheads="1"/>
            </p:cNvSpPr>
            <p:nvPr/>
          </p:nvSpPr>
          <p:spPr bwMode="auto">
            <a:xfrm>
              <a:off x="5113924" y="1896452"/>
              <a:ext cx="226149" cy="226111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288" tIns="18288" rIns="18288" bIns="18288" anchor="ctr"/>
            <a:lstStyle/>
            <a:p>
              <a:endParaRPr lang="en-US"/>
            </a:p>
          </p:txBody>
        </p:sp>
        <p:sp>
          <p:nvSpPr>
            <p:cNvPr id="49" name="Elipse 48"/>
            <p:cNvSpPr/>
            <p:nvPr/>
          </p:nvSpPr>
          <p:spPr bwMode="auto">
            <a:xfrm>
              <a:off x="3152496" y="1186806"/>
              <a:ext cx="219093" cy="380924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1587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  <p:txBody>
            <a:bodyPr lIns="9144" tIns="9144" rIns="9144" bIns="9144">
              <a:spAutoFit/>
            </a:bodyPr>
            <a:lstStyle/>
            <a:p>
              <a:pPr>
                <a:defRPr/>
              </a:pPr>
              <a:endParaRPr lang="pt-BR" sz="1200"/>
            </a:p>
          </p:txBody>
        </p:sp>
        <p:sp>
          <p:nvSpPr>
            <p:cNvPr id="50" name="Elipse 49"/>
            <p:cNvSpPr/>
            <p:nvPr/>
          </p:nvSpPr>
          <p:spPr bwMode="auto">
            <a:xfrm>
              <a:off x="5119573" y="1899719"/>
              <a:ext cx="219093" cy="380924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1587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  <p:txBody>
            <a:bodyPr lIns="9144" tIns="9144" rIns="9144" bIns="9144">
              <a:spAutoFit/>
            </a:bodyPr>
            <a:lstStyle/>
            <a:p>
              <a:pPr>
                <a:defRPr/>
              </a:pPr>
              <a:endParaRPr lang="pt-BR" sz="1200"/>
            </a:p>
          </p:txBody>
        </p:sp>
        <p:sp>
          <p:nvSpPr>
            <p:cNvPr id="51" name="Elipse 50"/>
            <p:cNvSpPr/>
            <p:nvPr/>
          </p:nvSpPr>
          <p:spPr bwMode="auto">
            <a:xfrm>
              <a:off x="2950867" y="2677731"/>
              <a:ext cx="217505" cy="380924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1587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  <p:txBody>
            <a:bodyPr lIns="9144" tIns="9144" rIns="9144" bIns="9144">
              <a:spAutoFit/>
            </a:bodyPr>
            <a:lstStyle/>
            <a:p>
              <a:pPr>
                <a:defRPr/>
              </a:pPr>
              <a:endParaRPr lang="pt-BR" sz="1200"/>
            </a:p>
          </p:txBody>
        </p:sp>
        <p:cxnSp>
          <p:nvCxnSpPr>
            <p:cNvPr id="27665" name="Conector em curva 53"/>
            <p:cNvCxnSpPr>
              <a:cxnSpLocks noChangeShapeType="1"/>
              <a:stCxn id="50" idx="4"/>
            </p:cNvCxnSpPr>
            <p:nvPr/>
          </p:nvCxnSpPr>
          <p:spPr bwMode="auto">
            <a:xfrm rot="16200000" flipH="1">
              <a:off x="5103975" y="2405788"/>
              <a:ext cx="1196968" cy="946677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66" name="Conector em curva 56"/>
            <p:cNvCxnSpPr>
              <a:cxnSpLocks noChangeShapeType="1"/>
              <a:stCxn id="50" idx="7"/>
            </p:cNvCxnSpPr>
            <p:nvPr/>
          </p:nvCxnSpPr>
          <p:spPr bwMode="auto">
            <a:xfrm rot="5400000" flipH="1" flipV="1">
              <a:off x="6074651" y="1158433"/>
              <a:ext cx="29001" cy="1565141"/>
            </a:xfrm>
            <a:prstGeom prst="curvedConnector4">
              <a:avLst>
                <a:gd name="adj1" fmla="val 1051179"/>
                <a:gd name="adj2" fmla="val 5102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67" name="Conector em curva 56"/>
            <p:cNvCxnSpPr>
              <a:cxnSpLocks noChangeShapeType="1"/>
            </p:cNvCxnSpPr>
            <p:nvPr/>
          </p:nvCxnSpPr>
          <p:spPr bwMode="auto">
            <a:xfrm rot="16200000" flipH="1">
              <a:off x="7546380" y="1524814"/>
              <a:ext cx="736815" cy="1700071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668" name="Text Box 12"/>
            <p:cNvSpPr txBox="1">
              <a:spLocks noChangeArrowheads="1"/>
            </p:cNvSpPr>
            <p:nvPr/>
          </p:nvSpPr>
          <p:spPr bwMode="auto">
            <a:xfrm>
              <a:off x="5306762" y="2482953"/>
              <a:ext cx="730919" cy="245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556" tIns="17556" rIns="17556" bIns="17556"/>
            <a:lstStyle/>
            <a:p>
              <a:r>
                <a:rPr lang="pt-BR" sz="1100" i="1">
                  <a:solidFill>
                    <a:srgbClr val="000000"/>
                  </a:solidFill>
                  <a:ea typeface="Times New Roman" pitchFamily="18" charset="0"/>
                  <a:cs typeface="Verdana" pitchFamily="34" charset="0"/>
                </a:rPr>
                <a:t>g = 15</a:t>
              </a:r>
              <a:endParaRPr lang="pt-BR" sz="1200">
                <a:ea typeface="Times New Roman" pitchFamily="18" charset="0"/>
                <a:cs typeface="Verdana" pitchFamily="34" charset="0"/>
              </a:endParaRPr>
            </a:p>
          </p:txBody>
        </p:sp>
        <p:sp>
          <p:nvSpPr>
            <p:cNvPr id="27669" name="Text Box 12"/>
            <p:cNvSpPr txBox="1">
              <a:spLocks noChangeArrowheads="1"/>
            </p:cNvSpPr>
            <p:nvPr/>
          </p:nvSpPr>
          <p:spPr bwMode="auto">
            <a:xfrm>
              <a:off x="6644266" y="2796857"/>
              <a:ext cx="730919" cy="245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556" tIns="17556" rIns="17556" bIns="17556"/>
            <a:lstStyle/>
            <a:p>
              <a:r>
                <a:rPr lang="pt-BR" sz="1100" i="1">
                  <a:solidFill>
                    <a:srgbClr val="000000"/>
                  </a:solidFill>
                  <a:ea typeface="Times New Roman" pitchFamily="18" charset="0"/>
                  <a:cs typeface="Verdana" pitchFamily="34" charset="0"/>
                </a:rPr>
                <a:t>g = 13</a:t>
              </a:r>
              <a:endParaRPr lang="pt-BR" sz="1200">
                <a:ea typeface="Times New Roman" pitchFamily="18" charset="0"/>
                <a:cs typeface="Verdana" pitchFamily="34" charset="0"/>
              </a:endParaRPr>
            </a:p>
          </p:txBody>
        </p:sp>
        <p:cxnSp>
          <p:nvCxnSpPr>
            <p:cNvPr id="27670" name="Conector em curva 56"/>
            <p:cNvCxnSpPr>
              <a:cxnSpLocks noChangeShapeType="1"/>
            </p:cNvCxnSpPr>
            <p:nvPr/>
          </p:nvCxnSpPr>
          <p:spPr bwMode="auto">
            <a:xfrm rot="5400000" flipH="1" flipV="1">
              <a:off x="5884692" y="2457461"/>
              <a:ext cx="1471167" cy="569132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1" name="Conector em curva 56"/>
            <p:cNvCxnSpPr>
              <a:cxnSpLocks noChangeShapeType="1"/>
              <a:stCxn id="51" idx="6"/>
              <a:endCxn id="50" idx="2"/>
            </p:cNvCxnSpPr>
            <p:nvPr/>
          </p:nvCxnSpPr>
          <p:spPr bwMode="auto">
            <a:xfrm flipV="1">
              <a:off x="3168372" y="2090182"/>
              <a:ext cx="1951201" cy="778013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672" name="Text Box 13"/>
            <p:cNvSpPr txBox="1">
              <a:spLocks noChangeArrowheads="1"/>
            </p:cNvSpPr>
            <p:nvPr/>
          </p:nvSpPr>
          <p:spPr bwMode="auto">
            <a:xfrm>
              <a:off x="3783140" y="2072945"/>
              <a:ext cx="730919" cy="245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556" tIns="17556" rIns="17556" bIns="17556"/>
            <a:lstStyle/>
            <a:p>
              <a:r>
                <a:rPr lang="pt-BR" sz="1100" i="1">
                  <a:solidFill>
                    <a:srgbClr val="000000"/>
                  </a:solidFill>
                  <a:ea typeface="Times New Roman" pitchFamily="18" charset="0"/>
                  <a:cs typeface="Verdana" pitchFamily="34" charset="0"/>
                </a:rPr>
                <a:t>g = 22</a:t>
              </a:r>
              <a:endParaRPr lang="pt-BR" sz="1200">
                <a:ea typeface="Times New Roman" pitchFamily="18" charset="0"/>
                <a:cs typeface="Verdana" pitchFamily="34" charset="0"/>
              </a:endParaRPr>
            </a:p>
          </p:txBody>
        </p:sp>
      </p:grpSp>
      <p:pic>
        <p:nvPicPr>
          <p:cNvPr id="27654" name="Picture 6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3188" y="2958704"/>
            <a:ext cx="2601913" cy="2215753"/>
          </a:xfrm>
          <a:prstGeom prst="rect">
            <a:avLst/>
          </a:prstGeom>
          <a:noFill/>
          <a:ln w="9525">
            <a:noFill/>
            <a:prstDash val="lgDash"/>
            <a:miter lim="800000"/>
            <a:headEnd/>
            <a:tailEnd/>
          </a:ln>
        </p:spPr>
      </p:pic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2800351" y="4388644"/>
            <a:ext cx="341313" cy="18466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18000" tIns="0" rIns="18000" bIns="0">
            <a:spAutoFit/>
          </a:bodyPr>
          <a:lstStyle/>
          <a:p>
            <a:pPr algn="ctr"/>
            <a:r>
              <a:rPr lang="pt-BR" sz="1200">
                <a:cs typeface="Times New Roman" pitchFamily="18" charset="0"/>
              </a:rPr>
              <a:t>A</a:t>
            </a:r>
            <a:endParaRPr lang="pt-BR" sz="1200"/>
          </a:p>
        </p:txBody>
      </p:sp>
      <p:cxnSp>
        <p:nvCxnSpPr>
          <p:cNvPr id="27656" name="Conector reto 75"/>
          <p:cNvCxnSpPr>
            <a:cxnSpLocks noChangeShapeType="1"/>
          </p:cNvCxnSpPr>
          <p:nvPr/>
        </p:nvCxnSpPr>
        <p:spPr bwMode="auto">
          <a:xfrm>
            <a:off x="0" y="2896791"/>
            <a:ext cx="9144000" cy="0"/>
          </a:xfrm>
          <a:prstGeom prst="line">
            <a:avLst/>
          </a:prstGeom>
          <a:noFill/>
          <a:ln w="63500" cmpd="tri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7" name="Conector reto 77"/>
          <p:cNvCxnSpPr>
            <a:cxnSpLocks noChangeShapeType="1"/>
          </p:cNvCxnSpPr>
          <p:nvPr/>
        </p:nvCxnSpPr>
        <p:spPr bwMode="auto">
          <a:xfrm rot="5400000">
            <a:off x="1379340" y="4003477"/>
            <a:ext cx="2127647" cy="0"/>
          </a:xfrm>
          <a:prstGeom prst="line">
            <a:avLst/>
          </a:prstGeom>
          <a:noFill/>
          <a:ln w="63500" cmpd="tri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7658" name="Rectangle 2"/>
          <p:cNvSpPr>
            <a:spLocks noChangeArrowheads="1"/>
          </p:cNvSpPr>
          <p:nvPr/>
        </p:nvSpPr>
        <p:spPr bwMode="auto">
          <a:xfrm>
            <a:off x="0" y="0"/>
            <a:ext cx="91440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>
                <a:solidFill>
                  <a:schemeClr val="tx2"/>
                </a:solidFill>
              </a:rPr>
              <a:t>Kruskal: dois exercícios</a:t>
            </a:r>
            <a:endParaRPr lang="pt-BR" sz="3200" b="1">
              <a:solidFill>
                <a:schemeClr val="tx2"/>
              </a:solidFill>
            </a:endParaRPr>
          </a:p>
        </p:txBody>
      </p:sp>
      <p:sp>
        <p:nvSpPr>
          <p:cNvPr id="56" name="Rectangle 3"/>
          <p:cNvSpPr txBox="1">
            <a:spLocks noChangeArrowheads="1"/>
          </p:cNvSpPr>
          <p:nvPr/>
        </p:nvSpPr>
        <p:spPr>
          <a:xfrm>
            <a:off x="84138" y="622846"/>
            <a:ext cx="9059862" cy="1516856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pt-BR" sz="2000" u="sng" kern="0" dirty="0">
                <a:latin typeface="+mn-lt"/>
              </a:rPr>
              <a:t>Algoritmo de </a:t>
            </a:r>
            <a:r>
              <a:rPr lang="pt-BR" sz="2000" u="sng" kern="0" dirty="0" err="1">
                <a:latin typeface="+mn-lt"/>
              </a:rPr>
              <a:t>Kruskal</a:t>
            </a:r>
            <a:r>
              <a:rPr lang="en-US" sz="2000" kern="0" dirty="0">
                <a:latin typeface="+mn-lt"/>
              </a:rPr>
              <a:t> (n = </a:t>
            </a:r>
            <a:r>
              <a:rPr lang="en-US" sz="2000" kern="0" dirty="0" err="1">
                <a:latin typeface="+mn-lt"/>
              </a:rPr>
              <a:t>número</a:t>
            </a:r>
            <a:r>
              <a:rPr lang="en-US" sz="2000" kern="0" dirty="0">
                <a:latin typeface="+mn-lt"/>
              </a:rPr>
              <a:t> de </a:t>
            </a:r>
            <a:r>
              <a:rPr lang="en-US" sz="2000" kern="0" dirty="0" err="1">
                <a:latin typeface="+mn-lt"/>
              </a:rPr>
              <a:t>vértices</a:t>
            </a:r>
            <a:r>
              <a:rPr lang="en-US" sz="2000" kern="0" dirty="0">
                <a:latin typeface="+mn-lt"/>
              </a:rPr>
              <a:t> do </a:t>
            </a:r>
            <a:r>
              <a:rPr lang="en-US" sz="2000" kern="0" dirty="0" err="1">
                <a:latin typeface="+mn-lt"/>
              </a:rPr>
              <a:t>grafo</a:t>
            </a:r>
            <a:r>
              <a:rPr lang="en-US" sz="2000" kern="0" dirty="0">
                <a:latin typeface="+mn-lt"/>
              </a:rPr>
              <a:t>)</a:t>
            </a:r>
            <a:endParaRPr lang="pt-BR" sz="2000" kern="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1800" kern="0" dirty="0" err="1">
                <a:latin typeface="+mn-lt"/>
              </a:rPr>
              <a:t>Ordene</a:t>
            </a:r>
            <a:r>
              <a:rPr lang="en-US" sz="1800" kern="0" dirty="0">
                <a:latin typeface="+mn-lt"/>
              </a:rPr>
              <a:t> </a:t>
            </a:r>
            <a:r>
              <a:rPr lang="en-US" sz="1800" kern="0" dirty="0" err="1">
                <a:latin typeface="+mn-lt"/>
              </a:rPr>
              <a:t>os</a:t>
            </a:r>
            <a:r>
              <a:rPr lang="en-US" sz="1800" kern="0" dirty="0">
                <a:latin typeface="+mn-lt"/>
              </a:rPr>
              <a:t> arcos do </a:t>
            </a:r>
            <a:r>
              <a:rPr lang="en-US" sz="1800" kern="0" dirty="0" err="1">
                <a:latin typeface="+mn-lt"/>
              </a:rPr>
              <a:t>grafo</a:t>
            </a:r>
            <a:r>
              <a:rPr lang="en-US" sz="1800" kern="0" dirty="0">
                <a:latin typeface="+mn-lt"/>
              </a:rPr>
              <a:t> </a:t>
            </a:r>
            <a:r>
              <a:rPr lang="en-US" sz="1800" kern="0" dirty="0" err="1">
                <a:latin typeface="+mn-lt"/>
              </a:rPr>
              <a:t>em</a:t>
            </a:r>
            <a:r>
              <a:rPr lang="en-US" sz="1800" kern="0" dirty="0">
                <a:latin typeface="+mn-lt"/>
              </a:rPr>
              <a:t> </a:t>
            </a:r>
            <a:r>
              <a:rPr lang="en-US" sz="1800" kern="0" dirty="0" err="1">
                <a:latin typeface="+mn-lt"/>
              </a:rPr>
              <a:t>ordem</a:t>
            </a:r>
            <a:r>
              <a:rPr lang="en-US" sz="1800" kern="0" dirty="0">
                <a:latin typeface="+mn-lt"/>
              </a:rPr>
              <a:t> </a:t>
            </a:r>
            <a:r>
              <a:rPr lang="en-US" sz="1800" b="1" kern="0" dirty="0" err="1">
                <a:latin typeface="+mn-lt"/>
              </a:rPr>
              <a:t>não</a:t>
            </a:r>
            <a:r>
              <a:rPr lang="en-US" sz="1800" b="1" kern="0" dirty="0">
                <a:latin typeface="+mn-lt"/>
              </a:rPr>
              <a:t> </a:t>
            </a:r>
            <a:r>
              <a:rPr lang="en-US" sz="1800" b="1" kern="0" dirty="0" err="1">
                <a:latin typeface="+mn-lt"/>
              </a:rPr>
              <a:t>decrescente</a:t>
            </a:r>
            <a:r>
              <a:rPr lang="en-US" sz="1800" kern="0" dirty="0">
                <a:latin typeface="+mn-lt"/>
              </a:rPr>
              <a:t> de pesos</a:t>
            </a:r>
            <a:endParaRPr lang="pt-BR" sz="1800" kern="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pt-BR" sz="1800" u="sng" kern="0" dirty="0">
                <a:latin typeface="+mn-lt"/>
              </a:rPr>
              <a:t>para</a:t>
            </a:r>
            <a:r>
              <a:rPr lang="pt-BR" sz="1800" kern="0" dirty="0">
                <a:latin typeface="+mn-lt"/>
              </a:rPr>
              <a:t> i  </a:t>
            </a:r>
            <a:r>
              <a:rPr lang="pt-BR" sz="1800" kern="0" dirty="0">
                <a:latin typeface="+mn-lt"/>
                <a:sym typeface="Symbol" pitchFamily="18" charset="2"/>
              </a:rPr>
              <a:t> 1 até n - 1 </a:t>
            </a:r>
            <a:r>
              <a:rPr lang="pt-BR" sz="1800" u="sng" kern="0" dirty="0">
                <a:latin typeface="+mn-lt"/>
                <a:sym typeface="Symbol" pitchFamily="18" charset="2"/>
              </a:rPr>
              <a:t>faça</a:t>
            </a:r>
            <a:endParaRPr lang="pt-BR" sz="1800" kern="0" dirty="0">
              <a:latin typeface="+mn-lt"/>
              <a:sym typeface="Symbol" pitchFamily="18" charset="2"/>
            </a:endParaRP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lang="pt-BR" sz="1800" kern="0" dirty="0">
                <a:latin typeface="+mn-lt"/>
                <a:sym typeface="Symbol" pitchFamily="18" charset="2"/>
              </a:rPr>
              <a:t>Escolha </a:t>
            </a:r>
            <a:r>
              <a:rPr lang="en-US" sz="1800" kern="0" dirty="0">
                <a:latin typeface="+mn-lt"/>
                <a:sym typeface="Symbol" pitchFamily="18" charset="2"/>
              </a:rPr>
              <a:t>o </a:t>
            </a:r>
            <a:r>
              <a:rPr lang="en-US" sz="1800" kern="0" dirty="0" err="1">
                <a:latin typeface="+mn-lt"/>
                <a:sym typeface="Symbol" pitchFamily="18" charset="2"/>
              </a:rPr>
              <a:t>arco</a:t>
            </a:r>
            <a:r>
              <a:rPr lang="en-US" sz="1800" kern="0" dirty="0">
                <a:latin typeface="+mn-lt"/>
                <a:sym typeface="Symbol" pitchFamily="18" charset="2"/>
              </a:rPr>
              <a:t> de MENOR peso</a:t>
            </a:r>
            <a:r>
              <a:rPr lang="pt-BR" sz="1800" kern="0" dirty="0">
                <a:latin typeface="+mn-lt"/>
                <a:sym typeface="Symbol" pitchFamily="18" charset="2"/>
              </a:rPr>
              <a:t> </a:t>
            </a:r>
            <a:r>
              <a:rPr lang="en-US" sz="1800" kern="0" dirty="0" err="1">
                <a:latin typeface="+mn-lt"/>
                <a:sym typeface="Symbol" pitchFamily="18" charset="2"/>
              </a:rPr>
              <a:t>que</a:t>
            </a:r>
            <a:r>
              <a:rPr lang="en-US" sz="1800" kern="0" dirty="0">
                <a:latin typeface="+mn-lt"/>
                <a:sym typeface="Symbol" pitchFamily="18" charset="2"/>
              </a:rPr>
              <a:t> </a:t>
            </a:r>
            <a:r>
              <a:rPr lang="en-US" sz="1800" kern="0" dirty="0" err="1">
                <a:latin typeface="+mn-lt"/>
                <a:sym typeface="Symbol" pitchFamily="18" charset="2"/>
              </a:rPr>
              <a:t>ainda</a:t>
            </a:r>
            <a:r>
              <a:rPr lang="en-US" sz="1800" kern="0" dirty="0">
                <a:latin typeface="+mn-lt"/>
                <a:sym typeface="Symbol" pitchFamily="18" charset="2"/>
              </a:rPr>
              <a:t> </a:t>
            </a:r>
            <a:r>
              <a:rPr lang="en-US" sz="1800" kern="0" dirty="0" err="1">
                <a:latin typeface="+mn-lt"/>
                <a:sym typeface="Symbol" pitchFamily="18" charset="2"/>
              </a:rPr>
              <a:t>não</a:t>
            </a:r>
            <a:r>
              <a:rPr lang="en-US" sz="1800" kern="0" dirty="0">
                <a:latin typeface="+mn-lt"/>
                <a:sym typeface="Symbol" pitchFamily="18" charset="2"/>
              </a:rPr>
              <a:t> </a:t>
            </a:r>
            <a:r>
              <a:rPr lang="en-US" sz="1800" kern="0" dirty="0" err="1">
                <a:latin typeface="+mn-lt"/>
                <a:sym typeface="Symbol" pitchFamily="18" charset="2"/>
              </a:rPr>
              <a:t>está</a:t>
            </a:r>
            <a:r>
              <a:rPr lang="en-US" sz="1800" kern="0" dirty="0">
                <a:latin typeface="+mn-lt"/>
                <a:sym typeface="Symbol" pitchFamily="18" charset="2"/>
              </a:rPr>
              <a:t> </a:t>
            </a:r>
            <a:r>
              <a:rPr lang="en-US" sz="1800" kern="0" dirty="0" err="1">
                <a:latin typeface="+mn-lt"/>
                <a:sym typeface="Symbol" pitchFamily="18" charset="2"/>
              </a:rPr>
              <a:t>em</a:t>
            </a:r>
            <a:r>
              <a:rPr lang="en-US" sz="1800" kern="0" dirty="0">
                <a:latin typeface="+mn-lt"/>
                <a:sym typeface="Symbol" pitchFamily="18" charset="2"/>
              </a:rPr>
              <a:t> T</a:t>
            </a:r>
            <a:r>
              <a:rPr lang="pt-BR" sz="1800" kern="0" dirty="0">
                <a:latin typeface="+mn-lt"/>
                <a:sym typeface="Symbol" pitchFamily="18" charset="2"/>
              </a:rPr>
              <a:t> que não cria circuito em T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lang="pt-BR" sz="1800" kern="0" dirty="0">
                <a:latin typeface="+mn-lt"/>
                <a:sym typeface="Symbol" pitchFamily="18" charset="2"/>
              </a:rPr>
              <a:t>Insira </a:t>
            </a:r>
            <a:r>
              <a:rPr lang="pt-BR" sz="1800" kern="0" dirty="0" err="1">
                <a:latin typeface="+mn-lt"/>
                <a:sym typeface="Symbol" pitchFamily="18" charset="2"/>
              </a:rPr>
              <a:t>es</a:t>
            </a:r>
            <a:r>
              <a:rPr lang="en-US" sz="1800" kern="0" dirty="0" err="1">
                <a:latin typeface="+mn-lt"/>
                <a:sym typeface="Symbol" pitchFamily="18" charset="2"/>
              </a:rPr>
              <a:t>te</a:t>
            </a:r>
            <a:r>
              <a:rPr lang="en-US" sz="1800" kern="0" dirty="0">
                <a:latin typeface="+mn-lt"/>
                <a:sym typeface="Symbol" pitchFamily="18" charset="2"/>
              </a:rPr>
              <a:t> </a:t>
            </a:r>
            <a:r>
              <a:rPr lang="en-US" sz="1800" kern="0" dirty="0" err="1">
                <a:latin typeface="+mn-lt"/>
                <a:sym typeface="Symbol" pitchFamily="18" charset="2"/>
              </a:rPr>
              <a:t>arco</a:t>
            </a:r>
            <a:r>
              <a:rPr lang="en-US" sz="1800" kern="0" dirty="0">
                <a:latin typeface="+mn-lt"/>
                <a:sym typeface="Symbol" pitchFamily="18" charset="2"/>
              </a:rPr>
              <a:t> e (</a:t>
            </a:r>
            <a:r>
              <a:rPr lang="en-US" sz="1800" kern="0" dirty="0" err="1">
                <a:latin typeface="+mn-lt"/>
                <a:sym typeface="Symbol" pitchFamily="18" charset="2"/>
              </a:rPr>
              <a:t>os</a:t>
            </a:r>
            <a:r>
              <a:rPr lang="en-US" sz="1800" kern="0" dirty="0">
                <a:latin typeface="+mn-lt"/>
                <a:sym typeface="Symbol" pitchFamily="18" charset="2"/>
              </a:rPr>
              <a:t> </a:t>
            </a:r>
            <a:r>
              <a:rPr lang="en-US" sz="1800" kern="0" dirty="0" err="1">
                <a:latin typeface="+mn-lt"/>
                <a:sym typeface="Symbol" pitchFamily="18" charset="2"/>
              </a:rPr>
              <a:t>vértices</a:t>
            </a:r>
            <a:r>
              <a:rPr lang="en-US" sz="1800" kern="0" dirty="0">
                <a:latin typeface="+mn-lt"/>
                <a:sym typeface="Symbol" pitchFamily="18" charset="2"/>
              </a:rPr>
              <a:t>)</a:t>
            </a:r>
            <a:r>
              <a:rPr lang="pt-BR" sz="1800" kern="0" dirty="0">
                <a:latin typeface="+mn-lt"/>
                <a:sym typeface="Symbol" pitchFamily="18" charset="2"/>
              </a:rPr>
              <a:t> em 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pt-BR" sz="1800" u="sng" kern="0" dirty="0">
                <a:latin typeface="+mn-lt"/>
                <a:sym typeface="Symbol" pitchFamily="18" charset="2"/>
              </a:rPr>
              <a:t>fim para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075"/>
            <a:ext cx="6781800" cy="514350"/>
          </a:xfrm>
        </p:spPr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"/>
              <a:buNone/>
              <a:defRPr/>
            </a:pPr>
            <a:endParaRPr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sz="6000" dirty="0"/>
              <a:t>Obrigado.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cap="none" dirty="0"/>
              <a:t>Dúvidas?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altLang="pt-BR" smtClean="0"/>
              <a:t>Algoritmo de Prim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26450" cy="3276600"/>
          </a:xfrm>
        </p:spPr>
        <p:txBody>
          <a:bodyPr/>
          <a:lstStyle/>
          <a:p>
            <a:r>
              <a:rPr altLang="pt-BR" smtClean="0"/>
              <a:t>Comece com uma árvore vazia</a:t>
            </a:r>
          </a:p>
          <a:p>
            <a:r>
              <a:rPr altLang="pt-BR" smtClean="0"/>
              <a:t>A cada passo, adicione um vértice para crescer a árvore. Este vértice deve se conectar à árvore já existente</a:t>
            </a:r>
          </a:p>
        </p:txBody>
      </p:sp>
      <p:sp>
        <p:nvSpPr>
          <p:cNvPr id="13316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A670959-24B9-4A17-A1B9-55EA930C7CB6}" type="slidenum">
              <a:rPr lang="pt-BR" altLang="pt-BR"/>
              <a:pPr/>
              <a:t>3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altLang="pt-BR" smtClean="0"/>
              <a:t>Algoritmo de Prim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26450" cy="3276600"/>
          </a:xfrm>
        </p:spPr>
        <p:txBody>
          <a:bodyPr/>
          <a:lstStyle/>
          <a:p>
            <a:r>
              <a:rPr altLang="pt-BR" smtClean="0"/>
              <a:t>Iniciar o conjunto T com um vértice </a:t>
            </a:r>
            <a:r>
              <a:rPr altLang="pt-BR" i="1" smtClean="0"/>
              <a:t>v </a:t>
            </a:r>
            <a:r>
              <a:rPr altLang="pt-BR" smtClean="0"/>
              <a:t>arbitrário</a:t>
            </a:r>
          </a:p>
          <a:p>
            <a:r>
              <a:rPr altLang="pt-BR" smtClean="0"/>
              <a:t>A cada passo, selecionar a aresta de menor peso que toca T</a:t>
            </a:r>
          </a:p>
          <a:p>
            <a:r>
              <a:rPr altLang="pt-BR" smtClean="0"/>
              <a:t>Acrescentar a T o vértice ligado por esta aresta</a:t>
            </a:r>
          </a:p>
          <a:p>
            <a:r>
              <a:rPr altLang="pt-BR" smtClean="0"/>
              <a:t>Continuar até T obter todos os vértices de G</a:t>
            </a:r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A43BF4D-D1E2-49B8-B223-D3D1CC560693}" type="slidenum">
              <a:rPr lang="pt-BR" altLang="pt-BR"/>
              <a:pPr/>
              <a:t>4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altLang="pt-BR" smtClean="0"/>
              <a:t>Algoritmo de Prim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3759200" y="1352550"/>
            <a:ext cx="5276850" cy="3276600"/>
          </a:xfrm>
        </p:spPr>
        <p:txBody>
          <a:bodyPr/>
          <a:lstStyle/>
          <a:p>
            <a:r>
              <a:rPr altLang="pt-BR" smtClean="0"/>
              <a:t>T={A}</a:t>
            </a:r>
          </a:p>
          <a:p>
            <a:r>
              <a:rPr altLang="pt-BR" smtClean="0"/>
              <a:t>AG=</a:t>
            </a:r>
            <a:r>
              <a:rPr altLang="pt-BR" smtClean="0">
                <a:sym typeface="Symbol" pitchFamily="16" charset="2"/>
              </a:rPr>
              <a:t></a:t>
            </a:r>
            <a:endParaRPr altLang="pt-BR" smtClean="0"/>
          </a:p>
        </p:txBody>
      </p:sp>
      <p:sp>
        <p:nvSpPr>
          <p:cNvPr id="15364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D2960E9-38A3-424A-8E7A-1187657EC7B9}" type="slidenum">
              <a:rPr lang="pt-BR" altLang="pt-BR"/>
              <a:pPr/>
              <a:t>5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sp>
        <p:nvSpPr>
          <p:cNvPr id="6" name="Elipse 5"/>
          <p:cNvSpPr/>
          <p:nvPr/>
        </p:nvSpPr>
        <p:spPr>
          <a:xfrm>
            <a:off x="1766888" y="1881188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B</a:t>
            </a:r>
          </a:p>
        </p:txBody>
      </p:sp>
      <p:sp>
        <p:nvSpPr>
          <p:cNvPr id="7" name="Elipse 6"/>
          <p:cNvSpPr/>
          <p:nvPr/>
        </p:nvSpPr>
        <p:spPr>
          <a:xfrm>
            <a:off x="450850" y="1881188"/>
            <a:ext cx="433388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A</a:t>
            </a:r>
          </a:p>
        </p:txBody>
      </p:sp>
      <p:sp>
        <p:nvSpPr>
          <p:cNvPr id="8" name="Elipse 7"/>
          <p:cNvSpPr/>
          <p:nvPr/>
        </p:nvSpPr>
        <p:spPr>
          <a:xfrm>
            <a:off x="3059113" y="1885950"/>
            <a:ext cx="433387" cy="43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C</a:t>
            </a:r>
          </a:p>
        </p:txBody>
      </p:sp>
      <p:sp>
        <p:nvSpPr>
          <p:cNvPr id="9" name="Elipse 8"/>
          <p:cNvSpPr/>
          <p:nvPr/>
        </p:nvSpPr>
        <p:spPr>
          <a:xfrm>
            <a:off x="3059113" y="3041650"/>
            <a:ext cx="433387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F</a:t>
            </a:r>
          </a:p>
        </p:txBody>
      </p:sp>
      <p:sp>
        <p:nvSpPr>
          <p:cNvPr id="10" name="Elipse 9"/>
          <p:cNvSpPr/>
          <p:nvPr/>
        </p:nvSpPr>
        <p:spPr>
          <a:xfrm>
            <a:off x="1766888" y="3041650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E</a:t>
            </a:r>
          </a:p>
        </p:txBody>
      </p:sp>
      <p:sp>
        <p:nvSpPr>
          <p:cNvPr id="11" name="Elipse 10"/>
          <p:cNvSpPr/>
          <p:nvPr/>
        </p:nvSpPr>
        <p:spPr>
          <a:xfrm>
            <a:off x="450850" y="3041650"/>
            <a:ext cx="433388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D</a:t>
            </a:r>
          </a:p>
        </p:txBody>
      </p:sp>
      <p:sp>
        <p:nvSpPr>
          <p:cNvPr id="12" name="Elipse 11"/>
          <p:cNvSpPr/>
          <p:nvPr/>
        </p:nvSpPr>
        <p:spPr>
          <a:xfrm>
            <a:off x="1766888" y="4197350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G</a:t>
            </a:r>
          </a:p>
        </p:txBody>
      </p:sp>
      <p:cxnSp>
        <p:nvCxnSpPr>
          <p:cNvPr id="14" name="Conector reto 13"/>
          <p:cNvCxnSpPr>
            <a:stCxn id="7" idx="6"/>
            <a:endCxn id="6" idx="2"/>
          </p:cNvCxnSpPr>
          <p:nvPr/>
        </p:nvCxnSpPr>
        <p:spPr>
          <a:xfrm>
            <a:off x="884238" y="2097088"/>
            <a:ext cx="8826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6" idx="6"/>
            <a:endCxn id="8" idx="2"/>
          </p:cNvCxnSpPr>
          <p:nvPr/>
        </p:nvCxnSpPr>
        <p:spPr>
          <a:xfrm>
            <a:off x="2198688" y="2097088"/>
            <a:ext cx="860425" cy="6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1" idx="6"/>
            <a:endCxn id="10" idx="2"/>
          </p:cNvCxnSpPr>
          <p:nvPr/>
        </p:nvCxnSpPr>
        <p:spPr>
          <a:xfrm>
            <a:off x="884238" y="3257550"/>
            <a:ext cx="8826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9" idx="2"/>
            <a:endCxn id="10" idx="6"/>
          </p:cNvCxnSpPr>
          <p:nvPr/>
        </p:nvCxnSpPr>
        <p:spPr>
          <a:xfrm flipH="1">
            <a:off x="2198688" y="3257550"/>
            <a:ext cx="8604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9" idx="0"/>
            <a:endCxn id="8" idx="4"/>
          </p:cNvCxnSpPr>
          <p:nvPr/>
        </p:nvCxnSpPr>
        <p:spPr>
          <a:xfrm flipV="1">
            <a:off x="3276600" y="2319338"/>
            <a:ext cx="0" cy="7223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10" idx="0"/>
            <a:endCxn id="6" idx="4"/>
          </p:cNvCxnSpPr>
          <p:nvPr/>
        </p:nvCxnSpPr>
        <p:spPr>
          <a:xfrm flipV="1">
            <a:off x="1982788" y="2312988"/>
            <a:ext cx="0" cy="728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1" idx="0"/>
            <a:endCxn id="7" idx="4"/>
          </p:cNvCxnSpPr>
          <p:nvPr/>
        </p:nvCxnSpPr>
        <p:spPr>
          <a:xfrm flipV="1">
            <a:off x="666750" y="2312988"/>
            <a:ext cx="0" cy="728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11" idx="7"/>
            <a:endCxn id="6" idx="3"/>
          </p:cNvCxnSpPr>
          <p:nvPr/>
        </p:nvCxnSpPr>
        <p:spPr>
          <a:xfrm flipV="1">
            <a:off x="820738" y="2249488"/>
            <a:ext cx="1009650" cy="855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10" idx="7"/>
            <a:endCxn id="8" idx="3"/>
          </p:cNvCxnSpPr>
          <p:nvPr/>
        </p:nvCxnSpPr>
        <p:spPr>
          <a:xfrm flipV="1">
            <a:off x="2135188" y="2255838"/>
            <a:ext cx="987425" cy="8493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>
            <a:stCxn id="12" idx="0"/>
            <a:endCxn id="10" idx="4"/>
          </p:cNvCxnSpPr>
          <p:nvPr/>
        </p:nvCxnSpPr>
        <p:spPr>
          <a:xfrm flipV="1">
            <a:off x="1982788" y="3473450"/>
            <a:ext cx="0" cy="72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12" idx="7"/>
            <a:endCxn id="9" idx="3"/>
          </p:cNvCxnSpPr>
          <p:nvPr/>
        </p:nvCxnSpPr>
        <p:spPr>
          <a:xfrm flipV="1">
            <a:off x="2135188" y="3409950"/>
            <a:ext cx="987425" cy="850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>
            <a:stCxn id="12" idx="1"/>
            <a:endCxn id="11" idx="5"/>
          </p:cNvCxnSpPr>
          <p:nvPr/>
        </p:nvCxnSpPr>
        <p:spPr>
          <a:xfrm flipH="1" flipV="1">
            <a:off x="820738" y="3409950"/>
            <a:ext cx="1009650" cy="850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85" name="CaixaDeTexto 48"/>
          <p:cNvSpPr txBox="1">
            <a:spLocks noChangeArrowheads="1"/>
          </p:cNvSpPr>
          <p:nvPr/>
        </p:nvSpPr>
        <p:spPr bwMode="auto">
          <a:xfrm>
            <a:off x="1047750" y="1909763"/>
            <a:ext cx="287338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1</a:t>
            </a:r>
          </a:p>
        </p:txBody>
      </p:sp>
      <p:sp>
        <p:nvSpPr>
          <p:cNvPr id="15386" name="CaixaDeTexto 50"/>
          <p:cNvSpPr txBox="1">
            <a:spLocks noChangeArrowheads="1"/>
          </p:cNvSpPr>
          <p:nvPr/>
        </p:nvSpPr>
        <p:spPr bwMode="auto">
          <a:xfrm>
            <a:off x="2466975" y="1909763"/>
            <a:ext cx="287338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2</a:t>
            </a:r>
          </a:p>
        </p:txBody>
      </p:sp>
      <p:sp>
        <p:nvSpPr>
          <p:cNvPr id="15387" name="CaixaDeTexto 51"/>
          <p:cNvSpPr txBox="1">
            <a:spLocks noChangeArrowheads="1"/>
          </p:cNvSpPr>
          <p:nvPr/>
        </p:nvSpPr>
        <p:spPr bwMode="auto">
          <a:xfrm>
            <a:off x="511175" y="2449513"/>
            <a:ext cx="288925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4</a:t>
            </a:r>
          </a:p>
        </p:txBody>
      </p:sp>
      <p:sp>
        <p:nvSpPr>
          <p:cNvPr id="15388" name="CaixaDeTexto 52"/>
          <p:cNvSpPr txBox="1">
            <a:spLocks noChangeArrowheads="1"/>
          </p:cNvSpPr>
          <p:nvPr/>
        </p:nvSpPr>
        <p:spPr bwMode="auto">
          <a:xfrm>
            <a:off x="1181100" y="2455863"/>
            <a:ext cx="287338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6</a:t>
            </a:r>
          </a:p>
        </p:txBody>
      </p:sp>
      <p:sp>
        <p:nvSpPr>
          <p:cNvPr id="15389" name="CaixaDeTexto 53"/>
          <p:cNvSpPr txBox="1">
            <a:spLocks noChangeArrowheads="1"/>
          </p:cNvSpPr>
          <p:nvPr/>
        </p:nvSpPr>
        <p:spPr bwMode="auto">
          <a:xfrm>
            <a:off x="1838325" y="2439988"/>
            <a:ext cx="288925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4</a:t>
            </a:r>
          </a:p>
        </p:txBody>
      </p:sp>
      <p:sp>
        <p:nvSpPr>
          <p:cNvPr id="15390" name="CaixaDeTexto 54"/>
          <p:cNvSpPr txBox="1">
            <a:spLocks noChangeArrowheads="1"/>
          </p:cNvSpPr>
          <p:nvPr/>
        </p:nvSpPr>
        <p:spPr bwMode="auto">
          <a:xfrm>
            <a:off x="2486025" y="2436813"/>
            <a:ext cx="287338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5</a:t>
            </a:r>
          </a:p>
        </p:txBody>
      </p:sp>
      <p:sp>
        <p:nvSpPr>
          <p:cNvPr id="15391" name="CaixaDeTexto 55"/>
          <p:cNvSpPr txBox="1">
            <a:spLocks noChangeArrowheads="1"/>
          </p:cNvSpPr>
          <p:nvPr/>
        </p:nvSpPr>
        <p:spPr bwMode="auto">
          <a:xfrm>
            <a:off x="3108325" y="2444750"/>
            <a:ext cx="288925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6</a:t>
            </a:r>
          </a:p>
        </p:txBody>
      </p:sp>
      <p:sp>
        <p:nvSpPr>
          <p:cNvPr id="15392" name="CaixaDeTexto 56"/>
          <p:cNvSpPr txBox="1">
            <a:spLocks noChangeArrowheads="1"/>
          </p:cNvSpPr>
          <p:nvPr/>
        </p:nvSpPr>
        <p:spPr bwMode="auto">
          <a:xfrm>
            <a:off x="1225550" y="3098800"/>
            <a:ext cx="287338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3</a:t>
            </a:r>
          </a:p>
        </p:txBody>
      </p:sp>
      <p:sp>
        <p:nvSpPr>
          <p:cNvPr id="15393" name="CaixaDeTexto 57"/>
          <p:cNvSpPr txBox="1">
            <a:spLocks noChangeArrowheads="1"/>
          </p:cNvSpPr>
          <p:nvPr/>
        </p:nvSpPr>
        <p:spPr bwMode="auto">
          <a:xfrm>
            <a:off x="2505075" y="3057525"/>
            <a:ext cx="287338" cy="376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8</a:t>
            </a:r>
          </a:p>
        </p:txBody>
      </p:sp>
      <p:sp>
        <p:nvSpPr>
          <p:cNvPr id="15394" name="CaixaDeTexto 58"/>
          <p:cNvSpPr txBox="1">
            <a:spLocks noChangeArrowheads="1"/>
          </p:cNvSpPr>
          <p:nvPr/>
        </p:nvSpPr>
        <p:spPr bwMode="auto">
          <a:xfrm>
            <a:off x="1041400" y="3627438"/>
            <a:ext cx="288925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4</a:t>
            </a:r>
          </a:p>
        </p:txBody>
      </p:sp>
      <p:sp>
        <p:nvSpPr>
          <p:cNvPr id="15395" name="CaixaDeTexto 59"/>
          <p:cNvSpPr txBox="1">
            <a:spLocks noChangeArrowheads="1"/>
          </p:cNvSpPr>
          <p:nvPr/>
        </p:nvSpPr>
        <p:spPr bwMode="auto">
          <a:xfrm>
            <a:off x="1866900" y="3590925"/>
            <a:ext cx="288925" cy="376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7</a:t>
            </a:r>
          </a:p>
        </p:txBody>
      </p:sp>
      <p:sp>
        <p:nvSpPr>
          <p:cNvPr id="15396" name="CaixaDeTexto 60"/>
          <p:cNvSpPr txBox="1">
            <a:spLocks noChangeArrowheads="1"/>
          </p:cNvSpPr>
          <p:nvPr/>
        </p:nvSpPr>
        <p:spPr bwMode="auto">
          <a:xfrm>
            <a:off x="2540000" y="3627438"/>
            <a:ext cx="288925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altLang="pt-BR" smtClean="0"/>
              <a:t>Algoritmo de Prim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3759200" y="1352550"/>
            <a:ext cx="5276850" cy="3276600"/>
          </a:xfrm>
        </p:spPr>
        <p:txBody>
          <a:bodyPr/>
          <a:lstStyle/>
          <a:p>
            <a:r>
              <a:rPr altLang="pt-BR" smtClean="0"/>
              <a:t>T={A, B}</a:t>
            </a:r>
          </a:p>
          <a:p>
            <a:r>
              <a:rPr altLang="pt-BR" smtClean="0"/>
              <a:t>AG={AB}</a:t>
            </a:r>
          </a:p>
        </p:txBody>
      </p:sp>
      <p:sp>
        <p:nvSpPr>
          <p:cNvPr id="16388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28C0B2-090F-4BFC-84AD-2D7300265AD2}" type="slidenum">
              <a:rPr lang="pt-BR" altLang="pt-BR"/>
              <a:pPr/>
              <a:t>6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sp>
        <p:nvSpPr>
          <p:cNvPr id="6" name="Elipse 5"/>
          <p:cNvSpPr/>
          <p:nvPr/>
        </p:nvSpPr>
        <p:spPr>
          <a:xfrm>
            <a:off x="1766888" y="1881188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B</a:t>
            </a:r>
          </a:p>
        </p:txBody>
      </p:sp>
      <p:sp>
        <p:nvSpPr>
          <p:cNvPr id="7" name="Elipse 6"/>
          <p:cNvSpPr/>
          <p:nvPr/>
        </p:nvSpPr>
        <p:spPr>
          <a:xfrm>
            <a:off x="450850" y="1881188"/>
            <a:ext cx="433388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A</a:t>
            </a:r>
          </a:p>
        </p:txBody>
      </p:sp>
      <p:sp>
        <p:nvSpPr>
          <p:cNvPr id="8" name="Elipse 7"/>
          <p:cNvSpPr/>
          <p:nvPr/>
        </p:nvSpPr>
        <p:spPr>
          <a:xfrm>
            <a:off x="3059113" y="1885950"/>
            <a:ext cx="433387" cy="43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C</a:t>
            </a:r>
          </a:p>
        </p:txBody>
      </p:sp>
      <p:sp>
        <p:nvSpPr>
          <p:cNvPr id="9" name="Elipse 8"/>
          <p:cNvSpPr/>
          <p:nvPr/>
        </p:nvSpPr>
        <p:spPr>
          <a:xfrm>
            <a:off x="3059113" y="3041650"/>
            <a:ext cx="433387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F</a:t>
            </a:r>
          </a:p>
        </p:txBody>
      </p:sp>
      <p:sp>
        <p:nvSpPr>
          <p:cNvPr id="10" name="Elipse 9"/>
          <p:cNvSpPr/>
          <p:nvPr/>
        </p:nvSpPr>
        <p:spPr>
          <a:xfrm>
            <a:off x="1766888" y="3041650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E</a:t>
            </a:r>
          </a:p>
        </p:txBody>
      </p:sp>
      <p:sp>
        <p:nvSpPr>
          <p:cNvPr id="11" name="Elipse 10"/>
          <p:cNvSpPr/>
          <p:nvPr/>
        </p:nvSpPr>
        <p:spPr>
          <a:xfrm>
            <a:off x="450850" y="3041650"/>
            <a:ext cx="433388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D</a:t>
            </a:r>
          </a:p>
        </p:txBody>
      </p:sp>
      <p:sp>
        <p:nvSpPr>
          <p:cNvPr id="12" name="Elipse 11"/>
          <p:cNvSpPr/>
          <p:nvPr/>
        </p:nvSpPr>
        <p:spPr>
          <a:xfrm>
            <a:off x="1766888" y="4197350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G</a:t>
            </a:r>
          </a:p>
        </p:txBody>
      </p:sp>
      <p:cxnSp>
        <p:nvCxnSpPr>
          <p:cNvPr id="14" name="Conector reto 13"/>
          <p:cNvCxnSpPr>
            <a:stCxn id="7" idx="6"/>
            <a:endCxn id="6" idx="2"/>
          </p:cNvCxnSpPr>
          <p:nvPr/>
        </p:nvCxnSpPr>
        <p:spPr>
          <a:xfrm>
            <a:off x="884238" y="2097088"/>
            <a:ext cx="88265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6" idx="6"/>
            <a:endCxn id="8" idx="2"/>
          </p:cNvCxnSpPr>
          <p:nvPr/>
        </p:nvCxnSpPr>
        <p:spPr>
          <a:xfrm>
            <a:off x="2198688" y="2097088"/>
            <a:ext cx="860425" cy="6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1" idx="6"/>
            <a:endCxn id="10" idx="2"/>
          </p:cNvCxnSpPr>
          <p:nvPr/>
        </p:nvCxnSpPr>
        <p:spPr>
          <a:xfrm>
            <a:off x="884238" y="3257550"/>
            <a:ext cx="8826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9" idx="2"/>
            <a:endCxn id="10" idx="6"/>
          </p:cNvCxnSpPr>
          <p:nvPr/>
        </p:nvCxnSpPr>
        <p:spPr>
          <a:xfrm flipH="1">
            <a:off x="2198688" y="3257550"/>
            <a:ext cx="8604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9" idx="0"/>
            <a:endCxn id="8" idx="4"/>
          </p:cNvCxnSpPr>
          <p:nvPr/>
        </p:nvCxnSpPr>
        <p:spPr>
          <a:xfrm flipV="1">
            <a:off x="3276600" y="2319338"/>
            <a:ext cx="0" cy="7223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10" idx="0"/>
            <a:endCxn id="6" idx="4"/>
          </p:cNvCxnSpPr>
          <p:nvPr/>
        </p:nvCxnSpPr>
        <p:spPr>
          <a:xfrm flipV="1">
            <a:off x="1982788" y="2312988"/>
            <a:ext cx="0" cy="728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1" idx="0"/>
            <a:endCxn id="7" idx="4"/>
          </p:cNvCxnSpPr>
          <p:nvPr/>
        </p:nvCxnSpPr>
        <p:spPr>
          <a:xfrm flipV="1">
            <a:off x="666750" y="2312988"/>
            <a:ext cx="0" cy="728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11" idx="7"/>
            <a:endCxn id="6" idx="3"/>
          </p:cNvCxnSpPr>
          <p:nvPr/>
        </p:nvCxnSpPr>
        <p:spPr>
          <a:xfrm flipV="1">
            <a:off x="820738" y="2249488"/>
            <a:ext cx="1009650" cy="855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10" idx="7"/>
            <a:endCxn id="8" idx="3"/>
          </p:cNvCxnSpPr>
          <p:nvPr/>
        </p:nvCxnSpPr>
        <p:spPr>
          <a:xfrm flipV="1">
            <a:off x="2135188" y="2255838"/>
            <a:ext cx="987425" cy="8493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>
            <a:stCxn id="12" idx="0"/>
            <a:endCxn id="10" idx="4"/>
          </p:cNvCxnSpPr>
          <p:nvPr/>
        </p:nvCxnSpPr>
        <p:spPr>
          <a:xfrm flipV="1">
            <a:off x="1982788" y="3473450"/>
            <a:ext cx="0" cy="72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12" idx="7"/>
            <a:endCxn id="9" idx="3"/>
          </p:cNvCxnSpPr>
          <p:nvPr/>
        </p:nvCxnSpPr>
        <p:spPr>
          <a:xfrm flipV="1">
            <a:off x="2135188" y="3409950"/>
            <a:ext cx="987425" cy="850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>
            <a:stCxn id="12" idx="1"/>
            <a:endCxn id="11" idx="5"/>
          </p:cNvCxnSpPr>
          <p:nvPr/>
        </p:nvCxnSpPr>
        <p:spPr>
          <a:xfrm flipH="1" flipV="1">
            <a:off x="820738" y="3409950"/>
            <a:ext cx="1009650" cy="850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9" name="CaixaDeTexto 48"/>
          <p:cNvSpPr txBox="1">
            <a:spLocks noChangeArrowheads="1"/>
          </p:cNvSpPr>
          <p:nvPr/>
        </p:nvSpPr>
        <p:spPr bwMode="auto">
          <a:xfrm>
            <a:off x="1047750" y="1909763"/>
            <a:ext cx="287338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1</a:t>
            </a:r>
          </a:p>
        </p:txBody>
      </p:sp>
      <p:sp>
        <p:nvSpPr>
          <p:cNvPr id="16410" name="CaixaDeTexto 50"/>
          <p:cNvSpPr txBox="1">
            <a:spLocks noChangeArrowheads="1"/>
          </p:cNvSpPr>
          <p:nvPr/>
        </p:nvSpPr>
        <p:spPr bwMode="auto">
          <a:xfrm>
            <a:off x="2466975" y="1909763"/>
            <a:ext cx="287338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2</a:t>
            </a:r>
          </a:p>
        </p:txBody>
      </p:sp>
      <p:sp>
        <p:nvSpPr>
          <p:cNvPr id="16411" name="CaixaDeTexto 51"/>
          <p:cNvSpPr txBox="1">
            <a:spLocks noChangeArrowheads="1"/>
          </p:cNvSpPr>
          <p:nvPr/>
        </p:nvSpPr>
        <p:spPr bwMode="auto">
          <a:xfrm>
            <a:off x="511175" y="2449513"/>
            <a:ext cx="288925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4</a:t>
            </a:r>
          </a:p>
        </p:txBody>
      </p:sp>
      <p:sp>
        <p:nvSpPr>
          <p:cNvPr id="16412" name="CaixaDeTexto 52"/>
          <p:cNvSpPr txBox="1">
            <a:spLocks noChangeArrowheads="1"/>
          </p:cNvSpPr>
          <p:nvPr/>
        </p:nvSpPr>
        <p:spPr bwMode="auto">
          <a:xfrm>
            <a:off x="1181100" y="2455863"/>
            <a:ext cx="287338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6</a:t>
            </a:r>
          </a:p>
        </p:txBody>
      </p:sp>
      <p:sp>
        <p:nvSpPr>
          <p:cNvPr id="16413" name="CaixaDeTexto 53"/>
          <p:cNvSpPr txBox="1">
            <a:spLocks noChangeArrowheads="1"/>
          </p:cNvSpPr>
          <p:nvPr/>
        </p:nvSpPr>
        <p:spPr bwMode="auto">
          <a:xfrm>
            <a:off x="1838325" y="2439988"/>
            <a:ext cx="288925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4</a:t>
            </a:r>
          </a:p>
        </p:txBody>
      </p:sp>
      <p:sp>
        <p:nvSpPr>
          <p:cNvPr id="16414" name="CaixaDeTexto 54"/>
          <p:cNvSpPr txBox="1">
            <a:spLocks noChangeArrowheads="1"/>
          </p:cNvSpPr>
          <p:nvPr/>
        </p:nvSpPr>
        <p:spPr bwMode="auto">
          <a:xfrm>
            <a:off x="2486025" y="2436813"/>
            <a:ext cx="287338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5</a:t>
            </a:r>
          </a:p>
        </p:txBody>
      </p:sp>
      <p:sp>
        <p:nvSpPr>
          <p:cNvPr id="16415" name="CaixaDeTexto 55"/>
          <p:cNvSpPr txBox="1">
            <a:spLocks noChangeArrowheads="1"/>
          </p:cNvSpPr>
          <p:nvPr/>
        </p:nvSpPr>
        <p:spPr bwMode="auto">
          <a:xfrm>
            <a:off x="3108325" y="2444750"/>
            <a:ext cx="288925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6</a:t>
            </a:r>
          </a:p>
        </p:txBody>
      </p:sp>
      <p:sp>
        <p:nvSpPr>
          <p:cNvPr id="16416" name="CaixaDeTexto 56"/>
          <p:cNvSpPr txBox="1">
            <a:spLocks noChangeArrowheads="1"/>
          </p:cNvSpPr>
          <p:nvPr/>
        </p:nvSpPr>
        <p:spPr bwMode="auto">
          <a:xfrm>
            <a:off x="1225550" y="3098800"/>
            <a:ext cx="287338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3</a:t>
            </a:r>
          </a:p>
        </p:txBody>
      </p:sp>
      <p:sp>
        <p:nvSpPr>
          <p:cNvPr id="16417" name="CaixaDeTexto 57"/>
          <p:cNvSpPr txBox="1">
            <a:spLocks noChangeArrowheads="1"/>
          </p:cNvSpPr>
          <p:nvPr/>
        </p:nvSpPr>
        <p:spPr bwMode="auto">
          <a:xfrm>
            <a:off x="2505075" y="3057525"/>
            <a:ext cx="287338" cy="376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8</a:t>
            </a:r>
          </a:p>
        </p:txBody>
      </p:sp>
      <p:sp>
        <p:nvSpPr>
          <p:cNvPr id="16418" name="CaixaDeTexto 58"/>
          <p:cNvSpPr txBox="1">
            <a:spLocks noChangeArrowheads="1"/>
          </p:cNvSpPr>
          <p:nvPr/>
        </p:nvSpPr>
        <p:spPr bwMode="auto">
          <a:xfrm>
            <a:off x="1041400" y="3627438"/>
            <a:ext cx="288925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4</a:t>
            </a:r>
          </a:p>
        </p:txBody>
      </p:sp>
      <p:sp>
        <p:nvSpPr>
          <p:cNvPr id="16419" name="CaixaDeTexto 59"/>
          <p:cNvSpPr txBox="1">
            <a:spLocks noChangeArrowheads="1"/>
          </p:cNvSpPr>
          <p:nvPr/>
        </p:nvSpPr>
        <p:spPr bwMode="auto">
          <a:xfrm>
            <a:off x="1866900" y="3590925"/>
            <a:ext cx="288925" cy="376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7</a:t>
            </a:r>
          </a:p>
        </p:txBody>
      </p:sp>
      <p:sp>
        <p:nvSpPr>
          <p:cNvPr id="16420" name="CaixaDeTexto 60"/>
          <p:cNvSpPr txBox="1">
            <a:spLocks noChangeArrowheads="1"/>
          </p:cNvSpPr>
          <p:nvPr/>
        </p:nvSpPr>
        <p:spPr bwMode="auto">
          <a:xfrm>
            <a:off x="2540000" y="3627438"/>
            <a:ext cx="288925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altLang="pt-BR" smtClean="0"/>
              <a:t>Algoritmo de Prim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3759200" y="1352550"/>
            <a:ext cx="5276850" cy="3276600"/>
          </a:xfrm>
        </p:spPr>
        <p:txBody>
          <a:bodyPr/>
          <a:lstStyle/>
          <a:p>
            <a:r>
              <a:rPr altLang="pt-BR" smtClean="0"/>
              <a:t>T={A, B, C}</a:t>
            </a:r>
          </a:p>
          <a:p>
            <a:r>
              <a:rPr altLang="pt-BR" smtClean="0"/>
              <a:t>AG={AB, BC}</a:t>
            </a:r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8795064-4477-47B2-9636-80ED13964BCA}" type="slidenum">
              <a:rPr lang="pt-BR" altLang="pt-BR"/>
              <a:pPr/>
              <a:t>7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sp>
        <p:nvSpPr>
          <p:cNvPr id="6" name="Elipse 5"/>
          <p:cNvSpPr/>
          <p:nvPr/>
        </p:nvSpPr>
        <p:spPr>
          <a:xfrm>
            <a:off x="1766888" y="1881188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B</a:t>
            </a:r>
          </a:p>
        </p:txBody>
      </p:sp>
      <p:sp>
        <p:nvSpPr>
          <p:cNvPr id="7" name="Elipse 6"/>
          <p:cNvSpPr/>
          <p:nvPr/>
        </p:nvSpPr>
        <p:spPr>
          <a:xfrm>
            <a:off x="450850" y="1881188"/>
            <a:ext cx="433388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A</a:t>
            </a:r>
          </a:p>
        </p:txBody>
      </p:sp>
      <p:sp>
        <p:nvSpPr>
          <p:cNvPr id="8" name="Elipse 7"/>
          <p:cNvSpPr/>
          <p:nvPr/>
        </p:nvSpPr>
        <p:spPr>
          <a:xfrm>
            <a:off x="3059113" y="1885950"/>
            <a:ext cx="433387" cy="43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C</a:t>
            </a:r>
          </a:p>
        </p:txBody>
      </p:sp>
      <p:sp>
        <p:nvSpPr>
          <p:cNvPr id="9" name="Elipse 8"/>
          <p:cNvSpPr/>
          <p:nvPr/>
        </p:nvSpPr>
        <p:spPr>
          <a:xfrm>
            <a:off x="3059113" y="3041650"/>
            <a:ext cx="433387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F</a:t>
            </a:r>
          </a:p>
        </p:txBody>
      </p:sp>
      <p:sp>
        <p:nvSpPr>
          <p:cNvPr id="10" name="Elipse 9"/>
          <p:cNvSpPr/>
          <p:nvPr/>
        </p:nvSpPr>
        <p:spPr>
          <a:xfrm>
            <a:off x="1766888" y="3041650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E</a:t>
            </a:r>
          </a:p>
        </p:txBody>
      </p:sp>
      <p:sp>
        <p:nvSpPr>
          <p:cNvPr id="11" name="Elipse 10"/>
          <p:cNvSpPr/>
          <p:nvPr/>
        </p:nvSpPr>
        <p:spPr>
          <a:xfrm>
            <a:off x="450850" y="3041650"/>
            <a:ext cx="433388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D</a:t>
            </a:r>
          </a:p>
        </p:txBody>
      </p:sp>
      <p:sp>
        <p:nvSpPr>
          <p:cNvPr id="12" name="Elipse 11"/>
          <p:cNvSpPr/>
          <p:nvPr/>
        </p:nvSpPr>
        <p:spPr>
          <a:xfrm>
            <a:off x="1766888" y="4197350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G</a:t>
            </a:r>
          </a:p>
        </p:txBody>
      </p:sp>
      <p:cxnSp>
        <p:nvCxnSpPr>
          <p:cNvPr id="14" name="Conector reto 13"/>
          <p:cNvCxnSpPr>
            <a:stCxn id="7" idx="6"/>
            <a:endCxn id="6" idx="2"/>
          </p:cNvCxnSpPr>
          <p:nvPr/>
        </p:nvCxnSpPr>
        <p:spPr>
          <a:xfrm>
            <a:off x="884238" y="2097088"/>
            <a:ext cx="88265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6" idx="6"/>
            <a:endCxn id="8" idx="2"/>
          </p:cNvCxnSpPr>
          <p:nvPr/>
        </p:nvCxnSpPr>
        <p:spPr>
          <a:xfrm>
            <a:off x="2198688" y="2097088"/>
            <a:ext cx="860425" cy="63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1" idx="6"/>
            <a:endCxn id="10" idx="2"/>
          </p:cNvCxnSpPr>
          <p:nvPr/>
        </p:nvCxnSpPr>
        <p:spPr>
          <a:xfrm>
            <a:off x="884238" y="3257550"/>
            <a:ext cx="8826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9" idx="2"/>
            <a:endCxn id="10" idx="6"/>
          </p:cNvCxnSpPr>
          <p:nvPr/>
        </p:nvCxnSpPr>
        <p:spPr>
          <a:xfrm flipH="1">
            <a:off x="2198688" y="3257550"/>
            <a:ext cx="8604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9" idx="0"/>
            <a:endCxn id="8" idx="4"/>
          </p:cNvCxnSpPr>
          <p:nvPr/>
        </p:nvCxnSpPr>
        <p:spPr>
          <a:xfrm flipV="1">
            <a:off x="3276600" y="2319338"/>
            <a:ext cx="0" cy="7223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10" idx="0"/>
            <a:endCxn id="6" idx="4"/>
          </p:cNvCxnSpPr>
          <p:nvPr/>
        </p:nvCxnSpPr>
        <p:spPr>
          <a:xfrm flipV="1">
            <a:off x="1982788" y="2312988"/>
            <a:ext cx="0" cy="728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1" idx="0"/>
            <a:endCxn id="7" idx="4"/>
          </p:cNvCxnSpPr>
          <p:nvPr/>
        </p:nvCxnSpPr>
        <p:spPr>
          <a:xfrm flipV="1">
            <a:off x="666750" y="2312988"/>
            <a:ext cx="0" cy="728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11" idx="7"/>
            <a:endCxn id="6" idx="3"/>
          </p:cNvCxnSpPr>
          <p:nvPr/>
        </p:nvCxnSpPr>
        <p:spPr>
          <a:xfrm flipV="1">
            <a:off x="820738" y="2249488"/>
            <a:ext cx="1009650" cy="855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10" idx="7"/>
            <a:endCxn id="8" idx="3"/>
          </p:cNvCxnSpPr>
          <p:nvPr/>
        </p:nvCxnSpPr>
        <p:spPr>
          <a:xfrm flipV="1">
            <a:off x="2135188" y="2255838"/>
            <a:ext cx="987425" cy="8493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>
            <a:stCxn id="12" idx="0"/>
            <a:endCxn id="10" idx="4"/>
          </p:cNvCxnSpPr>
          <p:nvPr/>
        </p:nvCxnSpPr>
        <p:spPr>
          <a:xfrm flipV="1">
            <a:off x="1982788" y="3473450"/>
            <a:ext cx="0" cy="72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12" idx="7"/>
            <a:endCxn id="9" idx="3"/>
          </p:cNvCxnSpPr>
          <p:nvPr/>
        </p:nvCxnSpPr>
        <p:spPr>
          <a:xfrm flipV="1">
            <a:off x="2135188" y="3409950"/>
            <a:ext cx="987425" cy="850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>
            <a:stCxn id="12" idx="1"/>
            <a:endCxn id="11" idx="5"/>
          </p:cNvCxnSpPr>
          <p:nvPr/>
        </p:nvCxnSpPr>
        <p:spPr>
          <a:xfrm flipH="1" flipV="1">
            <a:off x="820738" y="3409950"/>
            <a:ext cx="1009650" cy="850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3" name="CaixaDeTexto 48"/>
          <p:cNvSpPr txBox="1">
            <a:spLocks noChangeArrowheads="1"/>
          </p:cNvSpPr>
          <p:nvPr/>
        </p:nvSpPr>
        <p:spPr bwMode="auto">
          <a:xfrm>
            <a:off x="1047750" y="1909763"/>
            <a:ext cx="287338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1</a:t>
            </a:r>
          </a:p>
        </p:txBody>
      </p:sp>
      <p:sp>
        <p:nvSpPr>
          <p:cNvPr id="17434" name="CaixaDeTexto 50"/>
          <p:cNvSpPr txBox="1">
            <a:spLocks noChangeArrowheads="1"/>
          </p:cNvSpPr>
          <p:nvPr/>
        </p:nvSpPr>
        <p:spPr bwMode="auto">
          <a:xfrm>
            <a:off x="2466975" y="1909763"/>
            <a:ext cx="287338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2</a:t>
            </a:r>
          </a:p>
        </p:txBody>
      </p:sp>
      <p:sp>
        <p:nvSpPr>
          <p:cNvPr id="17435" name="CaixaDeTexto 51"/>
          <p:cNvSpPr txBox="1">
            <a:spLocks noChangeArrowheads="1"/>
          </p:cNvSpPr>
          <p:nvPr/>
        </p:nvSpPr>
        <p:spPr bwMode="auto">
          <a:xfrm>
            <a:off x="511175" y="2449513"/>
            <a:ext cx="288925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4</a:t>
            </a:r>
          </a:p>
        </p:txBody>
      </p:sp>
      <p:sp>
        <p:nvSpPr>
          <p:cNvPr id="17436" name="CaixaDeTexto 52"/>
          <p:cNvSpPr txBox="1">
            <a:spLocks noChangeArrowheads="1"/>
          </p:cNvSpPr>
          <p:nvPr/>
        </p:nvSpPr>
        <p:spPr bwMode="auto">
          <a:xfrm>
            <a:off x="1181100" y="2455863"/>
            <a:ext cx="287338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6</a:t>
            </a:r>
          </a:p>
        </p:txBody>
      </p:sp>
      <p:sp>
        <p:nvSpPr>
          <p:cNvPr id="17437" name="CaixaDeTexto 53"/>
          <p:cNvSpPr txBox="1">
            <a:spLocks noChangeArrowheads="1"/>
          </p:cNvSpPr>
          <p:nvPr/>
        </p:nvSpPr>
        <p:spPr bwMode="auto">
          <a:xfrm>
            <a:off x="1838325" y="2439988"/>
            <a:ext cx="288925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4</a:t>
            </a:r>
          </a:p>
        </p:txBody>
      </p:sp>
      <p:sp>
        <p:nvSpPr>
          <p:cNvPr id="17438" name="CaixaDeTexto 54"/>
          <p:cNvSpPr txBox="1">
            <a:spLocks noChangeArrowheads="1"/>
          </p:cNvSpPr>
          <p:nvPr/>
        </p:nvSpPr>
        <p:spPr bwMode="auto">
          <a:xfrm>
            <a:off x="2486025" y="2436813"/>
            <a:ext cx="287338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5</a:t>
            </a:r>
          </a:p>
        </p:txBody>
      </p:sp>
      <p:sp>
        <p:nvSpPr>
          <p:cNvPr id="17439" name="CaixaDeTexto 55"/>
          <p:cNvSpPr txBox="1">
            <a:spLocks noChangeArrowheads="1"/>
          </p:cNvSpPr>
          <p:nvPr/>
        </p:nvSpPr>
        <p:spPr bwMode="auto">
          <a:xfrm>
            <a:off x="3108325" y="2444750"/>
            <a:ext cx="288925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6</a:t>
            </a:r>
          </a:p>
        </p:txBody>
      </p:sp>
      <p:sp>
        <p:nvSpPr>
          <p:cNvPr id="17440" name="CaixaDeTexto 56"/>
          <p:cNvSpPr txBox="1">
            <a:spLocks noChangeArrowheads="1"/>
          </p:cNvSpPr>
          <p:nvPr/>
        </p:nvSpPr>
        <p:spPr bwMode="auto">
          <a:xfrm>
            <a:off x="1225550" y="3098800"/>
            <a:ext cx="287338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3</a:t>
            </a:r>
          </a:p>
        </p:txBody>
      </p:sp>
      <p:sp>
        <p:nvSpPr>
          <p:cNvPr id="17441" name="CaixaDeTexto 57"/>
          <p:cNvSpPr txBox="1">
            <a:spLocks noChangeArrowheads="1"/>
          </p:cNvSpPr>
          <p:nvPr/>
        </p:nvSpPr>
        <p:spPr bwMode="auto">
          <a:xfrm>
            <a:off x="2505075" y="3057525"/>
            <a:ext cx="287338" cy="376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8</a:t>
            </a:r>
          </a:p>
        </p:txBody>
      </p:sp>
      <p:sp>
        <p:nvSpPr>
          <p:cNvPr id="17442" name="CaixaDeTexto 58"/>
          <p:cNvSpPr txBox="1">
            <a:spLocks noChangeArrowheads="1"/>
          </p:cNvSpPr>
          <p:nvPr/>
        </p:nvSpPr>
        <p:spPr bwMode="auto">
          <a:xfrm>
            <a:off x="1041400" y="3627438"/>
            <a:ext cx="288925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4</a:t>
            </a:r>
          </a:p>
        </p:txBody>
      </p:sp>
      <p:sp>
        <p:nvSpPr>
          <p:cNvPr id="17443" name="CaixaDeTexto 59"/>
          <p:cNvSpPr txBox="1">
            <a:spLocks noChangeArrowheads="1"/>
          </p:cNvSpPr>
          <p:nvPr/>
        </p:nvSpPr>
        <p:spPr bwMode="auto">
          <a:xfrm>
            <a:off x="1866900" y="3590925"/>
            <a:ext cx="288925" cy="376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7</a:t>
            </a:r>
          </a:p>
        </p:txBody>
      </p:sp>
      <p:sp>
        <p:nvSpPr>
          <p:cNvPr id="17444" name="CaixaDeTexto 60"/>
          <p:cNvSpPr txBox="1">
            <a:spLocks noChangeArrowheads="1"/>
          </p:cNvSpPr>
          <p:nvPr/>
        </p:nvSpPr>
        <p:spPr bwMode="auto">
          <a:xfrm>
            <a:off x="2540000" y="3627438"/>
            <a:ext cx="288925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altLang="pt-BR" smtClean="0"/>
              <a:t>Algoritmo de Prim</a:t>
            </a:r>
          </a:p>
        </p:txBody>
      </p:sp>
      <p:sp>
        <p:nvSpPr>
          <p:cNvPr id="18435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3759200" y="1352550"/>
            <a:ext cx="5276850" cy="3276600"/>
          </a:xfrm>
        </p:spPr>
        <p:txBody>
          <a:bodyPr/>
          <a:lstStyle/>
          <a:p>
            <a:r>
              <a:rPr altLang="pt-BR" smtClean="0"/>
              <a:t>T={A, B, C, D}</a:t>
            </a:r>
          </a:p>
          <a:p>
            <a:r>
              <a:rPr altLang="pt-BR" smtClean="0"/>
              <a:t>AG={AB, BC, AD}</a:t>
            </a:r>
          </a:p>
        </p:txBody>
      </p:sp>
      <p:sp>
        <p:nvSpPr>
          <p:cNvPr id="18436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DDD5B40-F94F-4F9E-A4ED-896B7E7F6970}" type="slidenum">
              <a:rPr lang="pt-BR" altLang="pt-BR"/>
              <a:pPr/>
              <a:t>8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sp>
        <p:nvSpPr>
          <p:cNvPr id="6" name="Elipse 5"/>
          <p:cNvSpPr/>
          <p:nvPr/>
        </p:nvSpPr>
        <p:spPr>
          <a:xfrm>
            <a:off x="1766888" y="1881188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B</a:t>
            </a:r>
          </a:p>
        </p:txBody>
      </p:sp>
      <p:sp>
        <p:nvSpPr>
          <p:cNvPr id="7" name="Elipse 6"/>
          <p:cNvSpPr/>
          <p:nvPr/>
        </p:nvSpPr>
        <p:spPr>
          <a:xfrm>
            <a:off x="450850" y="1881188"/>
            <a:ext cx="433388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A</a:t>
            </a:r>
          </a:p>
        </p:txBody>
      </p:sp>
      <p:sp>
        <p:nvSpPr>
          <p:cNvPr id="8" name="Elipse 7"/>
          <p:cNvSpPr/>
          <p:nvPr/>
        </p:nvSpPr>
        <p:spPr>
          <a:xfrm>
            <a:off x="3059113" y="1885950"/>
            <a:ext cx="433387" cy="43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C</a:t>
            </a:r>
          </a:p>
        </p:txBody>
      </p:sp>
      <p:sp>
        <p:nvSpPr>
          <p:cNvPr id="9" name="Elipse 8"/>
          <p:cNvSpPr/>
          <p:nvPr/>
        </p:nvSpPr>
        <p:spPr>
          <a:xfrm>
            <a:off x="3059113" y="3041650"/>
            <a:ext cx="433387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F</a:t>
            </a:r>
          </a:p>
        </p:txBody>
      </p:sp>
      <p:sp>
        <p:nvSpPr>
          <p:cNvPr id="10" name="Elipse 9"/>
          <p:cNvSpPr/>
          <p:nvPr/>
        </p:nvSpPr>
        <p:spPr>
          <a:xfrm>
            <a:off x="1766888" y="3041650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E</a:t>
            </a:r>
          </a:p>
        </p:txBody>
      </p:sp>
      <p:sp>
        <p:nvSpPr>
          <p:cNvPr id="11" name="Elipse 10"/>
          <p:cNvSpPr/>
          <p:nvPr/>
        </p:nvSpPr>
        <p:spPr>
          <a:xfrm>
            <a:off x="450850" y="3041650"/>
            <a:ext cx="433388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D</a:t>
            </a:r>
          </a:p>
        </p:txBody>
      </p:sp>
      <p:sp>
        <p:nvSpPr>
          <p:cNvPr id="12" name="Elipse 11"/>
          <p:cNvSpPr/>
          <p:nvPr/>
        </p:nvSpPr>
        <p:spPr>
          <a:xfrm>
            <a:off x="1766888" y="4197350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G</a:t>
            </a:r>
          </a:p>
        </p:txBody>
      </p:sp>
      <p:cxnSp>
        <p:nvCxnSpPr>
          <p:cNvPr id="14" name="Conector reto 13"/>
          <p:cNvCxnSpPr>
            <a:stCxn id="7" idx="6"/>
            <a:endCxn id="6" idx="2"/>
          </p:cNvCxnSpPr>
          <p:nvPr/>
        </p:nvCxnSpPr>
        <p:spPr>
          <a:xfrm>
            <a:off x="884238" y="2097088"/>
            <a:ext cx="88265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6" idx="6"/>
            <a:endCxn id="8" idx="2"/>
          </p:cNvCxnSpPr>
          <p:nvPr/>
        </p:nvCxnSpPr>
        <p:spPr>
          <a:xfrm>
            <a:off x="2198688" y="2097088"/>
            <a:ext cx="860425" cy="63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1" idx="6"/>
            <a:endCxn id="10" idx="2"/>
          </p:cNvCxnSpPr>
          <p:nvPr/>
        </p:nvCxnSpPr>
        <p:spPr>
          <a:xfrm>
            <a:off x="884238" y="3257550"/>
            <a:ext cx="8826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9" idx="2"/>
            <a:endCxn id="10" idx="6"/>
          </p:cNvCxnSpPr>
          <p:nvPr/>
        </p:nvCxnSpPr>
        <p:spPr>
          <a:xfrm flipH="1">
            <a:off x="2198688" y="3257550"/>
            <a:ext cx="8604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9" idx="0"/>
            <a:endCxn id="8" idx="4"/>
          </p:cNvCxnSpPr>
          <p:nvPr/>
        </p:nvCxnSpPr>
        <p:spPr>
          <a:xfrm flipV="1">
            <a:off x="3276600" y="2319338"/>
            <a:ext cx="0" cy="7223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10" idx="0"/>
            <a:endCxn id="6" idx="4"/>
          </p:cNvCxnSpPr>
          <p:nvPr/>
        </p:nvCxnSpPr>
        <p:spPr>
          <a:xfrm flipV="1">
            <a:off x="1982788" y="2312988"/>
            <a:ext cx="0" cy="728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1" idx="0"/>
            <a:endCxn id="7" idx="4"/>
          </p:cNvCxnSpPr>
          <p:nvPr/>
        </p:nvCxnSpPr>
        <p:spPr>
          <a:xfrm flipV="1">
            <a:off x="666750" y="2312988"/>
            <a:ext cx="0" cy="7286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11" idx="7"/>
            <a:endCxn id="6" idx="3"/>
          </p:cNvCxnSpPr>
          <p:nvPr/>
        </p:nvCxnSpPr>
        <p:spPr>
          <a:xfrm flipV="1">
            <a:off x="820738" y="2249488"/>
            <a:ext cx="1009650" cy="855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10" idx="7"/>
            <a:endCxn id="8" idx="3"/>
          </p:cNvCxnSpPr>
          <p:nvPr/>
        </p:nvCxnSpPr>
        <p:spPr>
          <a:xfrm flipV="1">
            <a:off x="2135188" y="2255838"/>
            <a:ext cx="987425" cy="8493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>
            <a:stCxn id="12" idx="0"/>
            <a:endCxn id="10" idx="4"/>
          </p:cNvCxnSpPr>
          <p:nvPr/>
        </p:nvCxnSpPr>
        <p:spPr>
          <a:xfrm flipV="1">
            <a:off x="1982788" y="3473450"/>
            <a:ext cx="0" cy="72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12" idx="7"/>
            <a:endCxn id="9" idx="3"/>
          </p:cNvCxnSpPr>
          <p:nvPr/>
        </p:nvCxnSpPr>
        <p:spPr>
          <a:xfrm flipV="1">
            <a:off x="2135188" y="3409950"/>
            <a:ext cx="987425" cy="850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>
            <a:stCxn id="12" idx="1"/>
            <a:endCxn id="11" idx="5"/>
          </p:cNvCxnSpPr>
          <p:nvPr/>
        </p:nvCxnSpPr>
        <p:spPr>
          <a:xfrm flipH="1" flipV="1">
            <a:off x="820738" y="3409950"/>
            <a:ext cx="1009650" cy="850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57" name="CaixaDeTexto 48"/>
          <p:cNvSpPr txBox="1">
            <a:spLocks noChangeArrowheads="1"/>
          </p:cNvSpPr>
          <p:nvPr/>
        </p:nvSpPr>
        <p:spPr bwMode="auto">
          <a:xfrm>
            <a:off x="1047750" y="1909763"/>
            <a:ext cx="287338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1</a:t>
            </a:r>
          </a:p>
        </p:txBody>
      </p:sp>
      <p:sp>
        <p:nvSpPr>
          <p:cNvPr id="18458" name="CaixaDeTexto 50"/>
          <p:cNvSpPr txBox="1">
            <a:spLocks noChangeArrowheads="1"/>
          </p:cNvSpPr>
          <p:nvPr/>
        </p:nvSpPr>
        <p:spPr bwMode="auto">
          <a:xfrm>
            <a:off x="2466975" y="1909763"/>
            <a:ext cx="287338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2</a:t>
            </a:r>
          </a:p>
        </p:txBody>
      </p:sp>
      <p:sp>
        <p:nvSpPr>
          <p:cNvPr id="18459" name="CaixaDeTexto 51"/>
          <p:cNvSpPr txBox="1">
            <a:spLocks noChangeArrowheads="1"/>
          </p:cNvSpPr>
          <p:nvPr/>
        </p:nvSpPr>
        <p:spPr bwMode="auto">
          <a:xfrm>
            <a:off x="511175" y="2449513"/>
            <a:ext cx="288925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4</a:t>
            </a:r>
          </a:p>
        </p:txBody>
      </p:sp>
      <p:sp>
        <p:nvSpPr>
          <p:cNvPr id="18460" name="CaixaDeTexto 52"/>
          <p:cNvSpPr txBox="1">
            <a:spLocks noChangeArrowheads="1"/>
          </p:cNvSpPr>
          <p:nvPr/>
        </p:nvSpPr>
        <p:spPr bwMode="auto">
          <a:xfrm>
            <a:off x="1181100" y="2455863"/>
            <a:ext cx="287338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6</a:t>
            </a:r>
          </a:p>
        </p:txBody>
      </p:sp>
      <p:sp>
        <p:nvSpPr>
          <p:cNvPr id="18461" name="CaixaDeTexto 53"/>
          <p:cNvSpPr txBox="1">
            <a:spLocks noChangeArrowheads="1"/>
          </p:cNvSpPr>
          <p:nvPr/>
        </p:nvSpPr>
        <p:spPr bwMode="auto">
          <a:xfrm>
            <a:off x="1838325" y="2439988"/>
            <a:ext cx="288925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4</a:t>
            </a:r>
          </a:p>
        </p:txBody>
      </p:sp>
      <p:sp>
        <p:nvSpPr>
          <p:cNvPr id="18462" name="CaixaDeTexto 54"/>
          <p:cNvSpPr txBox="1">
            <a:spLocks noChangeArrowheads="1"/>
          </p:cNvSpPr>
          <p:nvPr/>
        </p:nvSpPr>
        <p:spPr bwMode="auto">
          <a:xfrm>
            <a:off x="2486025" y="2436813"/>
            <a:ext cx="287338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5</a:t>
            </a:r>
          </a:p>
        </p:txBody>
      </p:sp>
      <p:sp>
        <p:nvSpPr>
          <p:cNvPr id="18463" name="CaixaDeTexto 55"/>
          <p:cNvSpPr txBox="1">
            <a:spLocks noChangeArrowheads="1"/>
          </p:cNvSpPr>
          <p:nvPr/>
        </p:nvSpPr>
        <p:spPr bwMode="auto">
          <a:xfrm>
            <a:off x="3108325" y="2444750"/>
            <a:ext cx="288925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6</a:t>
            </a:r>
          </a:p>
        </p:txBody>
      </p:sp>
      <p:sp>
        <p:nvSpPr>
          <p:cNvPr id="18464" name="CaixaDeTexto 56"/>
          <p:cNvSpPr txBox="1">
            <a:spLocks noChangeArrowheads="1"/>
          </p:cNvSpPr>
          <p:nvPr/>
        </p:nvSpPr>
        <p:spPr bwMode="auto">
          <a:xfrm>
            <a:off x="1225550" y="3098800"/>
            <a:ext cx="287338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3</a:t>
            </a:r>
          </a:p>
        </p:txBody>
      </p:sp>
      <p:sp>
        <p:nvSpPr>
          <p:cNvPr id="18465" name="CaixaDeTexto 57"/>
          <p:cNvSpPr txBox="1">
            <a:spLocks noChangeArrowheads="1"/>
          </p:cNvSpPr>
          <p:nvPr/>
        </p:nvSpPr>
        <p:spPr bwMode="auto">
          <a:xfrm>
            <a:off x="2505075" y="3057525"/>
            <a:ext cx="287338" cy="376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8</a:t>
            </a:r>
          </a:p>
        </p:txBody>
      </p:sp>
      <p:sp>
        <p:nvSpPr>
          <p:cNvPr id="18466" name="CaixaDeTexto 58"/>
          <p:cNvSpPr txBox="1">
            <a:spLocks noChangeArrowheads="1"/>
          </p:cNvSpPr>
          <p:nvPr/>
        </p:nvSpPr>
        <p:spPr bwMode="auto">
          <a:xfrm>
            <a:off x="1041400" y="3627438"/>
            <a:ext cx="288925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4</a:t>
            </a:r>
          </a:p>
        </p:txBody>
      </p:sp>
      <p:sp>
        <p:nvSpPr>
          <p:cNvPr id="18467" name="CaixaDeTexto 59"/>
          <p:cNvSpPr txBox="1">
            <a:spLocks noChangeArrowheads="1"/>
          </p:cNvSpPr>
          <p:nvPr/>
        </p:nvSpPr>
        <p:spPr bwMode="auto">
          <a:xfrm>
            <a:off x="1866900" y="3590925"/>
            <a:ext cx="288925" cy="376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7</a:t>
            </a:r>
          </a:p>
        </p:txBody>
      </p:sp>
      <p:sp>
        <p:nvSpPr>
          <p:cNvPr id="18468" name="CaixaDeTexto 60"/>
          <p:cNvSpPr txBox="1">
            <a:spLocks noChangeArrowheads="1"/>
          </p:cNvSpPr>
          <p:nvPr/>
        </p:nvSpPr>
        <p:spPr bwMode="auto">
          <a:xfrm>
            <a:off x="2540000" y="3627438"/>
            <a:ext cx="288925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altLang="pt-BR" smtClean="0"/>
              <a:t>Algoritmo de Prim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3759200" y="1352550"/>
            <a:ext cx="5276850" cy="3276600"/>
          </a:xfrm>
        </p:spPr>
        <p:txBody>
          <a:bodyPr/>
          <a:lstStyle/>
          <a:p>
            <a:r>
              <a:rPr altLang="pt-BR" smtClean="0"/>
              <a:t>T={A, B, C, D, E}</a:t>
            </a:r>
          </a:p>
          <a:p>
            <a:r>
              <a:rPr altLang="pt-BR" smtClean="0"/>
              <a:t>AG={AB, BC, AD, DE}</a:t>
            </a:r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AEE773-8AED-4EF5-8244-30A79DEB5ED8}" type="slidenum">
              <a:rPr lang="pt-BR" altLang="pt-BR"/>
              <a:pPr/>
              <a:t>9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– Ciência da Computação – Algoritmos em Grafos – Prof. João Caram</a:t>
            </a:r>
          </a:p>
        </p:txBody>
      </p:sp>
      <p:sp>
        <p:nvSpPr>
          <p:cNvPr id="6" name="Elipse 5"/>
          <p:cNvSpPr/>
          <p:nvPr/>
        </p:nvSpPr>
        <p:spPr>
          <a:xfrm>
            <a:off x="1766888" y="1881188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B</a:t>
            </a:r>
          </a:p>
        </p:txBody>
      </p:sp>
      <p:sp>
        <p:nvSpPr>
          <p:cNvPr id="7" name="Elipse 6"/>
          <p:cNvSpPr/>
          <p:nvPr/>
        </p:nvSpPr>
        <p:spPr>
          <a:xfrm>
            <a:off x="450850" y="1881188"/>
            <a:ext cx="433388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A</a:t>
            </a:r>
          </a:p>
        </p:txBody>
      </p:sp>
      <p:sp>
        <p:nvSpPr>
          <p:cNvPr id="8" name="Elipse 7"/>
          <p:cNvSpPr/>
          <p:nvPr/>
        </p:nvSpPr>
        <p:spPr>
          <a:xfrm>
            <a:off x="3059113" y="1885950"/>
            <a:ext cx="433387" cy="43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C</a:t>
            </a:r>
          </a:p>
        </p:txBody>
      </p:sp>
      <p:sp>
        <p:nvSpPr>
          <p:cNvPr id="9" name="Elipse 8"/>
          <p:cNvSpPr/>
          <p:nvPr/>
        </p:nvSpPr>
        <p:spPr>
          <a:xfrm>
            <a:off x="3059113" y="3041650"/>
            <a:ext cx="433387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F</a:t>
            </a:r>
          </a:p>
        </p:txBody>
      </p:sp>
      <p:sp>
        <p:nvSpPr>
          <p:cNvPr id="10" name="Elipse 9"/>
          <p:cNvSpPr/>
          <p:nvPr/>
        </p:nvSpPr>
        <p:spPr>
          <a:xfrm>
            <a:off x="1766888" y="3041650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E</a:t>
            </a:r>
          </a:p>
        </p:txBody>
      </p:sp>
      <p:sp>
        <p:nvSpPr>
          <p:cNvPr id="11" name="Elipse 10"/>
          <p:cNvSpPr/>
          <p:nvPr/>
        </p:nvSpPr>
        <p:spPr>
          <a:xfrm>
            <a:off x="450850" y="3041650"/>
            <a:ext cx="433388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D</a:t>
            </a:r>
          </a:p>
        </p:txBody>
      </p:sp>
      <p:sp>
        <p:nvSpPr>
          <p:cNvPr id="12" name="Elipse 11"/>
          <p:cNvSpPr/>
          <p:nvPr/>
        </p:nvSpPr>
        <p:spPr>
          <a:xfrm>
            <a:off x="1766888" y="4197350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G</a:t>
            </a:r>
          </a:p>
        </p:txBody>
      </p:sp>
      <p:cxnSp>
        <p:nvCxnSpPr>
          <p:cNvPr id="14" name="Conector reto 13"/>
          <p:cNvCxnSpPr>
            <a:stCxn id="7" idx="6"/>
            <a:endCxn id="6" idx="2"/>
          </p:cNvCxnSpPr>
          <p:nvPr/>
        </p:nvCxnSpPr>
        <p:spPr>
          <a:xfrm>
            <a:off x="884238" y="2097088"/>
            <a:ext cx="88265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6" idx="6"/>
            <a:endCxn id="8" idx="2"/>
          </p:cNvCxnSpPr>
          <p:nvPr/>
        </p:nvCxnSpPr>
        <p:spPr>
          <a:xfrm>
            <a:off x="2198688" y="2097088"/>
            <a:ext cx="860425" cy="63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1" idx="6"/>
            <a:endCxn id="10" idx="2"/>
          </p:cNvCxnSpPr>
          <p:nvPr/>
        </p:nvCxnSpPr>
        <p:spPr>
          <a:xfrm>
            <a:off x="884238" y="3257550"/>
            <a:ext cx="88265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9" idx="2"/>
            <a:endCxn id="10" idx="6"/>
          </p:cNvCxnSpPr>
          <p:nvPr/>
        </p:nvCxnSpPr>
        <p:spPr>
          <a:xfrm flipH="1">
            <a:off x="2198688" y="3257550"/>
            <a:ext cx="8604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9" idx="0"/>
            <a:endCxn id="8" idx="4"/>
          </p:cNvCxnSpPr>
          <p:nvPr/>
        </p:nvCxnSpPr>
        <p:spPr>
          <a:xfrm flipV="1">
            <a:off x="3276600" y="2319338"/>
            <a:ext cx="0" cy="7223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10" idx="0"/>
            <a:endCxn id="6" idx="4"/>
          </p:cNvCxnSpPr>
          <p:nvPr/>
        </p:nvCxnSpPr>
        <p:spPr>
          <a:xfrm flipV="1">
            <a:off x="1982788" y="2312988"/>
            <a:ext cx="0" cy="728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1" idx="0"/>
            <a:endCxn id="7" idx="4"/>
          </p:cNvCxnSpPr>
          <p:nvPr/>
        </p:nvCxnSpPr>
        <p:spPr>
          <a:xfrm flipV="1">
            <a:off x="666750" y="2312988"/>
            <a:ext cx="0" cy="7286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11" idx="7"/>
            <a:endCxn id="6" idx="3"/>
          </p:cNvCxnSpPr>
          <p:nvPr/>
        </p:nvCxnSpPr>
        <p:spPr>
          <a:xfrm flipV="1">
            <a:off x="820738" y="2249488"/>
            <a:ext cx="1009650" cy="855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10" idx="7"/>
            <a:endCxn id="8" idx="3"/>
          </p:cNvCxnSpPr>
          <p:nvPr/>
        </p:nvCxnSpPr>
        <p:spPr>
          <a:xfrm flipV="1">
            <a:off x="2135188" y="2255838"/>
            <a:ext cx="987425" cy="8493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>
            <a:stCxn id="12" idx="0"/>
            <a:endCxn id="10" idx="4"/>
          </p:cNvCxnSpPr>
          <p:nvPr/>
        </p:nvCxnSpPr>
        <p:spPr>
          <a:xfrm flipV="1">
            <a:off x="1982788" y="3473450"/>
            <a:ext cx="0" cy="72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12" idx="7"/>
            <a:endCxn id="9" idx="3"/>
          </p:cNvCxnSpPr>
          <p:nvPr/>
        </p:nvCxnSpPr>
        <p:spPr>
          <a:xfrm flipV="1">
            <a:off x="2135188" y="3409950"/>
            <a:ext cx="987425" cy="850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>
            <a:stCxn id="12" idx="1"/>
            <a:endCxn id="11" idx="5"/>
          </p:cNvCxnSpPr>
          <p:nvPr/>
        </p:nvCxnSpPr>
        <p:spPr>
          <a:xfrm flipH="1" flipV="1">
            <a:off x="820738" y="3409950"/>
            <a:ext cx="1009650" cy="850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81" name="CaixaDeTexto 48"/>
          <p:cNvSpPr txBox="1">
            <a:spLocks noChangeArrowheads="1"/>
          </p:cNvSpPr>
          <p:nvPr/>
        </p:nvSpPr>
        <p:spPr bwMode="auto">
          <a:xfrm>
            <a:off x="1047750" y="1909763"/>
            <a:ext cx="287338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1</a:t>
            </a:r>
          </a:p>
        </p:txBody>
      </p:sp>
      <p:sp>
        <p:nvSpPr>
          <p:cNvPr id="19482" name="CaixaDeTexto 50"/>
          <p:cNvSpPr txBox="1">
            <a:spLocks noChangeArrowheads="1"/>
          </p:cNvSpPr>
          <p:nvPr/>
        </p:nvSpPr>
        <p:spPr bwMode="auto">
          <a:xfrm>
            <a:off x="2466975" y="1909763"/>
            <a:ext cx="287338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2</a:t>
            </a:r>
          </a:p>
        </p:txBody>
      </p:sp>
      <p:sp>
        <p:nvSpPr>
          <p:cNvPr id="19483" name="CaixaDeTexto 51"/>
          <p:cNvSpPr txBox="1">
            <a:spLocks noChangeArrowheads="1"/>
          </p:cNvSpPr>
          <p:nvPr/>
        </p:nvSpPr>
        <p:spPr bwMode="auto">
          <a:xfrm>
            <a:off x="511175" y="2449513"/>
            <a:ext cx="288925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4</a:t>
            </a:r>
          </a:p>
        </p:txBody>
      </p:sp>
      <p:sp>
        <p:nvSpPr>
          <p:cNvPr id="19484" name="CaixaDeTexto 52"/>
          <p:cNvSpPr txBox="1">
            <a:spLocks noChangeArrowheads="1"/>
          </p:cNvSpPr>
          <p:nvPr/>
        </p:nvSpPr>
        <p:spPr bwMode="auto">
          <a:xfrm>
            <a:off x="1181100" y="2455863"/>
            <a:ext cx="287338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6</a:t>
            </a:r>
          </a:p>
        </p:txBody>
      </p:sp>
      <p:sp>
        <p:nvSpPr>
          <p:cNvPr id="19485" name="CaixaDeTexto 53"/>
          <p:cNvSpPr txBox="1">
            <a:spLocks noChangeArrowheads="1"/>
          </p:cNvSpPr>
          <p:nvPr/>
        </p:nvSpPr>
        <p:spPr bwMode="auto">
          <a:xfrm>
            <a:off x="1838325" y="2439988"/>
            <a:ext cx="288925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4</a:t>
            </a:r>
          </a:p>
        </p:txBody>
      </p:sp>
      <p:sp>
        <p:nvSpPr>
          <p:cNvPr id="19486" name="CaixaDeTexto 54"/>
          <p:cNvSpPr txBox="1">
            <a:spLocks noChangeArrowheads="1"/>
          </p:cNvSpPr>
          <p:nvPr/>
        </p:nvSpPr>
        <p:spPr bwMode="auto">
          <a:xfrm>
            <a:off x="2486025" y="2436813"/>
            <a:ext cx="287338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5</a:t>
            </a:r>
          </a:p>
        </p:txBody>
      </p:sp>
      <p:sp>
        <p:nvSpPr>
          <p:cNvPr id="19487" name="CaixaDeTexto 55"/>
          <p:cNvSpPr txBox="1">
            <a:spLocks noChangeArrowheads="1"/>
          </p:cNvSpPr>
          <p:nvPr/>
        </p:nvSpPr>
        <p:spPr bwMode="auto">
          <a:xfrm>
            <a:off x="3108325" y="2444750"/>
            <a:ext cx="288925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6</a:t>
            </a:r>
          </a:p>
        </p:txBody>
      </p:sp>
      <p:sp>
        <p:nvSpPr>
          <p:cNvPr id="19488" name="CaixaDeTexto 56"/>
          <p:cNvSpPr txBox="1">
            <a:spLocks noChangeArrowheads="1"/>
          </p:cNvSpPr>
          <p:nvPr/>
        </p:nvSpPr>
        <p:spPr bwMode="auto">
          <a:xfrm>
            <a:off x="1225550" y="3098800"/>
            <a:ext cx="287338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3</a:t>
            </a:r>
          </a:p>
        </p:txBody>
      </p:sp>
      <p:sp>
        <p:nvSpPr>
          <p:cNvPr id="19489" name="CaixaDeTexto 57"/>
          <p:cNvSpPr txBox="1">
            <a:spLocks noChangeArrowheads="1"/>
          </p:cNvSpPr>
          <p:nvPr/>
        </p:nvSpPr>
        <p:spPr bwMode="auto">
          <a:xfrm>
            <a:off x="2505075" y="3057525"/>
            <a:ext cx="287338" cy="376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8</a:t>
            </a:r>
          </a:p>
        </p:txBody>
      </p:sp>
      <p:sp>
        <p:nvSpPr>
          <p:cNvPr id="19490" name="CaixaDeTexto 58"/>
          <p:cNvSpPr txBox="1">
            <a:spLocks noChangeArrowheads="1"/>
          </p:cNvSpPr>
          <p:nvPr/>
        </p:nvSpPr>
        <p:spPr bwMode="auto">
          <a:xfrm>
            <a:off x="1041400" y="3627438"/>
            <a:ext cx="288925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4</a:t>
            </a:r>
          </a:p>
        </p:txBody>
      </p:sp>
      <p:sp>
        <p:nvSpPr>
          <p:cNvPr id="19491" name="CaixaDeTexto 59"/>
          <p:cNvSpPr txBox="1">
            <a:spLocks noChangeArrowheads="1"/>
          </p:cNvSpPr>
          <p:nvPr/>
        </p:nvSpPr>
        <p:spPr bwMode="auto">
          <a:xfrm>
            <a:off x="1866900" y="3590925"/>
            <a:ext cx="288925" cy="376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7</a:t>
            </a:r>
          </a:p>
        </p:txBody>
      </p:sp>
      <p:sp>
        <p:nvSpPr>
          <p:cNvPr id="19492" name="CaixaDeTexto 60"/>
          <p:cNvSpPr txBox="1">
            <a:spLocks noChangeArrowheads="1"/>
          </p:cNvSpPr>
          <p:nvPr/>
        </p:nvSpPr>
        <p:spPr bwMode="auto">
          <a:xfrm>
            <a:off x="2540000" y="3627438"/>
            <a:ext cx="288925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Violeta II">
    <a:dk1>
      <a:sysClr val="windowText" lastClr="000000"/>
    </a:dk1>
    <a:lt1>
      <a:sysClr val="window" lastClr="FFFFFF"/>
    </a:lt1>
    <a:dk2>
      <a:srgbClr val="632E62"/>
    </a:dk2>
    <a:lt2>
      <a:srgbClr val="EAE5EB"/>
    </a:lt2>
    <a:accent1>
      <a:srgbClr val="92278F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ppt/theme/themeOverride2.xml><?xml version="1.0" encoding="utf-8"?>
<a:themeOverride xmlns:a="http://schemas.openxmlformats.org/drawingml/2006/main">
  <a:clrScheme name="Violeta II">
    <a:dk1>
      <a:sysClr val="windowText" lastClr="000000"/>
    </a:dk1>
    <a:lt1>
      <a:sysClr val="window" lastClr="FFFFFF"/>
    </a:lt1>
    <a:dk2>
      <a:srgbClr val="632E62"/>
    </a:dk2>
    <a:lt2>
      <a:srgbClr val="EAE5EB"/>
    </a:lt2>
    <a:accent1>
      <a:srgbClr val="92278F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1279</Words>
  <Application>Microsoft Office PowerPoint</Application>
  <PresentationFormat>Apresentação na tela (16:9)</PresentationFormat>
  <Paragraphs>427</Paragraphs>
  <Slides>25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Tw Cen MT</vt:lpstr>
      <vt:lpstr>Arial</vt:lpstr>
      <vt:lpstr>Wingdings</vt:lpstr>
      <vt:lpstr>Wingdings 2</vt:lpstr>
      <vt:lpstr>Calibri</vt:lpstr>
      <vt:lpstr>Symbol</vt:lpstr>
      <vt:lpstr>WidescreenPresentation</vt:lpstr>
      <vt:lpstr>Algoritmos em Grafos  Árvores Geradoras Mínimas Algoritmos de Prim e Kruskal  Prof. João Caram</vt:lpstr>
      <vt:lpstr>Árvores geradoras mínimas</vt:lpstr>
      <vt:lpstr>Algoritmo de Prim</vt:lpstr>
      <vt:lpstr>Algoritmo de Prim</vt:lpstr>
      <vt:lpstr>Algoritmo de Prim</vt:lpstr>
      <vt:lpstr>Algoritmo de Prim</vt:lpstr>
      <vt:lpstr>Algoritmo de Prim</vt:lpstr>
      <vt:lpstr>Algoritmo de Prim</vt:lpstr>
      <vt:lpstr>Algoritmo de Prim</vt:lpstr>
      <vt:lpstr>Algoritmo de Prim</vt:lpstr>
      <vt:lpstr>Algoritmo de Prim</vt:lpstr>
      <vt:lpstr>Algoritmo de Prim - Implementação</vt:lpstr>
      <vt:lpstr>Algoritmo de Prim - Implementação</vt:lpstr>
      <vt:lpstr>Algoritmo de Prim - Implementação</vt:lpstr>
      <vt:lpstr>Prim com fila de prioridades</vt:lpstr>
      <vt:lpstr>Algoritmo de Kruskal</vt:lpstr>
      <vt:lpstr>Algoritmo de Kruskal</vt:lpstr>
      <vt:lpstr>Algoritmo de Kruskal</vt:lpstr>
      <vt:lpstr>Algoritmo de Kruskal</vt:lpstr>
      <vt:lpstr>Algoritmo de Kruskal</vt:lpstr>
      <vt:lpstr>Algoritmo de Kruskal</vt:lpstr>
      <vt:lpstr>Algoritmo de Kruskal</vt:lpstr>
      <vt:lpstr>Slide 23</vt:lpstr>
      <vt:lpstr>Slide 24</vt:lpstr>
      <vt:lpstr>Obrigado.  Dúvidas?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2015-04-17T02:28:50Z</dcterms:created>
  <dcterms:modified xsi:type="dcterms:W3CDTF">2017-09-27T02:23:15Z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