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embeddedFontLst>
    <p:embeddedFont>
      <p:font typeface="Caveat"/>
      <p:regular r:id="rId82"/>
      <p:bold r:id="rId83"/>
    </p:embeddedFont>
    <p:embeddedFont>
      <p:font typeface="Comfortaa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Comfortaa-regular.fntdata"/><Relationship Id="rId83" Type="http://schemas.openxmlformats.org/officeDocument/2006/relationships/font" Target="fonts/Caveat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Comfortaa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Caveat-regular.fntdata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5af1a23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5af1a23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af1a23a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af1a23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af1a23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5af1a23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5af1a23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5af1a23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5af1a23a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5af1a23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5af1a23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5af1a23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af1a23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af1a23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af1a23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af1a23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5af1a23a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5af1a23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5af1a23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5af1a23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5af1a2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5af1a2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5af1a23a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5af1a23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5af1a23a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5af1a23a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af1a23a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af1a23a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5af1a23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5af1a23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73a42e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73a42e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73a42ef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73a42ef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73a42ef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73a42ef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73a42ef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73a42ef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73a42ef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73a42ef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0742213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0742213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5af1a23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5af1a23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0742213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0742213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07422132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07422132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0742213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0742213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07422132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07422132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07422132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07422132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07422132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0742213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07422132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07422132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0742213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0742213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7422132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07422132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6b617e2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6b617e2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af1a23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5af1a23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6b617e2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6b617e2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b617e2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b617e2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6b617e2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6b617e2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0b39b22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0b39b22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0b39b22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0b39b22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0b39b22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0b39b22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0b39b22e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0b39b22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0b39b22e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0b39b22e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0742213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0742213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5af1a23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5af1a23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af1a23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5af1a23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0742213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0742213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0742213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0742213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0742213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0742213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0742213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0742213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0742213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0742213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0742213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0742213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0742213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0742213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7505a7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7505a7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0742213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0742213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0742213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0742213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af1a23a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5af1a23a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0742213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0742213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0742213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0742213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0742213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0742213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0742213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0742213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0742213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0742213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5af1a23a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5af1a23a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5af1a23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5af1a23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5af1a23a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5af1a23a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5af1a23a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5af1a23a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77d9a24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77d9a24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5af1a23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5af1a23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77d9a24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77d9a24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5af1a23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5af1a23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7826456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7826456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9d856a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9d856a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07422132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07422132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5af1a23a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5af1a23a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0742213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0742213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5af1a23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5af1a23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af1a23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5af1a23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omfortaa"/>
              <a:buNone/>
              <a:defRPr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DFF"/>
              </a:buClr>
              <a:buSzPts val="2800"/>
              <a:buFont typeface="Comfortaa"/>
              <a:buNone/>
              <a:defRPr sz="2800">
                <a:solidFill>
                  <a:srgbClr val="005D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800"/>
              <a:buFont typeface="Comfortaa"/>
              <a:buChar char="●"/>
              <a:defRPr sz="1800"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○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■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●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○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■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●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○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E48"/>
              </a:buClr>
              <a:buSzPts val="1400"/>
              <a:buFont typeface="Comfortaa"/>
              <a:buChar char="■"/>
              <a:defRPr>
                <a:solidFill>
                  <a:srgbClr val="303E4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hyperlink" Target="https://presencial.moodle.ufsc.br/user/view.php?id=41051&amp;course=23239" TargetMode="External"/><Relationship Id="rId5" Type="http://schemas.openxmlformats.org/officeDocument/2006/relationships/hyperlink" Target="https://presencial.moodle.ufsc.br/user/view.php?id=39183&amp;course=23239" TargetMode="External"/><Relationship Id="rId6" Type="http://schemas.openxmlformats.org/officeDocument/2006/relationships/hyperlink" Target="https://presencial.moodle.ufsc.br/user/view.php?id=41051&amp;course=23239" TargetMode="External"/><Relationship Id="rId7" Type="http://schemas.openxmlformats.org/officeDocument/2006/relationships/hyperlink" Target="https://presencial.moodle.ufsc.br/user/view.php?id=25043&amp;course=23239" TargetMode="External"/><Relationship Id="rId8" Type="http://schemas.openxmlformats.org/officeDocument/2006/relationships/hyperlink" Target="https://presencial.moodle.ufsc.br/user/profile.ph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6.jpg"/><Relationship Id="rId4" Type="http://schemas.openxmlformats.org/officeDocument/2006/relationships/hyperlink" Target="https://minikube.sigs.k8s.io/docs/start/" TargetMode="External"/><Relationship Id="rId5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6.jpg"/><Relationship Id="rId4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0.jpg"/></Relationships>
</file>

<file path=ppt/slides/_rels/slide7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veritas.com/blogs/the-10-biggest-challenges-of-deploying-containers" TargetMode="External"/><Relationship Id="rId10" Type="http://schemas.openxmlformats.org/officeDocument/2006/relationships/hyperlink" Target="https://endjin.com/blog/2022/01/introduction-to-containers-and-docker" TargetMode="External"/><Relationship Id="rId13" Type="http://schemas.openxmlformats.org/officeDocument/2006/relationships/hyperlink" Target="https://nerdexpert.com.br/entendendo-a-estrutura-do-netflix/" TargetMode="External"/><Relationship Id="rId12" Type="http://schemas.openxmlformats.org/officeDocument/2006/relationships/hyperlink" Target="https://www.redhat.com/en/topics/containers/what-is-kubernetes-po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microservices.io/" TargetMode="External"/><Relationship Id="rId4" Type="http://schemas.openxmlformats.org/officeDocument/2006/relationships/hyperlink" Target="https://microservices.io/post/architecture/2022/05/04/microservice-architecture-essentials-deployability.html" TargetMode="External"/><Relationship Id="rId9" Type="http://schemas.openxmlformats.org/officeDocument/2006/relationships/hyperlink" Target="https://www.docker.com/resources/what-container/" TargetMode="External"/><Relationship Id="rId5" Type="http://schemas.openxmlformats.org/officeDocument/2006/relationships/hyperlink" Target="https://microservices.io/post/architecture/2023/03/28/microservice-architecture-essentials-loose-coupling.html" TargetMode="External"/><Relationship Id="rId6" Type="http://schemas.openxmlformats.org/officeDocument/2006/relationships/hyperlink" Target="https://microservices.io/patterns/microservices.html" TargetMode="External"/><Relationship Id="rId7" Type="http://schemas.openxmlformats.org/officeDocument/2006/relationships/hyperlink" Target="https://medium.com/@wearegap/a-brief-history-of-microservices-part-i-958c41a1555e" TargetMode="External"/><Relationship Id="rId8" Type="http://schemas.openxmlformats.org/officeDocument/2006/relationships/hyperlink" Target="https://www.ibm.com/think/topics/monolithic-vs-microservices#:~:text=Structure:%20A%20monolithic%20architecture%20is,the%20operation%20of%20independent%20servic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May 11, 2025, 09_15_52 PM_upscayl_4x_digital-art-4x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19525" y="341450"/>
            <a:ext cx="7303200" cy="13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8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Microsserviços e Orquestração de Contêineres</a:t>
            </a:r>
            <a:endParaRPr sz="428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3700" y="4259300"/>
            <a:ext cx="9050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50">
                <a:solidFill>
                  <a:schemeClr val="dk1"/>
                </a:solidFill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Eduardo Bischoff Grasel</a:t>
            </a:r>
            <a:r>
              <a:rPr b="1" lang="pt-BR" sz="215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pt-BR" sz="2150">
                <a:solidFill>
                  <a:schemeClr val="dk1"/>
                </a:solidFill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Geovane Martins Schmitz</a:t>
            </a:r>
            <a:r>
              <a:rPr b="1" lang="pt-BR" sz="2150">
                <a:solidFill>
                  <a:schemeClr val="dk1"/>
                </a:solidFill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</a:t>
            </a:r>
            <a:r>
              <a:rPr b="1" lang="pt-BR" sz="215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pt-BR" sz="2150">
                <a:solidFill>
                  <a:schemeClr val="dk1"/>
                </a:solidFill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Luiz Felipe Cabral Lima</a:t>
            </a:r>
            <a:r>
              <a:rPr b="1" lang="pt-BR" sz="215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e </a:t>
            </a:r>
            <a:r>
              <a:rPr b="1" lang="pt-BR" sz="2150">
                <a:solidFill>
                  <a:schemeClr val="dk1"/>
                </a:solidFill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Sergio Bonini</a:t>
            </a:r>
            <a:endParaRPr b="1" sz="215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Tempo de lançamento no mercado</a:t>
            </a:r>
            <a:r>
              <a:rPr lang="pt-BR"/>
              <a:t>: Esta métrica-chave desempenha um papel fundamental no comércio, pois mede o tempo necessário para fabricar produtos e inseri-los nos canais de distribuição. O tempo de lançamento no mercado é uma área em que a arquitetura monolítica se destaca, indo além dos microsserviços. Ao usar apenas uma única base de código, os desenvolvedores podem evitar o tempo e o trabalho extras de incorporar software de diversas fontes.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81500" y="102425"/>
            <a:ext cx="7554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81500" y="771975"/>
            <a:ext cx="86301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Escalabilidade</a:t>
            </a:r>
            <a:r>
              <a:rPr lang="pt-BR"/>
              <a:t>: A arquitetura de microsserviços é construída com base em serviços individuais que podem ser compartimentados em formatos modulares e se beneficiam do baixo acoplamento e da intercomunicação obtidos por meio de APIs. Por outro lado, a arquitetura monolítica apresenta menor adaptabilidade geral devido à sua estrutura central densamente composta e software fortemente acoplado.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9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995575"/>
            <a:ext cx="44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Debugging</a:t>
            </a:r>
            <a:r>
              <a:rPr lang="pt-BR"/>
              <a:t>: A arquitetura monolítica lida melhor com a depuração do que os microsserviços por ser mais simples e direta. Depurar uma arquitetura de microsserviços é consideravelmente mais lento, mais complexo e trabalhoso.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microsserviços?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077025"/>
            <a:ext cx="85206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942"/>
              <a:t>Microsserviços, também conhecidos como arquitetura de microsserviços, são um estilo arquitetônico que estrutura uma aplicação como uma coleção de dois ou mais serviços que são:</a:t>
            </a:r>
            <a:endParaRPr sz="1942"/>
          </a:p>
          <a:p>
            <a:pPr indent="-35194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42"/>
              <a:buChar char="●"/>
            </a:pPr>
            <a:r>
              <a:rPr lang="pt-BR" sz="1942"/>
              <a:t>Implementáveis ​​de forma independente</a:t>
            </a:r>
            <a:endParaRPr sz="1942"/>
          </a:p>
          <a:p>
            <a:pPr indent="-351948" lvl="0" marL="45720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1942"/>
              <a:buChar char="●"/>
            </a:pPr>
            <a:r>
              <a:rPr lang="pt-BR" sz="1942"/>
              <a:t>Baixamente acoplados</a:t>
            </a:r>
            <a:endParaRPr sz="1942"/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42"/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942"/>
              <a:t>Os serviços são normalmente organizados em torno das capacidades de negócios. Cada serviço geralmente é de propriedade de uma única equipe pequena.</a:t>
            </a:r>
            <a:endParaRPr sz="194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Independência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Controle Descentralizado:</a:t>
            </a:r>
            <a:r>
              <a:rPr lang="pt-BR"/>
              <a:t> Os microsserviços podem ser implantados de forma independente, permitindo que as equipes os desenvolvam, implantem e escalem de forma autônoma.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Agnóstico em Tecnologia: Cada microsserviço pode ser desenvolvido utilizando diferentes tecnologias, escolhendo a mais adequada para sua funcionalidade específica.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Autonomia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Funcionalidade Autocontida: Microsserviços encapsulam capacidades de negócios específicas, garantindo um escopo focado e bem definido.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Gerenciamento de Dados: Cada serviço gerencia seus próprios dados, reduzindo a dependência de outros serviços.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Acoplamento Fraco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Comunicação por meio de APIs: os microsserviços interagem por meio de APIs bem definidas, garantindo o acoplamento fraco entre os serviços. Isso aumenta a flexibilidade e facilita a substituição ou atualização de componentes.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Escalabilidade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/>
              <a:t>Escalonamento Individual: Microsserviços podem ser escalonados de forma independente com base na demanda por funcionalidades específicas. Essa escalabilidade direcionada otimiza o uso de recursos.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Resiliência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Isolamento: Falhas em um microsserviço não afetam necessariamente os outros. Esse isolamento contribui para a resiliência geral do sistema.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Degradação Graciosa: Microsserviços degradam graciosamente durante falhas parciais, garantindo que o sistema permaneça funcional.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Entrega Contínua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/>
              <a:t>Implementação Independente: Microsserviços facilitam a integração e a entrega contínuas, permitindo que as equipes implementem alterações sem impactar todo o aplicativo.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ChatGPT Image May 11, 2025, 10_24_45 PM_upscayl_4x_digital-art-4x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699" y="0"/>
            <a:ext cx="9177400" cy="61167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39800" y="1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39800" y="80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Introdução (Monolíticos vs Microsserviços)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O que são Microsserviços?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Containers</a:t>
            </a:r>
            <a:r>
              <a:rPr lang="pt-BR" sz="2100"/>
              <a:t> (Docker)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Orquestração (Kubernetes)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Ferramentas Essenciais (API Gateway, Service Mesh)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Casos de Uso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Desafios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Conclusão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Introdução ao Tutorial.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Sistema Distribuído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Comunicação em Rede: Microsserviços se comunicam por uma rede, permitindo que sejam distribuídos por diferentes servidores ou até mesmo localizações geográficas.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Consistência por Meio de Transações: Garantir a consistência dos dados em um ambiente distribuído geralmente requer o uso de padrões de transações distribuídas.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30313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Monitoramento e Depuração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Monitoramento Isolado: Cada microsserviço pode ser monitorado individualmente, permitindo depuração direcionada e otimização de desempenho.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Organizado em torno das Capacidades de Negócio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/>
              <a:t>Organização Funcional: Os microsserviços são organizados com base nas capacidades de negócio, e não em considerações técnicas, alinhando-se estreitamente com o domínio do negócio.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Design Evolucionário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/>
              <a:t>Adaptabilidade: Os microsserviços suportam uma abordagem de design evolucionário, permitindo que as equipes adaptem e desenvolvam seus serviços de forma independente.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ctrTitle"/>
          </p:nvPr>
        </p:nvSpPr>
        <p:spPr>
          <a:xfrm>
            <a:off x="233000" y="981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Containers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O que é</a:t>
            </a:r>
            <a:endParaRPr b="1" sz="2100"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/>
              <a:t>Uma forma leve de e portátil de empacotar e executar aplicações junto com todas suas dependências (bibliotecas, arquivos de configuração, binários, etc), garantindo que tudo funcione de forma consistente em diferentes ambientes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Containers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Características: </a:t>
            </a:r>
            <a:endParaRPr b="1" sz="2100"/>
          </a:p>
          <a:p>
            <a:pPr indent="-315490" lvl="0" marL="45720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954"/>
              <a:t>Isolamento: Cada container roda de forma isolada, mas </a:t>
            </a:r>
            <a:r>
              <a:rPr lang="pt-BR" sz="1954"/>
              <a:t>compartilha</a:t>
            </a:r>
            <a:r>
              <a:rPr lang="pt-BR" sz="1954"/>
              <a:t> o mesmo kernel do sistema operacional host;</a:t>
            </a:r>
            <a:endParaRPr sz="1954"/>
          </a:p>
          <a:p>
            <a:pPr indent="-31549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954"/>
              <a:t>Leveza: Diferente de VMs, containers não precisam de um sistema operacional completo;</a:t>
            </a:r>
            <a:endParaRPr sz="1954"/>
          </a:p>
          <a:p>
            <a:pPr indent="-31549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954"/>
              <a:t>Portabilidade: Um container pode ser executado em qualquer lugar que tenha uma engine compatível (como docker), o que facilita desenvolvimento, testes e deploys consistentes;</a:t>
            </a:r>
            <a:endParaRPr sz="1954"/>
          </a:p>
          <a:p>
            <a:pPr indent="-31549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954"/>
              <a:t>Escalabilidade: Em sistemas </a:t>
            </a:r>
            <a:r>
              <a:rPr lang="pt-BR" sz="1954"/>
              <a:t>distribuídos</a:t>
            </a:r>
            <a:r>
              <a:rPr lang="pt-BR" sz="1954"/>
              <a:t>, containers facilitam o escalonamento de aplicações, especialmente quando orquestrados com ferramentas como Kubernetes.</a:t>
            </a:r>
            <a:endParaRPr sz="1954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Containers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1017713"/>
            <a:ext cx="73152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303E48"/>
                </a:solidFill>
              </a:rPr>
              <a:t>Containers</a:t>
            </a:r>
            <a:endParaRPr>
              <a:solidFill>
                <a:srgbClr val="303E48"/>
              </a:solidFill>
            </a:endParaRPr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Orquestração</a:t>
            </a:r>
            <a:r>
              <a:rPr b="1" lang="pt-BR" sz="2100"/>
              <a:t>: </a:t>
            </a:r>
            <a:endParaRPr b="1" sz="2100"/>
          </a:p>
          <a:p>
            <a:pPr indent="0" lvl="0" marL="45720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54"/>
              <a:t>Esse é um processo para automatizar o gerenciamento, implementação, escalabilidade, agendamento e comunicação entre </a:t>
            </a:r>
            <a:r>
              <a:rPr lang="pt-BR" sz="1954"/>
              <a:t>múltiplos</a:t>
            </a:r>
            <a:r>
              <a:rPr lang="pt-BR" sz="1954"/>
              <a:t> ambientes </a:t>
            </a:r>
            <a:r>
              <a:rPr lang="pt-BR" sz="1954"/>
              <a:t>distribuídos. Ela é essencial quando se trabalha com centenas ou milhares de containers, especialmente em arquiteturas como microsserviços</a:t>
            </a:r>
            <a:r>
              <a:rPr lang="pt-BR" sz="1954"/>
              <a:t> </a:t>
            </a:r>
            <a:endParaRPr sz="1954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Implementáveis ​​de forma independente</a:t>
            </a:r>
            <a:endParaRPr sz="2500"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erviços empacotados cada um como uma unidade implementável ou executável e que está pronta para a produção após ser testada isoladamente.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você precisar testar seu serviço com outros serviços para verificar se ele está pronto para produção, ele não será implementável de forma independente.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Pode-se considerar colocar esses serviços em um único repositório, garantindo que a saída do pipeline de implementação único esteja realmente pronta para produção e eliminando a complexidade de desenvolvimento em vários repositórios.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77975" y="5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O problema a ser resolvido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61600" y="944450"/>
            <a:ext cx="52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>
                <a:latin typeface="Comfortaa"/>
                <a:ea typeface="Comfortaa"/>
                <a:cs typeface="Comfortaa"/>
                <a:sym typeface="Comfortaa"/>
              </a:rPr>
              <a:t>No cenário em constante evolução da arquitetura de software, os microsserviços surgiram como um paradigma transformador, remodelando a forma como concebemos, construímos e   implementamos aplicações.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00"/>
              <a:t>Implementáveis ​​de forma independente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celeração do pipeline de implementação, eliminando a necessidade de testes de ponta a ponta lentos, frágeis e complexos de vários serviços, além de excluir a necessidade de as equipes coordenarem suas atividades e, potencialmente, obstruírem umas às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9168"/>
            <a:ext cx="9144000" cy="257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00"/>
              <a:t>Implementáveis ​​de forma independente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obstáculo são os testes de aceitação do usuário em nível de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testes de aceitação geralmente são escritos da perspectiva de um usuário e frequentemente abrangem vários serviços, fazendo com que uma implementação simples desses testes exija testar vários serviços em conjunto.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que os serviços sejam implementados ​​de forma independente, é necessário substituir os testes de aceitação do usuário em nível de sistema por testes de aceitação do usuário em nível de serviço.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/>
              <a:t>Implementáveis ​​de forma independente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Um serviço implementável de forma independente requer uma especificação bem definida.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 forma mais geral, para que um serviço seja testável isoladamente, ele precisa </a:t>
            </a:r>
            <a:r>
              <a:rPr lang="pt-BR"/>
              <a:t>possuir</a:t>
            </a:r>
            <a:r>
              <a:rPr lang="pt-BR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uma especificação bem definida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um conjunto de testes que verifique se seu comportamento está em conformidade com essa especificação.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não for possível especificar precisamente o comportamento de um serviço, provavelmente deve-se reconsiderar se ele faz sentido como serviço.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5DFF"/>
                </a:solidFill>
              </a:rPr>
              <a:t>Baixamente acoplados</a:t>
            </a:r>
            <a:endParaRPr sz="2500">
              <a:solidFill>
                <a:srgbClr val="005DFF"/>
              </a:solidFill>
            </a:endParaRPr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Existem dois tipos de acoplamento: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Acoplamento em tempo de execução - influencia a disponibilidade</a:t>
            </a:r>
            <a:endParaRPr sz="2100"/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Acoplamento em tempo de design - influencia a velocidade de desenvolvimento</a:t>
            </a:r>
            <a:endParaRPr sz="21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Acoplamento em tempo de execução e disponibilidade</a:t>
            </a:r>
            <a:endParaRPr sz="2500"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acoplamento em tempo de execução entre serviços é o grau em que a disponibilidade de um serviço é afetada pela disponibilidade de outro serviço. Ou, para ser mais preciso, é o grau em que a disponibilidade de uma operação implementada por um serviço é afetada pela disponibilidade de outro serviço.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2"/>
                </a:solidFill>
              </a:rPr>
              <a:t>O acoplamento em tempo de execução reduz a disponibilidade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exemplo, imaginemos que a operação do sistema </a:t>
            </a:r>
            <a:r>
              <a:rPr i="1" lang="pt-BR"/>
              <a:t>createOrder()</a:t>
            </a:r>
            <a:r>
              <a:rPr lang="pt-BR"/>
              <a:t> seja implementada por um endpoint </a:t>
            </a:r>
            <a:r>
              <a:rPr i="1" lang="pt-BR"/>
              <a:t>HTTP POST /orders</a:t>
            </a:r>
            <a:r>
              <a:rPr lang="pt-BR"/>
              <a:t> no Serviço de Pedidos. O Serviço de Pedidos processa o </a:t>
            </a:r>
            <a:r>
              <a:rPr i="1" lang="pt-BR"/>
              <a:t>HTTP POST</a:t>
            </a:r>
            <a:r>
              <a:rPr lang="pt-BR"/>
              <a:t> invocando outros serviços, aguardando a resposta deles e, em seguida, enviando uma resposta ao seu cliente.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pt-BR" sz="2500">
                <a:solidFill>
                  <a:schemeClr val="dk2"/>
                </a:solidFill>
              </a:rPr>
              <a:t>O acoplamento em tempo de execução reduz a disponibilidade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25" y="1458300"/>
            <a:ext cx="5896750" cy="2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pt-BR" sz="2500">
                <a:solidFill>
                  <a:schemeClr val="dk2"/>
                </a:solidFill>
              </a:rPr>
              <a:t>O acoplamento em tempo de execução reduz a disponibilidade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Neste design, o Serviço de Pedidos não pode responder à solicitação </a:t>
            </a:r>
            <a:r>
              <a:rPr i="1" lang="pt-BR"/>
              <a:t>POST</a:t>
            </a:r>
            <a:r>
              <a:rPr lang="pt-BR"/>
              <a:t> até que os outros serviços respondam a ela. O Serviço de Pedidos (ou a operação </a:t>
            </a:r>
            <a:r>
              <a:rPr i="1" lang="pt-BR"/>
              <a:t>createOrder()</a:t>
            </a:r>
            <a:r>
              <a:rPr lang="pt-BR"/>
              <a:t>) é considerado acoplado em tempo de execução a esses outros serviços. Como resultado, a disponibilidade da operação </a:t>
            </a:r>
            <a:r>
              <a:rPr i="1" lang="pt-BR"/>
              <a:t>createOrder()</a:t>
            </a:r>
            <a:r>
              <a:rPr lang="pt-BR"/>
              <a:t> é reduzida, pois todos os serviços devem estar disponíveis.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</a:t>
            </a:r>
            <a:r>
              <a:rPr lang="pt-BR"/>
              <a:t>ção do acoplamento em tempo de execução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Minimizar o acoplamento em tempo de execução é uma das forças atrativas da matéria escura que resiste à decomposição.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maneira de reduzir o acoplamento em tempo de execução de uma operação é reduzir o número de serviços que a implementam. De fato, podemos eliminar completamente o acoplamento em tempo de execução tornando uma operação local para um único serviço.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 entanto, nem sempre é possível criar uma arquitetura de microsserviços em que todas as operações sejam locais. Isso provavelmente violará as forças da energia escura, que incentivam a decomposição.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Redução do acoplamento em tempo de execução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outra maneira de reduzir o acoplamento em tempo de execução e, ao mesmo tempo, satisfazer as forças da energia escura é projetar serviços autocontidos. Um serviço autocontido responde a uma solicitação síncrona com um resultado parcial e, em seguida, conclui a operação de forma assíncrona.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a ser resolvido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história dos microsserviços é uma jornada marcada pela mudança de estruturas monolíticas para sistemas modulares e distribuídos. Compreender essa evolução é crucial para compreender o impacto que os microsserviços tiveram no desenvolvimento de software moderno.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Redução do acoplamento em tempo de 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exemplo, o Serviço de Pedidos poderia responder à solicitação </a:t>
            </a:r>
            <a:r>
              <a:rPr i="1" lang="pt-BR"/>
              <a:t>HTTP POST /orders </a:t>
            </a:r>
            <a:r>
              <a:rPr lang="pt-BR"/>
              <a:t>com uma resposta </a:t>
            </a:r>
            <a:r>
              <a:rPr i="1" lang="pt-BR"/>
              <a:t>202 Accepted</a:t>
            </a:r>
            <a:r>
              <a:rPr lang="pt-BR"/>
              <a:t> e, em seguida, iniciar uma Saga de Criação de Pedidos para concluir a operação. Essa abordagem melhora a disponibilidade do Serviço de Pedidos. A desvantagem é que torna o cliente mais complexo, pois ele precisa ser capaz de lidar com resultados parciais e, de alguma forma, determinar o resultado final da operação.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Redução do acoplamento em tempo de 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1723125"/>
            <a:ext cx="62579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Acoplamento em tempo de design e velocidade de desenvolvimento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grau de acoplamento em tempo de design entre um par de elementos de software — classes…serviços — é a probabilidade de que eles precisem mudar juntos pelo mesmo motivo.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acoplamento em tempo de design entre serviços em uma arquitetura de microsserviços é especialmente problemático.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acoplamento em tempo de design reduz a velocidade de desenvolvimento</a:t>
            </a:r>
            <a:endParaRPr/>
          </a:p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Por exemplo, imaginemos que o Serviço de Pedidos e o Serviço de Atendimento ao Cliente estejam fortemente acoplados. Sempre que uma alteração significativa precisa ser feita no Serviço de Atendimento ao Cliente, a sequência de etapas é a seguinte: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311700" y="30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acoplamento em tempo de design reduz a velocidade de desenvolvimento</a:t>
            </a:r>
            <a:endParaRPr/>
          </a:p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311700" y="1152475"/>
            <a:ext cx="85206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Alterar o Serviço de Atendimento ao Cliente para adicionar uma nova versão principal de sua API. O serviço deve implementar a versão antiga e a nova de suas APIs até que todos os clientes tenham sido migrados.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Migrar o Serviço de Pedidos para a nova versão da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Remover a versão antiga da API do Serviço de Atendimento ao Cliente.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</a:t>
            </a:r>
            <a:r>
              <a:rPr lang="pt-BR"/>
              <a:t>ém disso,</a:t>
            </a:r>
            <a:r>
              <a:rPr lang="pt-BR"/>
              <a:t> muitas vezes, os serviços pertencem a equipes diferentes, o que exige que essas equipes coordenem as alterações.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Reduzindo o</a:t>
            </a:r>
            <a:r>
              <a:rPr lang="pt-BR"/>
              <a:t> acoplamento em tempo de design</a:t>
            </a:r>
            <a:endParaRPr/>
          </a:p>
        </p:txBody>
      </p:sp>
      <p:sp>
        <p:nvSpPr>
          <p:cNvPr id="327" name="Google Shape;32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Projetar subdomínios para serem fracamente acoplados - subdomínios fracamente acoplados podem ser empacotados como serviços diferentes. O acoplamento fraco em tempo de design geralmente é alcançado quando cada subdomínio possui uma API estável que encapsula sua implementação.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Empacotar subdomínios fortemente acoplados no mesmo serviço - Se dois subdomínios estiverem fortemente acoplados, empacotá-los no mesmo serviço evitará o acoplamento em tempo de design entre os serviços.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monol</a:t>
            </a:r>
            <a:r>
              <a:rPr lang="pt-BR"/>
              <a:t>íticos: casos de uso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Startups</a:t>
            </a:r>
            <a:r>
              <a:rPr lang="pt-BR"/>
              <a:t>: Empresas em início de atividade precisam de duas coisas: flexibilidade e financiamento inicial (e bastante de ambos). Uma arquitetura monolítica é a melhor maneira de começar negócios incipientes. Além disso, ela pode ser construída por equipes de desenvolvimento enxutas de forma econômica, sem impor uma curva de aprendizado muito acentuada a essas equipes pequenas.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Sistemas monolíticos: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Projetos básicos</a:t>
            </a:r>
            <a:r>
              <a:rPr lang="pt-BR"/>
              <a:t>: Ter uma única base de código traz benefícios em termos de conveniência, especialmente em projetos de escopo rudimentar. Quando o software consegue passar pelo processo de desenvolvimento sem precisar incorporar dados de múltiplas fontes, é uma vitória para a organização.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/>
              <a:t>Contêineres: empacotando microsserviços</a:t>
            </a:r>
            <a:endParaRPr sz="2500"/>
          </a:p>
        </p:txBody>
      </p:sp>
      <p:sp>
        <p:nvSpPr>
          <p:cNvPr id="345" name="Google Shape;34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contêiner é uma unidade padrão de software que agrupa o código e todas as suas dependências para que o aplicativo seja executado de forma rápida e confiável de um ambiente de computação para outro.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imagem de contêiner Docker é um pacote de software leve, autônomo e executável que inclui tudo o que é necessário para executar um aplicativo: código, tempo de execução, ferramentas do sistema, bibliotecas do sistema e configurações.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/>
              <a:t>Contêineres: empacotando microsserviços</a:t>
            </a:r>
            <a:endParaRPr sz="2500"/>
          </a:p>
        </p:txBody>
      </p:sp>
      <p:sp>
        <p:nvSpPr>
          <p:cNvPr id="351" name="Google Shape;35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de contêiner tornam-se contêineres em tempo de execução e, no caso de contêineres Docker, imagens tornam-se contêineres quando executadas no Docker Engine.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Disponível para aplicativos Linux e Windows, o software em contêiner sempre será executado da mesma forma, independentemente da infraestrutura.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Os contêineres isolam o software de seu ambiente e garantem que ele funcione uniformemente, apesar das diferenças, por exemplo, entre desenvolvimento e apresentação.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ChatGPT Image May 11, 2025, 11_15_00 PM_upscayl_5x_digital-art-4x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1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problema a ser resolvido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surgimento dos microsserviços remonta ao início dos anos 2000. Arquiteturas monolíticas tradicionais, embora funcionais, enfrentavam desafios à medida que as aplicações se tornavam maiores e mais complexas. A necessidade de escalabilidade, resiliência e agilidade levou à exploração de arquiteturas alternativas.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600"/>
              <a:buFont typeface="Arial"/>
              <a:buNone/>
            </a:pPr>
            <a:r>
              <a:rPr lang="pt-BR" sz="2500">
                <a:solidFill>
                  <a:schemeClr val="lt1"/>
                </a:solidFill>
              </a:rPr>
              <a:t>Contêineres: empacotando microsserviços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01" y="587801"/>
            <a:ext cx="5122875" cy="44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na implementa</a:t>
            </a:r>
            <a:r>
              <a:rPr lang="pt-BR"/>
              <a:t>ção de contêineres</a:t>
            </a:r>
            <a:endParaRPr/>
          </a:p>
        </p:txBody>
      </p:sp>
      <p:sp>
        <p:nvSpPr>
          <p:cNvPr id="364" name="Google Shape;36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a implementação de </a:t>
            </a:r>
            <a:r>
              <a:rPr lang="pt-BR"/>
              <a:t>contêineres</a:t>
            </a:r>
            <a:r>
              <a:rPr lang="pt-BR"/>
              <a:t>, deve-se manter atenção em alguns aspectos para garantir a segurança dos mesmos, tais como: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Vulnerabilidade: É </a:t>
            </a:r>
            <a:r>
              <a:rPr lang="pt-BR"/>
              <a:t>necessário</a:t>
            </a:r>
            <a:r>
              <a:rPr lang="pt-BR"/>
              <a:t> que </a:t>
            </a:r>
            <a:r>
              <a:rPr lang="pt-BR"/>
              <a:t>contêineres</a:t>
            </a:r>
            <a:r>
              <a:rPr lang="pt-BR"/>
              <a:t> estejam configurados adequadamente para evitar vulnerabilidades de segurança, caso </a:t>
            </a:r>
            <a:r>
              <a:rPr lang="pt-BR"/>
              <a:t>contrário</a:t>
            </a:r>
            <a:r>
              <a:rPr lang="pt-BR"/>
              <a:t> um </a:t>
            </a:r>
            <a:r>
              <a:rPr lang="pt-BR"/>
              <a:t>contêiner</a:t>
            </a:r>
            <a:r>
              <a:rPr lang="pt-BR"/>
              <a:t> </a:t>
            </a:r>
            <a:r>
              <a:rPr lang="pt-BR"/>
              <a:t>estará</a:t>
            </a:r>
            <a:r>
              <a:rPr lang="pt-BR"/>
              <a:t> </a:t>
            </a:r>
            <a:r>
              <a:rPr lang="pt-BR"/>
              <a:t>suscetível</a:t>
            </a:r>
            <a:r>
              <a:rPr lang="pt-BR"/>
              <a:t> a sofrer um </a:t>
            </a:r>
            <a:r>
              <a:rPr lang="pt-BR"/>
              <a:t>ciberataque.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Isolamento: Contêineres devem estar devidamente isolados, para caso ocorra uma falha, este não afete o sistema hospedeiro ou outros contêineres.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Monitoramento: devido a curta vida dos contêineres, o monitoramento dos mesmo se torna difícil, já que estes são criados e destruídos a todo momento.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Uso de recursos: Deve ser bem distribuído dentre os contêineres do sistema, caso contrário pode ocasionar na lentidão e falhas no sistema.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Escalabilidade: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Pods</a:t>
            </a:r>
            <a:endParaRPr/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plataformas como a Kubernetes, a plataforma não executa containers diretamente, a plataforma engloba um ou mais containers em uma estrutura de nivel mais alta chamada “Pods”.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Utilizados como uma unidade de replicação, Pods são uma estrutura que permitem execução, comunicação e compartilhamento de recursos entre containeres de um mesmo pod, resultando em um sistema onde containers parecem utilizar do mesmo hardware, enquanto mantém um certo grau de isolamento.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Graças a utilização de pods, plataformas podem utilizar da replicação para escalar horizontalmente o sistema assim que necessário, em outras palavras, caso um pod esteja sobrecarregado, é possível replicar do mesmo para que a carga de trabalho seja dividida entre os pods, resultando em uma distribuição equilibrada da carga, gerando também um certo grau de resistência a falhas.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</a:t>
            </a:r>
            <a:r>
              <a:rPr lang="pt-BR"/>
              <a:t>ços</a:t>
            </a:r>
            <a:endParaRPr/>
          </a:p>
        </p:txBody>
      </p:sp>
      <p:sp>
        <p:nvSpPr>
          <p:cNvPr id="376" name="Google Shape;37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a utilização de </a:t>
            </a:r>
            <a:r>
              <a:rPr lang="pt-BR"/>
              <a:t>contêineres se tornando cada vez mais comum, muitas empresas estão começando a adotá-los no local de VMs em suas plataformas de computação em nuvem de uso geral, porém tendo seus principais usos em Microsserviços, DevOps, MultiNuvem Híbrida e Serverless, onde, já por contêineres serem pequenos, leves e portáteis, facilita e amplia a implementação destes tipos de modelos.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Deployments</a:t>
            </a:r>
            <a:endParaRPr/>
          </a:p>
        </p:txBody>
      </p:sp>
      <p:sp>
        <p:nvSpPr>
          <p:cNvPr id="382" name="Google Shape;382;p6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realizar um “Deployment” de um container, significa que um container </a:t>
            </a:r>
            <a:r>
              <a:rPr lang="pt-BR"/>
              <a:t>está</a:t>
            </a:r>
            <a:r>
              <a:rPr lang="pt-BR"/>
              <a:t> sendo inserido a um ambiente, sendo o mesmo irrelevante devido </a:t>
            </a:r>
            <a:r>
              <a:rPr lang="pt-BR"/>
              <a:t>às</a:t>
            </a:r>
            <a:r>
              <a:rPr lang="pt-BR"/>
              <a:t> propriedades de um </a:t>
            </a:r>
            <a:r>
              <a:rPr lang="pt-BR"/>
              <a:t>contêiner</a:t>
            </a:r>
            <a:r>
              <a:rPr lang="pt-BR"/>
              <a:t>, permitindo que o mesmo possa ser executado em qualquer ambiente independente do OS instalado.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Contêineres</a:t>
            </a:r>
            <a:r>
              <a:rPr lang="pt-BR"/>
              <a:t> possuem em seus designs a </a:t>
            </a:r>
            <a:r>
              <a:rPr lang="pt-BR"/>
              <a:t>característica</a:t>
            </a:r>
            <a:r>
              <a:rPr lang="pt-BR"/>
              <a:t> de ser colocado e retirado de um ambiente rapidamente dependendo de sua aplicação, pois este geralmente são utilizados para criar e lançar </a:t>
            </a:r>
            <a:r>
              <a:rPr lang="pt-BR"/>
              <a:t>microsserviços, gerando flexibilidade e agilidade a um projeto.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/>
              <a:t>Ferramentas Principais</a:t>
            </a:r>
            <a:endParaRPr sz="2500"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Docker: Ferramenta mais </a:t>
            </a:r>
            <a:r>
              <a:rPr lang="pt-BR"/>
              <a:t>popular</a:t>
            </a:r>
            <a:r>
              <a:rPr lang="pt-BR"/>
              <a:t> para criaç</a:t>
            </a:r>
            <a:r>
              <a:rPr lang="pt-BR"/>
              <a:t>ão, empacotamento e execução de containers. Possui seu próprio formato de imagem e runtime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Podman: Alternativa ao Docker, </a:t>
            </a:r>
            <a:r>
              <a:rPr lang="pt-BR"/>
              <a:t>compatível</a:t>
            </a:r>
            <a:r>
              <a:rPr lang="pt-BR"/>
              <a:t> com imagens Docker, sem necessidade de deamon e com foco em segurança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Containerd: Runtime de containers usado por ferramentas como docker e Kubernetes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Kubernetes: principal plataforma de orquestração de containers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Frameworks: Spring Boot para o desenvolvimento de microsservi</a:t>
            </a:r>
            <a:r>
              <a:rPr lang="pt-BR"/>
              <a:t>ços</a:t>
            </a:r>
            <a:endParaRPr/>
          </a:p>
        </p:txBody>
      </p:sp>
      <p:sp>
        <p:nvSpPr>
          <p:cNvPr id="394" name="Google Shape;394;p68"/>
          <p:cNvSpPr txBox="1"/>
          <p:nvPr>
            <p:ph idx="1" type="body"/>
          </p:nvPr>
        </p:nvSpPr>
        <p:spPr>
          <a:xfrm>
            <a:off x="311700" y="133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Boot</a:t>
            </a:r>
            <a:r>
              <a:rPr lang="pt-BR"/>
              <a:t> </a:t>
            </a:r>
            <a:r>
              <a:rPr lang="pt-BR"/>
              <a:t>é um </a:t>
            </a:r>
            <a:r>
              <a:rPr lang="pt-BR"/>
              <a:t>framework</a:t>
            </a:r>
            <a:r>
              <a:rPr lang="pt-BR"/>
              <a:t> java que facilita a criação de aplicações standalone e prontas para produção com configuração mínima, No contexto de </a:t>
            </a:r>
            <a:r>
              <a:rPr lang="pt-BR"/>
              <a:t>microsserviços</a:t>
            </a:r>
            <a:r>
              <a:rPr lang="pt-BR"/>
              <a:t>, ele é amplamente utilizado por ser leve, modular e integrar-se facilmente com outras ferramentas.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Compatível</a:t>
            </a:r>
            <a:r>
              <a:rPr lang="pt-BR"/>
              <a:t> com containers docker e fácil de orquestrar com kubernetes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Frameworks: Spring Boot para o desenvolvimento de microsserviços</a:t>
            </a:r>
            <a:endParaRPr/>
          </a:p>
        </p:txBody>
      </p:sp>
      <p:pic>
        <p:nvPicPr>
          <p:cNvPr id="400" name="Google Shape;4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3" y="1360576"/>
            <a:ext cx="7789576" cy="36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311700" y="2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</a:t>
            </a:r>
            <a:r>
              <a:rPr lang="pt-BR"/>
              <a:t>êineres: Docker</a:t>
            </a:r>
            <a:endParaRPr/>
          </a:p>
        </p:txBody>
      </p:sp>
      <p:sp>
        <p:nvSpPr>
          <p:cNvPr id="406" name="Google Shape;406;p70"/>
          <p:cNvSpPr txBox="1"/>
          <p:nvPr>
            <p:ph idx="1" type="body"/>
          </p:nvPr>
        </p:nvSpPr>
        <p:spPr>
          <a:xfrm>
            <a:off x="311700" y="73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kernel de linux e funcionalidades como cGroups e namespaces, essa tecnologia visa executar processos de maneira independente, visando executar diversos processos e apps separadamente em um </a:t>
            </a:r>
            <a:r>
              <a:rPr lang="pt-BR"/>
              <a:t>único</a:t>
            </a:r>
            <a:r>
              <a:rPr lang="pt-BR"/>
              <a:t>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Esta ferramenta cria containers a partir de uma base em imagem, possuindo todas as </a:t>
            </a:r>
            <a:r>
              <a:rPr lang="pt-BR"/>
              <a:t>dependências</a:t>
            </a:r>
            <a:r>
              <a:rPr lang="pt-BR"/>
              <a:t> </a:t>
            </a:r>
            <a:r>
              <a:rPr lang="pt-BR"/>
              <a:t>necessárias</a:t>
            </a:r>
            <a:r>
              <a:rPr lang="pt-BR"/>
              <a:t> deste </a:t>
            </a:r>
            <a:r>
              <a:rPr lang="pt-BR"/>
              <a:t>container, também automatizando a implantação da aplicação dentro desse ambiente de contêineres. Estas características fazem com que seja fácil a implantação e utilização deste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isso, os containers docker possuem vantagens como sua modularidade, implantação rápida e fácil reversão, fazendo que uma aplicação seja altamente flexível e aberta a mudanças.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1"/>
          <p:cNvSpPr txBox="1"/>
          <p:nvPr>
            <p:ph type="title"/>
          </p:nvPr>
        </p:nvSpPr>
        <p:spPr>
          <a:xfrm>
            <a:off x="311700" y="2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Orquestra</a:t>
            </a:r>
            <a:r>
              <a:rPr lang="pt-BR"/>
              <a:t>ção: Kubernetes</a:t>
            </a:r>
            <a:endParaRPr/>
          </a:p>
        </p:txBody>
      </p:sp>
      <p:sp>
        <p:nvSpPr>
          <p:cNvPr id="412" name="Google Shape;41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kubernetes é um software de </a:t>
            </a:r>
            <a:r>
              <a:rPr lang="pt-BR"/>
              <a:t>código</a:t>
            </a:r>
            <a:r>
              <a:rPr lang="pt-BR"/>
              <a:t> aberto utilizada para a orquestração de </a:t>
            </a:r>
            <a:r>
              <a:rPr lang="pt-BR"/>
              <a:t>containers, criado inicialmente pela google com base nos 15 anos de execução de cargas de trabalho conteinerizadas da empresa.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Esta ferramenta é utilizada para simplificar o gerenciamento de contêineres, agrupando tais contêineres em pods para escalonamento com base na demanda e disponibilidade de recursos, automatizando a alocação de serviços e o balanceamento de carga enquanto monitora a integridade para permitir autocorreção reiniciando e replicando contêineres.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26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</a:t>
            </a:r>
            <a:r>
              <a:rPr lang="pt-BR"/>
              <a:t>íticos vs Microsserviços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8600" y="2619650"/>
            <a:ext cx="579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Criação</a:t>
            </a:r>
            <a:r>
              <a:rPr lang="pt-BR"/>
              <a:t>: Sistemas monolíticos são mais simples de construir porque utilizam um design mais básico. Microsserviços são consideravelmente mais complexos e exigem mais planejamento para serem executados.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Gateway: Kong, Zuul</a:t>
            </a:r>
            <a:endParaRPr/>
          </a:p>
        </p:txBody>
      </p:sp>
      <p:sp>
        <p:nvSpPr>
          <p:cNvPr id="418" name="Google Shape;41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Agindo como um </a:t>
            </a:r>
            <a:r>
              <a:rPr lang="pt-BR"/>
              <a:t>intermediário</a:t>
            </a:r>
            <a:r>
              <a:rPr lang="pt-BR"/>
              <a:t>, um API Gateway é o que permite que o </a:t>
            </a:r>
            <a:r>
              <a:rPr lang="pt-BR"/>
              <a:t>usuário</a:t>
            </a:r>
            <a:r>
              <a:rPr lang="pt-BR"/>
              <a:t> se comunique com os serviços backend, agindo como um proxy reverso para aceitar todas as chamadas da API e então enviando-as para os serviços apropriados, em outras palavras, sua função é separar a interface do cliente da implementação back-end.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Neste sentido, temos Zuul e Kong, ambos sendo gateways, porém com diferentes propostas.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Zuul foi desenvolvido pela netflix em java, sendo mais orientado para a integração com a plataforma Spring Cloud, </a:t>
            </a:r>
            <a:r>
              <a:rPr lang="pt-BR"/>
              <a:t>proporcionando</a:t>
            </a:r>
            <a:r>
              <a:rPr lang="pt-BR"/>
              <a:t> </a:t>
            </a:r>
            <a:r>
              <a:rPr lang="pt-BR"/>
              <a:t>roteamento</a:t>
            </a:r>
            <a:r>
              <a:rPr lang="pt-BR"/>
              <a:t> </a:t>
            </a:r>
            <a:r>
              <a:rPr lang="pt-BR"/>
              <a:t>dinâmico</a:t>
            </a:r>
            <a:r>
              <a:rPr lang="pt-BR"/>
              <a:t>, monitoramento, </a:t>
            </a:r>
            <a:r>
              <a:rPr lang="pt-BR"/>
              <a:t>resiliência</a:t>
            </a:r>
            <a:r>
              <a:rPr lang="pt-BR"/>
              <a:t> e segurança, permitindo uma </a:t>
            </a:r>
            <a:r>
              <a:rPr lang="pt-BR"/>
              <a:t>experiência</a:t>
            </a:r>
            <a:r>
              <a:rPr lang="pt-BR"/>
              <a:t> </a:t>
            </a:r>
            <a:r>
              <a:rPr lang="pt-BR"/>
              <a:t>unificada para clientes interagindo com múltiplos microservices.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contrapartida, Kong é um gateway mais genérico e versátil, sendo implementado em lua com uma versão open source, este se destaca por sua robustez e flexibilidade, capaz de lidar com uma maior capacidade de tratamento de tráfico e escalabilidade, tendo em vista que este foi projetado também para ambientes cloud-native.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Mesh: Istio, Linkerd</a:t>
            </a:r>
            <a:endParaRPr/>
          </a:p>
        </p:txBody>
      </p:sp>
      <p:sp>
        <p:nvSpPr>
          <p:cNvPr id="424" name="Google Shape;42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Sendo uma camada de infraestrutura dedicada dentro de uma aplicação de software, este lida com a comunicação entre serviços.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 as aplicações existentes, possuímos Istio, um service mesh open source que controla como os microsserviços compartilham dados entre si, utilizado junto a kubernetes para controlar o fluxo do </a:t>
            </a:r>
            <a:r>
              <a:rPr lang="pt-BR"/>
              <a:t>tráfico</a:t>
            </a:r>
            <a:r>
              <a:rPr lang="pt-BR"/>
              <a:t>, aplicar </a:t>
            </a:r>
            <a:r>
              <a:rPr lang="pt-BR"/>
              <a:t>políticas</a:t>
            </a:r>
            <a:r>
              <a:rPr lang="pt-BR"/>
              <a:t> e monitora as comunicações em um ambiente de microsserviços.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Outro serviço existente é o Linkerd, projetado pelo twitter em 2013 quando a plataforma estava mudando de uma arquitetura de plataforma em camadas para uma arquitetura de </a:t>
            </a:r>
            <a:r>
              <a:rPr lang="pt-BR"/>
              <a:t>microsserviços, este então foi doado para a CNCF (cloud native computing foundation), que então lançou sua segunda versão, corrigindo erros de sua antecessora. Linkerd v2, foi criado com o objetivos de zero configuração, simples e leve e pensado para kubernetes, possuindo detecção de protocolo, proxy HTTP 1.1 / 2 e</a:t>
            </a:r>
            <a:r>
              <a:rPr lang="pt-BR"/>
              <a:t> gRPC, injeção </a:t>
            </a:r>
            <a:r>
              <a:rPr lang="pt-BR"/>
              <a:t>automática</a:t>
            </a:r>
            <a:r>
              <a:rPr lang="pt-BR"/>
              <a:t> e zero configuração, mTLS automatico, observabilidade e divisão de trafego.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Exemplos de Uso Real</a:t>
            </a:r>
            <a:endParaRPr sz="5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Netflix</a:t>
            </a:r>
            <a:endParaRPr/>
          </a:p>
        </p:txBody>
      </p:sp>
      <p:sp>
        <p:nvSpPr>
          <p:cNvPr id="435" name="Google Shape;435;p75"/>
          <p:cNvSpPr txBox="1"/>
          <p:nvPr>
            <p:ph idx="1" type="body"/>
          </p:nvPr>
        </p:nvSpPr>
        <p:spPr>
          <a:xfrm>
            <a:off x="311700" y="1152475"/>
            <a:ext cx="67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Dentro de sua arquitetura, o netflix utiliza docker para a </a:t>
            </a:r>
            <a:r>
              <a:rPr lang="pt-BR"/>
              <a:t>conteinerização</a:t>
            </a:r>
            <a:r>
              <a:rPr lang="pt-BR"/>
              <a:t> de suas aplicações, então permitindo que as mesmas possam ser replicadas e reutilizadas, proporcionando modularidade e escalabilidade, enquanto o serviço de computação em nuvem, neste caso a Amazon Web Services (AWS), permite que o netflix escale seus recursos conforme a demanda, garantindo disponibilidade e desempenho.</a:t>
            </a:r>
            <a:endParaRPr/>
          </a:p>
        </p:txBody>
      </p:sp>
      <p:pic>
        <p:nvPicPr>
          <p:cNvPr id="436" name="Google Shape;43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073" y="445025"/>
            <a:ext cx="152200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Nubank</a:t>
            </a:r>
            <a:endParaRPr/>
          </a:p>
        </p:txBody>
      </p:sp>
      <p:sp>
        <p:nvSpPr>
          <p:cNvPr id="442" name="Google Shape;44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Escrita em clojure, o nubank funciona a partir da sua arquitetura escrita sobre o paradigma funcional, utilizando uma arquitetura de microsserviços com mais de 1000 microsserviços escritos, utilizando uma boa estrutura de pastas baseado na arquitetura de software, assim, podendo encontrar e entender os microsserviços desejados, facilitando a escalabilidade e fazendo com que diferentes equipes possam aprender e trabalhar sobre o que </a:t>
            </a:r>
            <a:r>
              <a:rPr lang="pt-BR"/>
              <a:t>já</a:t>
            </a:r>
            <a:r>
              <a:rPr lang="pt-BR"/>
              <a:t> foi construído.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Este aplicativo utiliza de docker e kubernetes para construção e orquestração de containers, facilitando o desenvolvimento e implantação de novas funcionalidades sem comprometer a estabilidade do sistema.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Microsserviços: casos de uso</a:t>
            </a:r>
            <a:endParaRPr/>
          </a:p>
        </p:txBody>
      </p:sp>
      <p:sp>
        <p:nvSpPr>
          <p:cNvPr id="448" name="Google Shape;44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Plataformas de entretenimento</a:t>
            </a:r>
            <a:r>
              <a:rPr lang="pt-BR"/>
              <a:t>: Administrar uma plataforma de entretenimento internacional exige a capacidade de acompanhar a onda de mudanças nas cargas de trabalho, seja para cargas leves ou pesadas. No caso da Netflix, a gigante do streaming de vídeo migrou de uma arquitetura monolítica para uma arquitetura de microsserviços baseada em nuvem. O novo backend da Netflix conta com amplo suporte a balanceadores de carga, o que auxilia seus esforços para otimizar as cargas de trabalho.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Microsserviços: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E-commerce</a:t>
            </a:r>
            <a:r>
              <a:rPr lang="pt-BR"/>
              <a:t>: O e-commerce depende da arquitetura de microsserviços para dar vida à magia do marketplace eletrônico, proporcionando uma experiência de usuário fluida. Com varejistas ambiciosos como a Amazon (AWS) impulsionando as vendas com maior conveniência e entrega mais rápida, é fácil entender por que o mercado de vendas de e-commerce em 2023 ultrapassou US$ 5,8 trilhões.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Microsserviços: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Tarefas mais difíceis</a:t>
            </a:r>
            <a:r>
              <a:rPr lang="pt-BR"/>
              <a:t>: O uso contínuo de microsserviços normalmente exige as habilidades de implementação e administração de equipes de DevOps treinadas, que podem criar os serviços específicos necessários para aquela estrutura arquitetônica. Essas habilidades são especialmente úteis ao lidar com aplicações complexas.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 txBox="1"/>
          <p:nvPr>
            <p:ph type="title"/>
          </p:nvPr>
        </p:nvSpPr>
        <p:spPr>
          <a:xfrm>
            <a:off x="188025" y="31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Desafios e considera</a:t>
            </a:r>
            <a:r>
              <a:rPr lang="pt-BR" sz="2920"/>
              <a:t>ções</a:t>
            </a:r>
            <a:endParaRPr sz="292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Microsserviços — Desafios e Considerações</a:t>
            </a:r>
            <a:endParaRPr/>
          </a:p>
        </p:txBody>
      </p:sp>
      <p:sp>
        <p:nvSpPr>
          <p:cNvPr id="471" name="Google Shape;471;p81"/>
          <p:cNvSpPr txBox="1"/>
          <p:nvPr>
            <p:ph idx="1" type="body"/>
          </p:nvPr>
        </p:nvSpPr>
        <p:spPr>
          <a:xfrm>
            <a:off x="311700" y="150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</a:t>
            </a:r>
            <a:r>
              <a:rPr lang="pt-BR"/>
              <a:t>ão complexa: requer controle de latência, timeout, retry e circuit breaker;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Gerenciamento de estado: Idealmente stateless; persistência distribuída exige atenção;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Deploy e versionamento: CI/CD bem estruturado e versionamento de APIs são essenciais;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testes: </a:t>
            </a:r>
            <a:r>
              <a:rPr lang="pt-BR"/>
              <a:t>Integração</a:t>
            </a:r>
            <a:r>
              <a:rPr lang="pt-BR"/>
              <a:t> entre serviços é complexa, requer testes automatizados robustos;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Resiliência: falhas parciais são comuns; é necessário aplicar padrões de </a:t>
            </a:r>
            <a:r>
              <a:rPr lang="pt-BR"/>
              <a:t>tolerância</a:t>
            </a:r>
            <a:r>
              <a:rPr lang="pt-BR"/>
              <a:t> a falhas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06625"/>
            <a:ext cx="85206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Estrutura</a:t>
            </a:r>
            <a:r>
              <a:rPr lang="pt-BR"/>
              <a:t>: Uma arquitetura monolítica é projetada e construída como uma unidade única. A arquitetura de microsserviços defende a ideia de modularidade, utilizando um conjunto de aplicativos menores e implantáveis ​​que permitem a operação de serviços independentes.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Orquestração de Containers — Considerações</a:t>
            </a:r>
            <a:endParaRPr/>
          </a:p>
        </p:txBody>
      </p:sp>
      <p:sp>
        <p:nvSpPr>
          <p:cNvPr id="477" name="Google Shape;477;p82"/>
          <p:cNvSpPr txBox="1"/>
          <p:nvPr>
            <p:ph idx="1" type="body"/>
          </p:nvPr>
        </p:nvSpPr>
        <p:spPr>
          <a:xfrm>
            <a:off x="311700" y="105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Escalabilidade: orquestradores como kubernetes facilitam o autoscaling baseado em carga;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</a:t>
            </a:r>
            <a:r>
              <a:rPr lang="pt-BR"/>
              <a:t>ão e segredos: uso de configMaps e secrets para separar dados </a:t>
            </a:r>
            <a:r>
              <a:rPr lang="pt-BR"/>
              <a:t>sensíveis;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Infraestrutura: maior complexidade operacional, necessidade de monitoramento constante;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Deploy e rollbacks: suporte a rolling updates e reversão automática de falhas;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Tutorial: Minikube</a:t>
            </a:r>
            <a:endParaRPr/>
          </a:p>
        </p:txBody>
      </p:sp>
      <p:sp>
        <p:nvSpPr>
          <p:cNvPr id="483" name="Google Shape;48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Minikube é uma ferramenta que permite executar um cluster Kubernetes de nó único localmente em sua máquina para fins de desenvolvimento e aprendizado.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4"/>
          <p:cNvSpPr txBox="1"/>
          <p:nvPr>
            <p:ph type="title"/>
          </p:nvPr>
        </p:nvSpPr>
        <p:spPr>
          <a:xfrm>
            <a:off x="311700" y="2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Minikube</a:t>
            </a:r>
            <a:endParaRPr/>
          </a:p>
        </p:txBody>
      </p:sp>
      <p:sp>
        <p:nvSpPr>
          <p:cNvPr id="489" name="Google Shape;489;p84"/>
          <p:cNvSpPr txBox="1"/>
          <p:nvPr>
            <p:ph idx="1" type="body"/>
          </p:nvPr>
        </p:nvSpPr>
        <p:spPr>
          <a:xfrm>
            <a:off x="311700" y="781950"/>
            <a:ext cx="85206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AutoNum type="arabicParenR"/>
            </a:pPr>
            <a:r>
              <a:rPr lang="pt-BR">
                <a:solidFill>
                  <a:srgbClr val="303134"/>
                </a:solidFill>
              </a:rPr>
              <a:t>Acesse </a:t>
            </a:r>
            <a:r>
              <a:rPr lang="pt-BR" u="sng">
                <a:solidFill>
                  <a:srgbClr val="30313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https://minikube.sigs.k8s.io/docs/start/</a:t>
            </a:r>
            <a:endParaRPr>
              <a:solidFill>
                <a:srgbClr val="30313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AutoNum type="arabicParenR"/>
            </a:pPr>
            <a:r>
              <a:rPr lang="pt-BR">
                <a:solidFill>
                  <a:srgbClr val="303134"/>
                </a:solidFill>
              </a:rPr>
              <a:t>Escolha seu sistema operacional e siga o tutorial (https://youtu.be/SU-muVhfrGo)</a:t>
            </a:r>
            <a:endParaRPr>
              <a:solidFill>
                <a:srgbClr val="30313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</p:txBody>
      </p:sp>
      <p:pic>
        <p:nvPicPr>
          <p:cNvPr id="490" name="Google Shape;490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00" y="1948300"/>
            <a:ext cx="5601123" cy="27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 txBox="1"/>
          <p:nvPr>
            <p:ph type="title"/>
          </p:nvPr>
        </p:nvSpPr>
        <p:spPr>
          <a:xfrm>
            <a:off x="311700" y="2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Minikube</a:t>
            </a:r>
            <a:endParaRPr/>
          </a:p>
        </p:txBody>
      </p:sp>
      <p:sp>
        <p:nvSpPr>
          <p:cNvPr id="496" name="Google Shape;496;p85"/>
          <p:cNvSpPr txBox="1"/>
          <p:nvPr>
            <p:ph idx="1" type="body"/>
          </p:nvPr>
        </p:nvSpPr>
        <p:spPr>
          <a:xfrm>
            <a:off x="311700" y="1007025"/>
            <a:ext cx="58236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3134"/>
                </a:solidFill>
              </a:rPr>
              <a:t>https://github.com/GeovaneSchmitz/distributed-computing-exemple-group-4</a:t>
            </a:r>
            <a:endParaRPr>
              <a:solidFill>
                <a:srgbClr val="30313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</p:txBody>
      </p:sp>
      <p:pic>
        <p:nvPicPr>
          <p:cNvPr id="497" name="Google Shape;49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25" y="2377020"/>
            <a:ext cx="4515927" cy="2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Conclus</a:t>
            </a:r>
            <a:r>
              <a:rPr lang="pt-BR" sz="2500"/>
              <a:t>ão</a:t>
            </a:r>
            <a:endParaRPr sz="2500"/>
          </a:p>
        </p:txBody>
      </p:sp>
      <p:sp>
        <p:nvSpPr>
          <p:cNvPr id="503" name="Google Shape;503;p86"/>
          <p:cNvSpPr txBox="1"/>
          <p:nvPr>
            <p:ph idx="1" type="body"/>
          </p:nvPr>
        </p:nvSpPr>
        <p:spPr>
          <a:xfrm>
            <a:off x="311700" y="109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Microsserviços e </a:t>
            </a:r>
            <a:r>
              <a:rPr lang="pt-BR"/>
              <a:t>contêineres</a:t>
            </a:r>
            <a:r>
              <a:rPr lang="pt-BR"/>
              <a:t> transformaram a forma como </a:t>
            </a:r>
            <a:r>
              <a:rPr lang="pt-BR"/>
              <a:t>construímos</a:t>
            </a:r>
            <a:r>
              <a:rPr lang="pt-BR"/>
              <a:t> e escalamos aplicações modernas;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Essa arquitetura traz agilidade, escalabilidade e resiliência, mas exige aspectos como comunicação, testes, segurança e observabilidade;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orquestração com ferramentas como Kubernetes é fundamental para garantir o gerenciamento eficiente e automatizado dos </a:t>
            </a:r>
            <a:r>
              <a:rPr lang="pt-BR"/>
              <a:t>contêineres em ambientes distribuídos 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O sucesso na adoção de boas práticas, integração entre equipes e compreensão dos trade-offs.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2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Perguntas?</a:t>
            </a:r>
            <a:endParaRPr sz="5900"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https://microservices.io/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https://microservices.io/post/architecture/2022/05/04/microservice-architecture-essentials-deployability.html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https://microservices.io/post/architecture/2023/03/28/microservice-architecture-essentials-loose-coupling.html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https://microservices.io/patterns/microservices.html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https://medium.com/@wearegap/a-brief-history-of-microservices-part-i-958c41a1555e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https://www.ibm.com/think/topics/monolithic-vs-microservices#:~:text=Structure:%20A%20monolithic%20architecture%20is,the%20operation%20of%20independent%20services</a:t>
            </a:r>
            <a:r>
              <a:rPr lang="pt-B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https://www.docker.com/resources/what-container/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https://endjin.com/blog/2022/01/introduction-to-containers-and-docker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https://www.veritas.com/blogs/the-10-biggest-challenges-of-deploying-containers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https://www.redhat.com/en/topics/containers/what-is-kubernetes-pod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https://nerdexpert.com.br/entendendo-a-estrutura-do-netflix/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</a:t>
            </a:r>
            <a:r>
              <a:rPr lang="pt-BR"/>
              <a:t>ências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7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Complexidade</a:t>
            </a:r>
            <a:r>
              <a:rPr lang="pt-BR"/>
              <a:t>: Quanto mais complexo um sistema, mais adequado ele é para uma arquitetura de microsserviços. Microsserviços modulares são receptivos a novos recursos e novas tecnologias que tendem a trazer complexidade adicional.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Monolíticos vs Microsserviços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Crescimento</a:t>
            </a:r>
            <a:r>
              <a:rPr lang="pt-BR"/>
              <a:t>: Tanto a arquitetura monolítica quanto a arquitetura de microsserviços podem ser eficazes em seu uso inicial. Mas o crescimento muda tudo, principalmente quando as organizações percebem que em breve expandirão além do sistema inicial. Nesse ponto, as empresas precisam de um estágio operacional maior, e os microsserviços oferecem isso, oferecendo mais maneiras de escalar as operações do que a arquitetura monolítica.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