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0" r:id="rId4"/>
    <p:sldId id="271" r:id="rId5"/>
    <p:sldId id="272" r:id="rId6"/>
    <p:sldId id="273" r:id="rId7"/>
    <p:sldId id="275" r:id="rId8"/>
    <p:sldId id="274" r:id="rId9"/>
    <p:sldId id="257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</p:sldIdLst>
  <p:sldSz cx="18288000" cy="10287000"/>
  <p:notesSz cx="6858000" cy="9144000"/>
  <p:embeddedFontLst>
    <p:embeddedFont>
      <p:font typeface="Archivo Black" panose="020B0A03020202020B04" pitchFamily="34" charset="77"/>
      <p:regular r:id="rId19"/>
    </p:embeddedFont>
    <p:embeddedFont>
      <p:font typeface="Montserrat Classic" pitchFamily="2" charset="77"/>
      <p:regular r:id="rId20"/>
    </p:embeddedFont>
    <p:embeddedFont>
      <p:font typeface="Montserrat Classic Bold" pitchFamily="2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9" autoAdjust="0"/>
  </p:normalViewPr>
  <p:slideViewPr>
    <p:cSldViewPr>
      <p:cViewPr varScale="1">
        <p:scale>
          <a:sx n="70" d="100"/>
          <a:sy n="70" d="100"/>
        </p:scale>
        <p:origin x="8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tackoverflow.com/questions/tagged/obfuscation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82288">
            <a:off x="-866846" y="3540728"/>
            <a:ext cx="16230600" cy="3205543"/>
          </a:xfrm>
          <a:custGeom>
            <a:avLst/>
            <a:gdLst/>
            <a:ahLst/>
            <a:cxnLst/>
            <a:rect l="l" t="t" r="r" b="b"/>
            <a:pathLst>
              <a:path w="16230600" h="3205543">
                <a:moveTo>
                  <a:pt x="0" y="0"/>
                </a:moveTo>
                <a:lnTo>
                  <a:pt x="16230600" y="0"/>
                </a:lnTo>
                <a:lnTo>
                  <a:pt x="16230600" y="3205544"/>
                </a:lnTo>
                <a:lnTo>
                  <a:pt x="0" y="320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454727" y="0"/>
            <a:ext cx="6463145" cy="11398827"/>
            <a:chOff x="0" y="0"/>
            <a:chExt cx="1702228" cy="30021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2228" cy="3002160"/>
            </a:xfrm>
            <a:custGeom>
              <a:avLst/>
              <a:gdLst/>
              <a:ahLst/>
              <a:cxnLst/>
              <a:rect l="l" t="t" r="r" b="b"/>
              <a:pathLst>
                <a:path w="1702228" h="3002160">
                  <a:moveTo>
                    <a:pt x="0" y="0"/>
                  </a:moveTo>
                  <a:lnTo>
                    <a:pt x="1702228" y="0"/>
                  </a:lnTo>
                  <a:lnTo>
                    <a:pt x="1702228" y="3002160"/>
                  </a:lnTo>
                  <a:lnTo>
                    <a:pt x="0" y="3002160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02228" cy="3049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85764" y="-10048009"/>
            <a:ext cx="6463145" cy="11398827"/>
            <a:chOff x="0" y="0"/>
            <a:chExt cx="1702228" cy="30021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2228" cy="3002160"/>
            </a:xfrm>
            <a:custGeom>
              <a:avLst/>
              <a:gdLst/>
              <a:ahLst/>
              <a:cxnLst/>
              <a:rect l="l" t="t" r="r" b="b"/>
              <a:pathLst>
                <a:path w="1702228" h="3002160">
                  <a:moveTo>
                    <a:pt x="0" y="0"/>
                  </a:moveTo>
                  <a:lnTo>
                    <a:pt x="1702228" y="0"/>
                  </a:lnTo>
                  <a:lnTo>
                    <a:pt x="1702228" y="3002160"/>
                  </a:lnTo>
                  <a:lnTo>
                    <a:pt x="0" y="3002160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702228" cy="3049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5890" y="4726086"/>
            <a:ext cx="6298370" cy="1619017"/>
            <a:chOff x="0" y="0"/>
            <a:chExt cx="1702228" cy="43756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2228" cy="437563"/>
            </a:xfrm>
            <a:custGeom>
              <a:avLst/>
              <a:gdLst/>
              <a:ahLst/>
              <a:cxnLst/>
              <a:rect l="l" t="t" r="r" b="b"/>
              <a:pathLst>
                <a:path w="1702228" h="437563">
                  <a:moveTo>
                    <a:pt x="0" y="0"/>
                  </a:moveTo>
                  <a:lnTo>
                    <a:pt x="1702228" y="0"/>
                  </a:lnTo>
                  <a:lnTo>
                    <a:pt x="1702228" y="437563"/>
                  </a:lnTo>
                  <a:lnTo>
                    <a:pt x="0" y="437563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702228" cy="485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114550" y="2907048"/>
            <a:ext cx="5143500" cy="4114800"/>
          </a:xfrm>
          <a:custGeom>
            <a:avLst/>
            <a:gdLst/>
            <a:ahLst/>
            <a:cxnLst/>
            <a:rect l="l" t="t" r="r" b="b"/>
            <a:pathLst>
              <a:path w="5143500" h="41148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TextBox 13"/>
          <p:cNvSpPr txBox="1"/>
          <p:nvPr/>
        </p:nvSpPr>
        <p:spPr>
          <a:xfrm>
            <a:off x="10865486" y="4786248"/>
            <a:ext cx="6303702" cy="142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7"/>
              </a:lnSpc>
            </a:pPr>
            <a:r>
              <a:rPr lang="en-US" sz="4234" dirty="0">
                <a:solidFill>
                  <a:srgbClr val="FFFFFF"/>
                </a:solidFill>
                <a:latin typeface="Montserrat Classic"/>
              </a:rPr>
              <a:t>Segunda </a:t>
            </a:r>
            <a:r>
              <a:rPr lang="en-US" sz="4234" dirty="0" err="1">
                <a:solidFill>
                  <a:srgbClr val="FFFFFF"/>
                </a:solidFill>
                <a:latin typeface="Montserrat Classic"/>
              </a:rPr>
              <a:t>entrega</a:t>
            </a:r>
            <a:endParaRPr lang="en-US" sz="4234" dirty="0">
              <a:solidFill>
                <a:srgbClr val="FFFFFF"/>
              </a:solidFill>
              <a:latin typeface="Montserrat Classic"/>
            </a:endParaRPr>
          </a:p>
          <a:p>
            <a:pPr algn="ctr">
              <a:lnSpc>
                <a:spcPts val="5927"/>
              </a:lnSpc>
            </a:pPr>
            <a:endParaRPr lang="en-US" sz="4234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59154" y="3443386"/>
            <a:ext cx="8171842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Archivo Black Bold"/>
              </a:rPr>
              <a:t>OPTIMIZACIÓN DE APLICACIONES WEB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65486" y="6781367"/>
            <a:ext cx="6712131" cy="169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5"/>
              </a:lnSpc>
            </a:pPr>
            <a:r>
              <a:rPr lang="en-US" sz="2439" dirty="0" err="1">
                <a:solidFill>
                  <a:srgbClr val="000000"/>
                </a:solidFill>
                <a:latin typeface="Montserrat Classic"/>
              </a:rPr>
              <a:t>Geovanna</a:t>
            </a:r>
            <a:r>
              <a:rPr lang="en-US" sz="2439" dirty="0">
                <a:solidFill>
                  <a:srgbClr val="000000"/>
                </a:solidFill>
                <a:latin typeface="Montserrat Classic"/>
              </a:rPr>
              <a:t> Fernanda Medina de la Cruz</a:t>
            </a:r>
          </a:p>
          <a:p>
            <a:pPr>
              <a:lnSpc>
                <a:spcPts val="3415"/>
              </a:lnSpc>
            </a:pPr>
            <a:r>
              <a:rPr lang="en-US" sz="2439" dirty="0">
                <a:solidFill>
                  <a:srgbClr val="000000"/>
                </a:solidFill>
                <a:latin typeface="Montserrat Classic"/>
              </a:rPr>
              <a:t>Esteban Vargas Alonso</a:t>
            </a:r>
          </a:p>
          <a:p>
            <a:pPr>
              <a:lnSpc>
                <a:spcPts val="3415"/>
              </a:lnSpc>
            </a:pPr>
            <a:r>
              <a:rPr lang="en-US" sz="2439" dirty="0">
                <a:solidFill>
                  <a:srgbClr val="000000"/>
                </a:solidFill>
                <a:latin typeface="Montserrat Classic"/>
              </a:rPr>
              <a:t>Jesús Fernando Méndez </a:t>
            </a:r>
            <a:r>
              <a:rPr lang="en-US" sz="2439" dirty="0" err="1">
                <a:solidFill>
                  <a:srgbClr val="000000"/>
                </a:solidFill>
                <a:latin typeface="Montserrat Classic"/>
              </a:rPr>
              <a:t>Avilés</a:t>
            </a:r>
            <a:endParaRPr lang="en-US" sz="243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15"/>
              </a:lnSpc>
            </a:pPr>
            <a:r>
              <a:rPr lang="en-US" sz="2439" dirty="0">
                <a:solidFill>
                  <a:srgbClr val="000000"/>
                </a:solidFill>
                <a:latin typeface="Montserrat Classic"/>
              </a:rPr>
              <a:t>Becky Zhu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77625" y="5143500"/>
            <a:ext cx="17111719" cy="3976504"/>
          </a:xfrm>
          <a:custGeom>
            <a:avLst/>
            <a:gdLst/>
            <a:ahLst/>
            <a:cxnLst/>
            <a:rect l="l" t="t" r="r" b="b"/>
            <a:pathLst>
              <a:path w="17111719" h="3976504">
                <a:moveTo>
                  <a:pt x="0" y="0"/>
                </a:moveTo>
                <a:lnTo>
                  <a:pt x="17111719" y="0"/>
                </a:lnTo>
                <a:lnTo>
                  <a:pt x="17111719" y="3976504"/>
                </a:lnTo>
                <a:lnTo>
                  <a:pt x="0" y="3976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977625" y="2127889"/>
            <a:ext cx="5032006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 Using Lazy Loading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HTML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241042"/>
            <a:ext cx="16043564" cy="851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vez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descargar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todas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las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imágenes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 la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página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, solo 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descargan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aquellas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que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deberían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ser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visibles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.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Cuando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se use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scroll, las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demás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imágenes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descargan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conforme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necesiten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 Minification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HTML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9275BD-B21E-BCC9-80B3-AE93C67E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3100"/>
            <a:ext cx="18288000" cy="36649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33F17710-A9B0-F47B-656A-987276054F8B}"/>
              </a:ext>
            </a:extLst>
          </p:cNvPr>
          <p:cNvSpPr txBox="1"/>
          <p:nvPr/>
        </p:nvSpPr>
        <p:spPr>
          <a:xfrm>
            <a:off x="1122218" y="3794635"/>
            <a:ext cx="16043564" cy="82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usó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técnica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minimización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para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reducir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tamaño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del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archivo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html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eliminando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espacios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blanco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,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caracteres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innecesarios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40722" y="3288841"/>
            <a:ext cx="11780956" cy="5235980"/>
          </a:xfrm>
          <a:custGeom>
            <a:avLst/>
            <a:gdLst/>
            <a:ahLst/>
            <a:cxnLst/>
            <a:rect l="l" t="t" r="r" b="b"/>
            <a:pathLst>
              <a:path w="11780956" h="5235980">
                <a:moveTo>
                  <a:pt x="0" y="0"/>
                </a:moveTo>
                <a:lnTo>
                  <a:pt x="11780956" y="0"/>
                </a:lnTo>
                <a:lnTo>
                  <a:pt x="11780956" y="5235980"/>
                </a:lnTo>
                <a:lnTo>
                  <a:pt x="0" y="523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977625" y="2127889"/>
            <a:ext cx="5587414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Unobtrusive JavaScript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JAVASCRIPT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2658" y="3727481"/>
            <a:ext cx="5104451" cy="385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>
                <a:solidFill>
                  <a:srgbClr val="000000"/>
                </a:solidFill>
                <a:latin typeface="Montserrat Classic"/>
              </a:rPr>
              <a:t>En vez de agregar el manejador de eventos en las etiquetas del HTML se usa addEventListener.</a:t>
            </a:r>
          </a:p>
          <a:p>
            <a:pPr>
              <a:lnSpc>
                <a:spcPts val="3445"/>
              </a:lnSpc>
            </a:pPr>
            <a:endParaRPr lang="en-US" sz="2461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45"/>
              </a:lnSpc>
            </a:pPr>
            <a:r>
              <a:rPr lang="en-US" sz="2461">
                <a:solidFill>
                  <a:srgbClr val="000000"/>
                </a:solidFill>
                <a:latin typeface="Montserrat Classic"/>
              </a:rPr>
              <a:t>Transfiere el peso del documento HTML a un</a:t>
            </a:r>
          </a:p>
          <a:p>
            <a:pPr>
              <a:lnSpc>
                <a:spcPts val="3445"/>
              </a:lnSpc>
            </a:pPr>
            <a:r>
              <a:rPr lang="en-US" sz="2461">
                <a:solidFill>
                  <a:srgbClr val="000000"/>
                </a:solidFill>
                <a:latin typeface="Montserrat Classic"/>
              </a:rPr>
              <a:t>archivo JavaScript donde tiene más posibilidades de ser almacenado en caché.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34597" y="1850066"/>
            <a:ext cx="11351222" cy="4214976"/>
          </a:xfrm>
          <a:custGeom>
            <a:avLst/>
            <a:gdLst/>
            <a:ahLst/>
            <a:cxnLst/>
            <a:rect l="l" t="t" r="r" b="b"/>
            <a:pathLst>
              <a:path w="11351222" h="4214976">
                <a:moveTo>
                  <a:pt x="0" y="0"/>
                </a:moveTo>
                <a:lnTo>
                  <a:pt x="11351222" y="0"/>
                </a:lnTo>
                <a:lnTo>
                  <a:pt x="11351222" y="4214976"/>
                </a:lnTo>
                <a:lnTo>
                  <a:pt x="0" y="421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6734597" y="6065042"/>
            <a:ext cx="11345014" cy="4223021"/>
          </a:xfrm>
          <a:custGeom>
            <a:avLst/>
            <a:gdLst/>
            <a:ahLst/>
            <a:cxnLst/>
            <a:rect l="l" t="t" r="r" b="b"/>
            <a:pathLst>
              <a:path w="11345014" h="4223021">
                <a:moveTo>
                  <a:pt x="0" y="0"/>
                </a:moveTo>
                <a:lnTo>
                  <a:pt x="11345015" y="0"/>
                </a:lnTo>
                <a:lnTo>
                  <a:pt x="11345015" y="4223021"/>
                </a:lnTo>
                <a:lnTo>
                  <a:pt x="0" y="422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977625" y="2127889"/>
            <a:ext cx="5587414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Assume Default Values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JAVASCRIPT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584" y="3534295"/>
            <a:ext cx="5997932" cy="342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>
                <a:solidFill>
                  <a:srgbClr val="000000"/>
                </a:solidFill>
                <a:latin typeface="Montserrat Classic"/>
              </a:rPr>
              <a:t>Se eliminan parámetros que pueden omitirse.</a:t>
            </a:r>
          </a:p>
          <a:p>
            <a:pPr>
              <a:lnSpc>
                <a:spcPts val="3445"/>
              </a:lnSpc>
            </a:pPr>
            <a:endParaRPr lang="en-US" sz="2461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45"/>
              </a:lnSpc>
            </a:pPr>
            <a:r>
              <a:rPr lang="en-US" sz="2461">
                <a:solidFill>
                  <a:srgbClr val="000000"/>
                </a:solidFill>
                <a:latin typeface="Montserrat Classic"/>
              </a:rPr>
              <a:t>En la función open() se puede ahorrar bytes, porque no se requiere pasar el parámetro true para obtener el comportamiento asíncrono predefinido de una petición Ajax.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96166" y="1663535"/>
            <a:ext cx="6947521" cy="5481918"/>
          </a:xfrm>
          <a:custGeom>
            <a:avLst/>
            <a:gdLst/>
            <a:ahLst/>
            <a:cxnLst/>
            <a:rect l="l" t="t" r="r" b="b"/>
            <a:pathLst>
              <a:path w="6947521" h="5481918">
                <a:moveTo>
                  <a:pt x="0" y="0"/>
                </a:moveTo>
                <a:lnTo>
                  <a:pt x="6947521" y="0"/>
                </a:lnTo>
                <a:lnTo>
                  <a:pt x="6947521" y="5481918"/>
                </a:lnTo>
                <a:lnTo>
                  <a:pt x="0" y="548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977625" y="2127889"/>
            <a:ext cx="7253636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 Choosing Data Formats Wisely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JAVASCRIPT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5399" y="3862992"/>
            <a:ext cx="5104451" cy="2137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está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utilizando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formato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JSON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propiedad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responseText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del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objeto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XHR para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así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solo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recibir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los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datos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que 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vayan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utilizar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9896166" y="7244428"/>
            <a:ext cx="7604875" cy="2830807"/>
          </a:xfrm>
          <a:custGeom>
            <a:avLst/>
            <a:gdLst/>
            <a:ahLst/>
            <a:cxnLst/>
            <a:rect l="l" t="t" r="r" b="b"/>
            <a:pathLst>
              <a:path w="7604875" h="2830807">
                <a:moveTo>
                  <a:pt x="0" y="0"/>
                </a:moveTo>
                <a:lnTo>
                  <a:pt x="7604875" y="0"/>
                </a:lnTo>
                <a:lnTo>
                  <a:pt x="7604875" y="2830808"/>
                </a:lnTo>
                <a:lnTo>
                  <a:pt x="0" y="2830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 Minification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16C052-EFE4-1316-AFD6-A6C254F6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79" y="5753100"/>
            <a:ext cx="14715842" cy="2899239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C51C110-20F5-4A17-0AB9-76A741574749}"/>
              </a:ext>
            </a:extLst>
          </p:cNvPr>
          <p:cNvSpPr txBox="1"/>
          <p:nvPr/>
        </p:nvSpPr>
        <p:spPr>
          <a:xfrm>
            <a:off x="1753995" y="3186565"/>
            <a:ext cx="13638405" cy="824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está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utilizando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minimización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(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posteriormente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ofusca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)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eliminando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todo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lo que no es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esencial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para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optimizar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el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rendimiento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del web.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1066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 dirty="0">
                <a:solidFill>
                  <a:srgbClr val="000000"/>
                </a:solidFill>
                <a:latin typeface="Montserrat Classic Bold"/>
              </a:rPr>
              <a:t>Obfuscation</a:t>
            </a:r>
            <a:endParaRPr lang="en-US" sz="3161" dirty="0">
              <a:solidFill>
                <a:srgbClr val="000000"/>
              </a:solidFill>
              <a:latin typeface="Montserrat Classic Bold"/>
              <a:hlinkClick r:id="rId2" tooltip="https://stackoverflow.com/questions/tagged/obfuscation"/>
            </a:endParaRPr>
          </a:p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  <a:hlinkClick r:id="rId2" tooltip="https://stackoverflow.com/questions/tagged/obfuscatio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319012-94AA-8E85-7429-813F9EB3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524500"/>
            <a:ext cx="16539991" cy="133640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3B70565-927F-7E8F-BA44-84D77B48083C}"/>
              </a:ext>
            </a:extLst>
          </p:cNvPr>
          <p:cNvSpPr txBox="1"/>
          <p:nvPr/>
        </p:nvSpPr>
        <p:spPr>
          <a:xfrm>
            <a:off x="1028700" y="3241042"/>
            <a:ext cx="16043564" cy="126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Se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usa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la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técnica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de </a:t>
            </a:r>
            <a:r>
              <a:rPr lang="en-US" sz="2461" dirty="0" err="1">
                <a:solidFill>
                  <a:srgbClr val="000000"/>
                </a:solidFill>
                <a:latin typeface="Montserrat Classic"/>
              </a:rPr>
              <a:t>ofuscamiento</a:t>
            </a: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s-MX" sz="2461" dirty="0">
                <a:solidFill>
                  <a:srgbClr val="000000"/>
                </a:solidFill>
                <a:latin typeface="Montserrat Classic"/>
              </a:rPr>
              <a:t>para hacer que el código fuente sea más difícil de entender para los humanos, mientras sigue siendo funcional para las máquinas con el fin de mejorar la seguridad y eficienciar el código.</a:t>
            </a:r>
            <a:endParaRPr lang="en-US" sz="2461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4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r>
              <a:rPr lang="en-US" sz="3161">
                <a:solidFill>
                  <a:srgbClr val="000000"/>
                </a:solidFill>
                <a:latin typeface="Montserrat Classic Bold"/>
              </a:rPr>
              <a:t> Minification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Archivo Black"/>
              </a:rPr>
              <a:t>CSS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25277B-7CDB-9908-391E-DEC1D3F8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5100"/>
            <a:ext cx="18275968" cy="440383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E9FBD16-3D33-96F5-B60B-3AB29B208348}"/>
              </a:ext>
            </a:extLst>
          </p:cNvPr>
          <p:cNvSpPr txBox="1"/>
          <p:nvPr/>
        </p:nvSpPr>
        <p:spPr>
          <a:xfrm>
            <a:off x="977625" y="3880744"/>
            <a:ext cx="16043564" cy="82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5"/>
              </a:lnSpc>
            </a:pPr>
            <a:r>
              <a:rPr lang="en-US" sz="2461" dirty="0">
                <a:solidFill>
                  <a:srgbClr val="000000"/>
                </a:solidFill>
                <a:latin typeface="Montserrat Classic"/>
              </a:rPr>
              <a:t>Se </a:t>
            </a:r>
            <a:r>
              <a:rPr lang="es-ES" sz="2461" dirty="0">
                <a:solidFill>
                  <a:srgbClr val="000000"/>
                </a:solidFill>
                <a:latin typeface="Montserrat Classic"/>
              </a:rPr>
              <a:t>somete el </a:t>
            </a:r>
            <a:r>
              <a:rPr lang="es-ES" sz="2461" dirty="0" err="1">
                <a:solidFill>
                  <a:srgbClr val="000000"/>
                </a:solidFill>
                <a:latin typeface="Montserrat Classic"/>
              </a:rPr>
              <a:t>css</a:t>
            </a:r>
            <a:r>
              <a:rPr lang="es-ES" sz="2461" dirty="0">
                <a:solidFill>
                  <a:srgbClr val="000000"/>
                </a:solidFill>
                <a:latin typeface="Montserrat Classic"/>
              </a:rPr>
              <a:t> a proceso de minimización eliminando espacios en blanco, comentarios, acortamiento de nombres, compactación de reglas, con el fin de reducir el tamaño del archivo.</a:t>
            </a:r>
            <a:endParaRPr lang="en-US" sz="2461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3379D1-14E4-D5BD-B558-67979C0D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4" y="7289324"/>
            <a:ext cx="16819320" cy="423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0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 err="1">
                <a:solidFill>
                  <a:srgbClr val="FFFFFF"/>
                </a:solidFill>
                <a:latin typeface="Archivo Black"/>
              </a:rPr>
              <a:t>Página</a:t>
            </a:r>
            <a:r>
              <a:rPr lang="en-US" sz="5000" dirty="0">
                <a:solidFill>
                  <a:srgbClr val="FFFFFF"/>
                </a:solidFill>
                <a:latin typeface="Archivo Black"/>
              </a:rPr>
              <a:t> 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03265A-1394-64D0-23DE-5BDE54EA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40912"/>
            <a:ext cx="15240000" cy="82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85911" y="3508567"/>
            <a:ext cx="11710555" cy="2178600"/>
            <a:chOff x="0" y="0"/>
            <a:chExt cx="3084261" cy="5737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4261" cy="573788"/>
            </a:xfrm>
            <a:custGeom>
              <a:avLst/>
              <a:gdLst/>
              <a:ahLst/>
              <a:cxnLst/>
              <a:rect l="l" t="t" r="r" b="b"/>
              <a:pathLst>
                <a:path w="3084261" h="573788">
                  <a:moveTo>
                    <a:pt x="0" y="0"/>
                  </a:moveTo>
                  <a:lnTo>
                    <a:pt x="3084261" y="0"/>
                  </a:lnTo>
                  <a:lnTo>
                    <a:pt x="3084261" y="573788"/>
                  </a:lnTo>
                  <a:lnTo>
                    <a:pt x="0" y="573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84261" cy="62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20040" y="-396613"/>
            <a:ext cx="7386178" cy="11079267"/>
            <a:chOff x="0" y="0"/>
            <a:chExt cx="6350000" cy="952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10187" r="-1018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85911" y="3799873"/>
            <a:ext cx="11273000" cy="217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9"/>
              </a:lnSpc>
            </a:pP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Metricas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relacionadas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 con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el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tiempo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 de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descarga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,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maquetado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,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visualización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, etc.</a:t>
            </a:r>
          </a:p>
          <a:p>
            <a:pPr algn="ctr">
              <a:lnSpc>
                <a:spcPts val="5919"/>
              </a:lnSpc>
            </a:pPr>
            <a:endParaRPr lang="en-US" sz="3699" dirty="0">
              <a:solidFill>
                <a:srgbClr val="322F50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40696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0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>
                <a:solidFill>
                  <a:srgbClr val="FFFFFF"/>
                </a:solidFill>
                <a:latin typeface="Archivo Black"/>
              </a:rPr>
              <a:t>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7998E6-9DF8-A5F4-04CD-D12C9662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092"/>
            <a:ext cx="17754600" cy="47872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EDDBE3-4DD4-12A4-132A-1847542FFBCD}"/>
              </a:ext>
            </a:extLst>
          </p:cNvPr>
          <p:cNvSpPr txBox="1"/>
          <p:nvPr/>
        </p:nvSpPr>
        <p:spPr>
          <a:xfrm>
            <a:off x="6477000" y="6972300"/>
            <a:ext cx="56286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Tamaño total: 524 kB</a:t>
            </a:r>
          </a:p>
          <a:p>
            <a:endParaRPr lang="es-ES_tradnl" sz="3200" dirty="0"/>
          </a:p>
          <a:p>
            <a:r>
              <a:rPr lang="es-ES_tradnl" sz="3200" dirty="0"/>
              <a:t>Número de peticiones: 7</a:t>
            </a:r>
          </a:p>
          <a:p>
            <a:endParaRPr lang="es-ES_tradnl" sz="3200" dirty="0"/>
          </a:p>
          <a:p>
            <a:r>
              <a:rPr lang="es-ES_tradnl" sz="3200" dirty="0"/>
              <a:t>Tiempo de descarga: 41 ms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4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0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 err="1">
                <a:solidFill>
                  <a:srgbClr val="FFFFFF"/>
                </a:solidFill>
                <a:latin typeface="Archivo Black"/>
              </a:rPr>
              <a:t>Después</a:t>
            </a:r>
            <a:endParaRPr lang="en-US" sz="5000" dirty="0">
              <a:solidFill>
                <a:srgbClr val="FFFFFF"/>
              </a:solidFill>
              <a:latin typeface="Archivo Black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ACE6D-327F-BA07-8248-335AA0F7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3" y="1670590"/>
            <a:ext cx="17188013" cy="46789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1B98A2-0CAD-B243-DAAD-F486955F66A2}"/>
              </a:ext>
            </a:extLst>
          </p:cNvPr>
          <p:cNvSpPr txBox="1"/>
          <p:nvPr/>
        </p:nvSpPr>
        <p:spPr>
          <a:xfrm>
            <a:off x="6477000" y="6972300"/>
            <a:ext cx="56286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Tamaño total: 443 kB</a:t>
            </a:r>
          </a:p>
          <a:p>
            <a:endParaRPr lang="es-ES_tradnl" sz="3200" dirty="0"/>
          </a:p>
          <a:p>
            <a:r>
              <a:rPr lang="es-ES_tradnl" sz="3200" dirty="0"/>
              <a:t>Número de peticiones: 7</a:t>
            </a:r>
          </a:p>
          <a:p>
            <a:endParaRPr lang="es-ES_tradnl" sz="3200" dirty="0"/>
          </a:p>
          <a:p>
            <a:r>
              <a:rPr lang="es-ES_tradnl" sz="3200" dirty="0"/>
              <a:t>Tiempo de descarga: 39 ms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600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85911" y="3508567"/>
            <a:ext cx="11710555" cy="2178600"/>
            <a:chOff x="0" y="0"/>
            <a:chExt cx="3084261" cy="5737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4261" cy="573788"/>
            </a:xfrm>
            <a:custGeom>
              <a:avLst/>
              <a:gdLst/>
              <a:ahLst/>
              <a:cxnLst/>
              <a:rect l="l" t="t" r="r" b="b"/>
              <a:pathLst>
                <a:path w="3084261" h="573788">
                  <a:moveTo>
                    <a:pt x="0" y="0"/>
                  </a:moveTo>
                  <a:lnTo>
                    <a:pt x="3084261" y="0"/>
                  </a:lnTo>
                  <a:lnTo>
                    <a:pt x="3084261" y="573788"/>
                  </a:lnTo>
                  <a:lnTo>
                    <a:pt x="0" y="573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84261" cy="62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20040" y="-396613"/>
            <a:ext cx="7386178" cy="11079267"/>
            <a:chOff x="0" y="0"/>
            <a:chExt cx="6350000" cy="952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10187" r="-1018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85911" y="3799873"/>
            <a:ext cx="11273000" cy="141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9"/>
              </a:lnSpc>
            </a:pP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Analisis</a:t>
            </a:r>
            <a:r>
              <a:rPr lang="en-US" sz="3699" dirty="0">
                <a:solidFill>
                  <a:srgbClr val="322F50"/>
                </a:solidFill>
                <a:latin typeface="Montserrat Classic Bold"/>
              </a:rPr>
              <a:t> </a:t>
            </a:r>
            <a:r>
              <a:rPr lang="en-US" sz="3699" dirty="0" err="1">
                <a:solidFill>
                  <a:srgbClr val="322F50"/>
                </a:solidFill>
                <a:latin typeface="Montserrat Classic Bold"/>
              </a:rPr>
              <a:t>LightHouse</a:t>
            </a:r>
            <a:endParaRPr lang="en-US" sz="3699" dirty="0">
              <a:solidFill>
                <a:srgbClr val="322F50"/>
              </a:solidFill>
              <a:latin typeface="Montserrat Classic Bold"/>
            </a:endParaRPr>
          </a:p>
          <a:p>
            <a:pPr algn="ctr">
              <a:lnSpc>
                <a:spcPts val="5919"/>
              </a:lnSpc>
            </a:pPr>
            <a:endParaRPr lang="en-US" sz="3699" dirty="0">
              <a:solidFill>
                <a:srgbClr val="322F50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423868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0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>
                <a:solidFill>
                  <a:srgbClr val="FFFFFF"/>
                </a:solidFill>
                <a:latin typeface="Archivo Black"/>
              </a:rPr>
              <a:t>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D54D5D-31CF-FFDB-B4F3-5AE74731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727"/>
            <a:ext cx="11734800" cy="5717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77A4E2-7A9D-1A35-6947-CCAEC66A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667500"/>
            <a:ext cx="1063869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625" y="2127889"/>
            <a:ext cx="5032006" cy="50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25"/>
              </a:lnSpc>
            </a:pPr>
            <a:endParaRPr lang="en-US" sz="3161" dirty="0">
              <a:solidFill>
                <a:srgbClr val="000000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466438" y="-642667"/>
            <a:ext cx="20335009" cy="2332759"/>
            <a:chOff x="0" y="0"/>
            <a:chExt cx="5355723" cy="6143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723" cy="614389"/>
            </a:xfrm>
            <a:custGeom>
              <a:avLst/>
              <a:gdLst/>
              <a:ahLst/>
              <a:cxnLst/>
              <a:rect l="l" t="t" r="r" b="b"/>
              <a:pathLst>
                <a:path w="5355723" h="614389">
                  <a:moveTo>
                    <a:pt x="0" y="0"/>
                  </a:moveTo>
                  <a:lnTo>
                    <a:pt x="5355723" y="0"/>
                  </a:lnTo>
                  <a:lnTo>
                    <a:pt x="5355723" y="614389"/>
                  </a:lnTo>
                  <a:lnTo>
                    <a:pt x="0" y="614389"/>
                  </a:lnTo>
                  <a:close/>
                </a:path>
              </a:pathLst>
            </a:custGeom>
            <a:solidFill>
              <a:srgbClr val="322F5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55723" cy="652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7625" y="599912"/>
            <a:ext cx="154468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 err="1">
                <a:solidFill>
                  <a:srgbClr val="FFFFFF"/>
                </a:solidFill>
                <a:latin typeface="Archivo Black"/>
              </a:rPr>
              <a:t>Después</a:t>
            </a:r>
            <a:endParaRPr lang="en-US" sz="5000" dirty="0">
              <a:solidFill>
                <a:srgbClr val="FFFFFF"/>
              </a:solidFill>
              <a:latin typeface="Archivo Black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60F0A2-4559-9939-44B3-A34F4E93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1816706"/>
            <a:ext cx="12264485" cy="54656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622F3-817F-3D40-951E-FDAB71B5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04841"/>
            <a:ext cx="8534400" cy="298215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6ECFEE8-9D3D-1B17-83D0-4A8F5B6A7234}"/>
              </a:ext>
            </a:extLst>
          </p:cNvPr>
          <p:cNvSpPr txBox="1"/>
          <p:nvPr/>
        </p:nvSpPr>
        <p:spPr>
          <a:xfrm>
            <a:off x="8534400" y="7803020"/>
            <a:ext cx="8534400" cy="19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61" dirty="0">
                <a:solidFill>
                  <a:srgbClr val="000000"/>
                </a:solidFill>
                <a:latin typeface="Montserrat Classic"/>
              </a:rPr>
              <a:t>Podemos observar que mejoró el SEO que permite la visibilidad y la posición de una página web en los resultados de búsqueda de motores de búsqueda, es decir,  aumenta la calidad y cantidad de tráfico hacia sitios web</a:t>
            </a:r>
            <a:endParaRPr lang="es-ES_tradnl" sz="2461" dirty="0">
              <a:solidFill>
                <a:srgbClr val="000000"/>
              </a:solidFill>
              <a:latin typeface="Montserrat Classic"/>
            </a:endParaRPr>
          </a:p>
        </p:txBody>
      </p:sp>
    </p:spTree>
    <p:extLst>
      <p:ext uri="{BB962C8B-B14F-4D97-AF65-F5344CB8AC3E}">
        <p14:creationId xmlns:p14="http://schemas.microsoft.com/office/powerpoint/2010/main" val="96364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85911" y="3508567"/>
            <a:ext cx="11710555" cy="2178600"/>
            <a:chOff x="0" y="0"/>
            <a:chExt cx="3084261" cy="5737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4261" cy="573788"/>
            </a:xfrm>
            <a:custGeom>
              <a:avLst/>
              <a:gdLst/>
              <a:ahLst/>
              <a:cxnLst/>
              <a:rect l="l" t="t" r="r" b="b"/>
              <a:pathLst>
                <a:path w="3084261" h="573788">
                  <a:moveTo>
                    <a:pt x="0" y="0"/>
                  </a:moveTo>
                  <a:lnTo>
                    <a:pt x="3084261" y="0"/>
                  </a:lnTo>
                  <a:lnTo>
                    <a:pt x="3084261" y="573788"/>
                  </a:lnTo>
                  <a:lnTo>
                    <a:pt x="0" y="573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84261" cy="62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20040" y="-396613"/>
            <a:ext cx="7386178" cy="11079267"/>
            <a:chOff x="0" y="0"/>
            <a:chExt cx="6350000" cy="952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10187" r="-1018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85911" y="3799873"/>
            <a:ext cx="11273000" cy="21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9"/>
              </a:lnSpc>
            </a:pPr>
            <a:r>
              <a:rPr lang="en-US" sz="3699">
                <a:solidFill>
                  <a:srgbClr val="322F50"/>
                </a:solidFill>
                <a:latin typeface="Montserrat Classic Bold"/>
              </a:rPr>
              <a:t>Por cada tecnología del lado del cliente describir acciones que se aplicaron.</a:t>
            </a:r>
          </a:p>
          <a:p>
            <a:pPr algn="ctr">
              <a:lnSpc>
                <a:spcPts val="5919"/>
              </a:lnSpc>
            </a:pPr>
            <a:endParaRPr lang="en-US" sz="3699">
              <a:solidFill>
                <a:srgbClr val="322F50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411</Words>
  <Application>Microsoft Macintosh PowerPoint</Application>
  <PresentationFormat>Personalizado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Montserrat Classic Bold</vt:lpstr>
      <vt:lpstr>Arial</vt:lpstr>
      <vt:lpstr>Archivo Black</vt:lpstr>
      <vt:lpstr>Archivo Black Bold</vt:lpstr>
      <vt:lpstr>Calibri</vt:lpstr>
      <vt:lpstr>Montserrat Classic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MéndezAvilés_JMeter Prueba de desempeño</dc:title>
  <cp:lastModifiedBy>BECKY ZHU WU</cp:lastModifiedBy>
  <cp:revision>4</cp:revision>
  <dcterms:created xsi:type="dcterms:W3CDTF">2006-08-16T00:00:00Z</dcterms:created>
  <dcterms:modified xsi:type="dcterms:W3CDTF">2024-04-15T17:59:16Z</dcterms:modified>
  <dc:identifier>DAGAkOCTgmo</dc:identifier>
</cp:coreProperties>
</file>