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image" Target="../media/image19.png"/></Relationships>
</file>

<file path=ppt/diagrams/_rels/data2.xml.rels><?xml version="1.0" encoding="UTF-8" standalone="yes"?>
<Relationships xmlns="http://schemas.openxmlformats.org/package/2006/relationships"><Relationship Id="rId1" Type="http://schemas.openxmlformats.org/officeDocument/2006/relationships/image" Target="../media/image21.png"/></Relationships>
</file>

<file path=ppt/diagrams/_rels/data3.xml.rels><?xml version="1.0" encoding="UTF-8" standalone="yes"?>
<Relationships xmlns="http://schemas.openxmlformats.org/package/2006/relationships"><Relationship Id="rId1" Type="http://schemas.openxmlformats.org/officeDocument/2006/relationships/image" Target="../media/image2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9.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1.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EF6BB3-9898-449C-8669-06C09230010E}"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D550F7E8-FE2D-4581-A651-9BE541723C64}">
      <dgm:prSet phldrT="[Texto]"/>
      <dgm:spPr/>
      <dgm:t>
        <a:bodyPr/>
        <a:lstStyle/>
        <a:p>
          <a:endParaRPr lang="es-GT" dirty="0"/>
        </a:p>
      </dgm:t>
    </dgm:pt>
    <dgm:pt modelId="{C59E077A-828E-41F5-9C08-4887E9B0320B}" type="sibTrans" cxnId="{600755DE-CFCB-4DC6-A8E0-83DA24FB0863}">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s-GT"/>
        </a:p>
      </dgm:t>
    </dgm:pt>
    <dgm:pt modelId="{1DFC567B-468E-410B-8AB5-1504B3995F46}" type="parTrans" cxnId="{600755DE-CFCB-4DC6-A8E0-83DA24FB0863}">
      <dgm:prSet/>
      <dgm:spPr/>
      <dgm:t>
        <a:bodyPr/>
        <a:lstStyle/>
        <a:p>
          <a:endParaRPr lang="es-GT"/>
        </a:p>
      </dgm:t>
    </dgm:pt>
    <dgm:pt modelId="{B76CC4AA-30E3-44D0-A952-8AAB2652732D}" type="pres">
      <dgm:prSet presAssocID="{14EF6BB3-9898-449C-8669-06C09230010E}" presName="Name0" presStyleCnt="0">
        <dgm:presLayoutVars>
          <dgm:chMax val="7"/>
          <dgm:chPref val="7"/>
          <dgm:dir/>
        </dgm:presLayoutVars>
      </dgm:prSet>
      <dgm:spPr/>
    </dgm:pt>
    <dgm:pt modelId="{C4C99A84-ECF6-49A7-B1D8-7B6052DFC7AA}" type="pres">
      <dgm:prSet presAssocID="{14EF6BB3-9898-449C-8669-06C09230010E}" presName="Name1" presStyleCnt="0"/>
      <dgm:spPr/>
    </dgm:pt>
    <dgm:pt modelId="{001C50E2-1D46-40CF-9609-6E31F2DB6683}" type="pres">
      <dgm:prSet presAssocID="{C59E077A-828E-41F5-9C08-4887E9B0320B}" presName="picture_1" presStyleCnt="0"/>
      <dgm:spPr/>
    </dgm:pt>
    <dgm:pt modelId="{571AFA52-CA9F-442D-A03A-99708597E164}" type="pres">
      <dgm:prSet presAssocID="{C59E077A-828E-41F5-9C08-4887E9B0320B}" presName="pictureRepeatNode" presStyleLbl="alignImgPlace1" presStyleIdx="0" presStyleCnt="1" custScaleX="200000" custScaleY="200000" custLinFactNeighborX="-52016" custLinFactNeighborY="8008"/>
      <dgm:spPr/>
    </dgm:pt>
    <dgm:pt modelId="{0F8530E2-6430-4B64-B490-00B349461CFD}" type="pres">
      <dgm:prSet presAssocID="{D550F7E8-FE2D-4581-A651-9BE541723C64}" presName="text_1" presStyleLbl="node1" presStyleIdx="0" presStyleCnt="0">
        <dgm:presLayoutVars>
          <dgm:bulletEnabled val="1"/>
        </dgm:presLayoutVars>
      </dgm:prSet>
      <dgm:spPr/>
      <dgm:t>
        <a:bodyPr/>
        <a:lstStyle/>
        <a:p>
          <a:endParaRPr lang="es-GT"/>
        </a:p>
      </dgm:t>
    </dgm:pt>
  </dgm:ptLst>
  <dgm:cxnLst>
    <dgm:cxn modelId="{600755DE-CFCB-4DC6-A8E0-83DA24FB0863}" srcId="{14EF6BB3-9898-449C-8669-06C09230010E}" destId="{D550F7E8-FE2D-4581-A651-9BE541723C64}" srcOrd="0" destOrd="0" parTransId="{1DFC567B-468E-410B-8AB5-1504B3995F46}" sibTransId="{C59E077A-828E-41F5-9C08-4887E9B0320B}"/>
    <dgm:cxn modelId="{799448F8-91E3-4F66-85F9-AF70DBEDC66A}" type="presOf" srcId="{C59E077A-828E-41F5-9C08-4887E9B0320B}" destId="{571AFA52-CA9F-442D-A03A-99708597E164}" srcOrd="0" destOrd="0" presId="urn:microsoft.com/office/officeart/2008/layout/CircularPictureCallout"/>
    <dgm:cxn modelId="{E2ED4068-12B5-4574-BA23-CA3CA399DE8F}" type="presOf" srcId="{14EF6BB3-9898-449C-8669-06C09230010E}" destId="{B76CC4AA-30E3-44D0-A952-8AAB2652732D}" srcOrd="0" destOrd="0" presId="urn:microsoft.com/office/officeart/2008/layout/CircularPictureCallout"/>
    <dgm:cxn modelId="{0555689A-7165-4870-AEF4-4D33FDA68554}" type="presOf" srcId="{D550F7E8-FE2D-4581-A651-9BE541723C64}" destId="{0F8530E2-6430-4B64-B490-00B349461CFD}" srcOrd="0" destOrd="0" presId="urn:microsoft.com/office/officeart/2008/layout/CircularPictureCallout"/>
    <dgm:cxn modelId="{CD1CA3AD-CA4A-4560-94D7-98A65661CBF2}" type="presParOf" srcId="{B76CC4AA-30E3-44D0-A952-8AAB2652732D}" destId="{C4C99A84-ECF6-49A7-B1D8-7B6052DFC7AA}" srcOrd="0" destOrd="0" presId="urn:microsoft.com/office/officeart/2008/layout/CircularPictureCallout"/>
    <dgm:cxn modelId="{BFA0E197-B278-4F73-B3CC-7E7F6DAA3CAC}" type="presParOf" srcId="{C4C99A84-ECF6-49A7-B1D8-7B6052DFC7AA}" destId="{001C50E2-1D46-40CF-9609-6E31F2DB6683}" srcOrd="0" destOrd="0" presId="urn:microsoft.com/office/officeart/2008/layout/CircularPictureCallout"/>
    <dgm:cxn modelId="{103EC2D7-739A-4D51-930A-592CFBB8CB43}" type="presParOf" srcId="{001C50E2-1D46-40CF-9609-6E31F2DB6683}" destId="{571AFA52-CA9F-442D-A03A-99708597E164}" srcOrd="0" destOrd="0" presId="urn:microsoft.com/office/officeart/2008/layout/CircularPictureCallout"/>
    <dgm:cxn modelId="{636751AA-2706-4ECB-91E7-72DF6ADDAE38}" type="presParOf" srcId="{C4C99A84-ECF6-49A7-B1D8-7B6052DFC7AA}" destId="{0F8530E2-6430-4B64-B490-00B349461CFD}" srcOrd="1"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BA4CAC-735E-4CCE-9AFD-330B01509965}"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A9AECBD4-3168-4210-95EF-660F9991B99F}">
      <dgm:prSet phldrT="[Texto]"/>
      <dgm:spPr/>
      <dgm:t>
        <a:bodyPr/>
        <a:lstStyle/>
        <a:p>
          <a:endParaRPr lang="es-GT" dirty="0"/>
        </a:p>
      </dgm:t>
    </dgm:pt>
    <dgm:pt modelId="{FACEFB31-56D2-438E-BA1C-F3C1ED57E21E}" type="parTrans" cxnId="{D382D7E6-86C1-4A4E-8CBA-519C76E910A3}">
      <dgm:prSet/>
      <dgm:spPr/>
      <dgm:t>
        <a:bodyPr/>
        <a:lstStyle/>
        <a:p>
          <a:endParaRPr lang="es-GT"/>
        </a:p>
      </dgm:t>
    </dgm:pt>
    <dgm:pt modelId="{F78B29AE-D84B-4BA0-B8DF-8AFF1A4EA5A2}" type="sibTrans" cxnId="{D382D7E6-86C1-4A4E-8CBA-519C76E910A3}">
      <dgm:prSet/>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22000" r="-22000"/>
          </a:stretch>
        </a:blipFill>
      </dgm:spPr>
      <dgm:t>
        <a:bodyPr/>
        <a:lstStyle/>
        <a:p>
          <a:endParaRPr lang="es-GT"/>
        </a:p>
      </dgm:t>
    </dgm:pt>
    <dgm:pt modelId="{A6EDEBE0-2169-40F1-9D40-8E17EF0004E9}" type="pres">
      <dgm:prSet presAssocID="{9CBA4CAC-735E-4CCE-9AFD-330B01509965}" presName="Name0" presStyleCnt="0">
        <dgm:presLayoutVars>
          <dgm:chMax val="7"/>
          <dgm:chPref val="7"/>
          <dgm:dir/>
        </dgm:presLayoutVars>
      </dgm:prSet>
      <dgm:spPr/>
    </dgm:pt>
    <dgm:pt modelId="{0CCE9C54-69AA-415D-B7BE-2FEB849FBD32}" type="pres">
      <dgm:prSet presAssocID="{9CBA4CAC-735E-4CCE-9AFD-330B01509965}" presName="Name1" presStyleCnt="0"/>
      <dgm:spPr/>
    </dgm:pt>
    <dgm:pt modelId="{4681ECDA-EB5B-4D80-B638-6B1A2738D712}" type="pres">
      <dgm:prSet presAssocID="{F78B29AE-D84B-4BA0-B8DF-8AFF1A4EA5A2}" presName="picture_1" presStyleCnt="0"/>
      <dgm:spPr/>
    </dgm:pt>
    <dgm:pt modelId="{CBDB9C4B-049A-4E2F-9A51-637845BB25E8}" type="pres">
      <dgm:prSet presAssocID="{F78B29AE-D84B-4BA0-B8DF-8AFF1A4EA5A2}" presName="pictureRepeatNode" presStyleLbl="alignImgPlace1" presStyleIdx="0" presStyleCnt="1" custScaleX="200000" custScaleY="200000" custLinFactX="-6332" custLinFactNeighborX="-100000" custLinFactNeighborY="-12317"/>
      <dgm:spPr/>
    </dgm:pt>
    <dgm:pt modelId="{F272682D-51AA-4774-BE37-AB98CFEA95F9}" type="pres">
      <dgm:prSet presAssocID="{A9AECBD4-3168-4210-95EF-660F9991B99F}" presName="text_1" presStyleLbl="node1" presStyleIdx="0" presStyleCnt="0">
        <dgm:presLayoutVars>
          <dgm:bulletEnabled val="1"/>
        </dgm:presLayoutVars>
      </dgm:prSet>
      <dgm:spPr/>
    </dgm:pt>
  </dgm:ptLst>
  <dgm:cxnLst>
    <dgm:cxn modelId="{D382D7E6-86C1-4A4E-8CBA-519C76E910A3}" srcId="{9CBA4CAC-735E-4CCE-9AFD-330B01509965}" destId="{A9AECBD4-3168-4210-95EF-660F9991B99F}" srcOrd="0" destOrd="0" parTransId="{FACEFB31-56D2-438E-BA1C-F3C1ED57E21E}" sibTransId="{F78B29AE-D84B-4BA0-B8DF-8AFF1A4EA5A2}"/>
    <dgm:cxn modelId="{B3CB9BD1-FC8A-4BB6-9AC3-7BC0B295BEE5}" type="presOf" srcId="{9CBA4CAC-735E-4CCE-9AFD-330B01509965}" destId="{A6EDEBE0-2169-40F1-9D40-8E17EF0004E9}" srcOrd="0" destOrd="0" presId="urn:microsoft.com/office/officeart/2008/layout/CircularPictureCallout"/>
    <dgm:cxn modelId="{FFEC64BF-3330-4AE9-AFCF-996674FE842C}" type="presOf" srcId="{F78B29AE-D84B-4BA0-B8DF-8AFF1A4EA5A2}" destId="{CBDB9C4B-049A-4E2F-9A51-637845BB25E8}" srcOrd="0" destOrd="0" presId="urn:microsoft.com/office/officeart/2008/layout/CircularPictureCallout"/>
    <dgm:cxn modelId="{E85C73C8-964C-42D2-9ACC-B22FFBA22033}" type="presOf" srcId="{A9AECBD4-3168-4210-95EF-660F9991B99F}" destId="{F272682D-51AA-4774-BE37-AB98CFEA95F9}" srcOrd="0" destOrd="0" presId="urn:microsoft.com/office/officeart/2008/layout/CircularPictureCallout"/>
    <dgm:cxn modelId="{92241BEB-485A-4959-8140-3C84CB0CB9E4}" type="presParOf" srcId="{A6EDEBE0-2169-40F1-9D40-8E17EF0004E9}" destId="{0CCE9C54-69AA-415D-B7BE-2FEB849FBD32}" srcOrd="0" destOrd="0" presId="urn:microsoft.com/office/officeart/2008/layout/CircularPictureCallout"/>
    <dgm:cxn modelId="{2989ED74-BD67-4168-BBA2-7D6B7FE97C34}" type="presParOf" srcId="{0CCE9C54-69AA-415D-B7BE-2FEB849FBD32}" destId="{4681ECDA-EB5B-4D80-B638-6B1A2738D712}" srcOrd="0" destOrd="0" presId="urn:microsoft.com/office/officeart/2008/layout/CircularPictureCallout"/>
    <dgm:cxn modelId="{FD83D342-6AFB-46E8-9E90-9B063640A1BA}" type="presParOf" srcId="{4681ECDA-EB5B-4D80-B638-6B1A2738D712}" destId="{CBDB9C4B-049A-4E2F-9A51-637845BB25E8}" srcOrd="0" destOrd="0" presId="urn:microsoft.com/office/officeart/2008/layout/CircularPictureCallout"/>
    <dgm:cxn modelId="{6FE0059A-7988-41A1-B77C-6364EAC4F592}" type="presParOf" srcId="{0CCE9C54-69AA-415D-B7BE-2FEB849FBD32}" destId="{F272682D-51AA-4774-BE37-AB98CFEA95F9}" srcOrd="1" destOrd="0" presId="urn:microsoft.com/office/officeart/2008/layout/CircularPictureCallou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C20AB1-8C25-4E24-8081-FC0E11B8229F}"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888425D5-9C51-4AED-8AEF-80EB73D1D8D9}">
      <dgm:prSet phldrT="[Texto]"/>
      <dgm:spPr/>
      <dgm:t>
        <a:bodyPr/>
        <a:lstStyle/>
        <a:p>
          <a:endParaRPr lang="es-GT" dirty="0"/>
        </a:p>
      </dgm:t>
    </dgm:pt>
    <dgm:pt modelId="{447F1D95-B906-4872-A1C6-55934463D528}" type="parTrans" cxnId="{F93D8078-988F-4739-8BC8-4FD2C14FF6F1}">
      <dgm:prSet/>
      <dgm:spPr/>
      <dgm:t>
        <a:bodyPr/>
        <a:lstStyle/>
        <a:p>
          <a:endParaRPr lang="es-GT"/>
        </a:p>
      </dgm:t>
    </dgm:pt>
    <dgm:pt modelId="{96B88BB0-5D78-40B5-8A0F-3E425E16FD3A}" type="sibTrans" cxnId="{F93D8078-988F-4739-8BC8-4FD2C14FF6F1}">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s-GT"/>
        </a:p>
      </dgm:t>
    </dgm:pt>
    <dgm:pt modelId="{B7E9A0A0-F245-4F4E-B8F5-A13EF059E199}" type="pres">
      <dgm:prSet presAssocID="{59C20AB1-8C25-4E24-8081-FC0E11B8229F}" presName="Name0" presStyleCnt="0">
        <dgm:presLayoutVars>
          <dgm:chMax val="7"/>
          <dgm:chPref val="7"/>
          <dgm:dir/>
        </dgm:presLayoutVars>
      </dgm:prSet>
      <dgm:spPr/>
    </dgm:pt>
    <dgm:pt modelId="{D21F81E1-73B0-4AC6-8913-2BEF48A7E9F1}" type="pres">
      <dgm:prSet presAssocID="{59C20AB1-8C25-4E24-8081-FC0E11B8229F}" presName="Name1" presStyleCnt="0"/>
      <dgm:spPr/>
    </dgm:pt>
    <dgm:pt modelId="{6D642B3B-E61E-4B4E-A43F-96704472F500}" type="pres">
      <dgm:prSet presAssocID="{96B88BB0-5D78-40B5-8A0F-3E425E16FD3A}" presName="picture_1" presStyleCnt="0"/>
      <dgm:spPr/>
    </dgm:pt>
    <dgm:pt modelId="{087273F4-D142-4F51-9662-8D468AE322FA}" type="pres">
      <dgm:prSet presAssocID="{96B88BB0-5D78-40B5-8A0F-3E425E16FD3A}" presName="pictureRepeatNode" presStyleLbl="alignImgPlace1" presStyleIdx="0" presStyleCnt="1" custScaleX="186165" custScaleY="177901" custLinFactNeighborX="469" custLinFactNeighborY="-6411"/>
      <dgm:spPr/>
    </dgm:pt>
    <dgm:pt modelId="{DFA867A9-953D-4A0B-88C2-C6A768DDF024}" type="pres">
      <dgm:prSet presAssocID="{888425D5-9C51-4AED-8AEF-80EB73D1D8D9}" presName="text_1" presStyleLbl="node1" presStyleIdx="0" presStyleCnt="0">
        <dgm:presLayoutVars>
          <dgm:bulletEnabled val="1"/>
        </dgm:presLayoutVars>
      </dgm:prSet>
      <dgm:spPr/>
    </dgm:pt>
  </dgm:ptLst>
  <dgm:cxnLst>
    <dgm:cxn modelId="{F93D8078-988F-4739-8BC8-4FD2C14FF6F1}" srcId="{59C20AB1-8C25-4E24-8081-FC0E11B8229F}" destId="{888425D5-9C51-4AED-8AEF-80EB73D1D8D9}" srcOrd="0" destOrd="0" parTransId="{447F1D95-B906-4872-A1C6-55934463D528}" sibTransId="{96B88BB0-5D78-40B5-8A0F-3E425E16FD3A}"/>
    <dgm:cxn modelId="{8A826DA2-F0F7-4DF0-B304-B77B731BA307}" type="presOf" srcId="{888425D5-9C51-4AED-8AEF-80EB73D1D8D9}" destId="{DFA867A9-953D-4A0B-88C2-C6A768DDF024}" srcOrd="0" destOrd="0" presId="urn:microsoft.com/office/officeart/2008/layout/CircularPictureCallout"/>
    <dgm:cxn modelId="{1FFF8976-A4C9-4BD5-9162-AB7BB5DF4346}" type="presOf" srcId="{59C20AB1-8C25-4E24-8081-FC0E11B8229F}" destId="{B7E9A0A0-F245-4F4E-B8F5-A13EF059E199}" srcOrd="0" destOrd="0" presId="urn:microsoft.com/office/officeart/2008/layout/CircularPictureCallout"/>
    <dgm:cxn modelId="{4A4AE3EE-22C2-4E80-A907-6C725C27E749}" type="presOf" srcId="{96B88BB0-5D78-40B5-8A0F-3E425E16FD3A}" destId="{087273F4-D142-4F51-9662-8D468AE322FA}" srcOrd="0" destOrd="0" presId="urn:microsoft.com/office/officeart/2008/layout/CircularPictureCallout"/>
    <dgm:cxn modelId="{714ACE75-FD3B-4EC1-811A-22580D6EE1F7}" type="presParOf" srcId="{B7E9A0A0-F245-4F4E-B8F5-A13EF059E199}" destId="{D21F81E1-73B0-4AC6-8913-2BEF48A7E9F1}" srcOrd="0" destOrd="0" presId="urn:microsoft.com/office/officeart/2008/layout/CircularPictureCallout"/>
    <dgm:cxn modelId="{8A5A6C79-F22F-4026-AB3D-2D90026629BB}" type="presParOf" srcId="{D21F81E1-73B0-4AC6-8913-2BEF48A7E9F1}" destId="{6D642B3B-E61E-4B4E-A43F-96704472F500}" srcOrd="0" destOrd="0" presId="urn:microsoft.com/office/officeart/2008/layout/CircularPictureCallout"/>
    <dgm:cxn modelId="{57051601-D7CB-4948-8F67-5F5F3CC49B51}" type="presParOf" srcId="{6D642B3B-E61E-4B4E-A43F-96704472F500}" destId="{087273F4-D142-4F51-9662-8D468AE322FA}" srcOrd="0" destOrd="0" presId="urn:microsoft.com/office/officeart/2008/layout/CircularPictureCallout"/>
    <dgm:cxn modelId="{ACCAFD77-0671-48E5-88B1-D8DCE1731E7F}" type="presParOf" srcId="{D21F81E1-73B0-4AC6-8913-2BEF48A7E9F1}" destId="{DFA867A9-953D-4A0B-88C2-C6A768DDF024}" srcOrd="1" destOrd="0" presId="urn:microsoft.com/office/officeart/2008/layout/CircularPictureCallou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1AFA52-CA9F-442D-A03A-99708597E164}">
      <dsp:nvSpPr>
        <dsp:cNvPr id="0" name=""/>
        <dsp:cNvSpPr/>
      </dsp:nvSpPr>
      <dsp:spPr>
        <a:xfrm>
          <a:off x="0" y="-9820"/>
          <a:ext cx="1427410" cy="142741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8530E2-6430-4B64-B490-00B349461CFD}">
      <dsp:nvSpPr>
        <dsp:cNvPr id="0" name=""/>
        <dsp:cNvSpPr/>
      </dsp:nvSpPr>
      <dsp:spPr>
        <a:xfrm>
          <a:off x="485319" y="726009"/>
          <a:ext cx="456771" cy="23552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755650">
            <a:lnSpc>
              <a:spcPct val="90000"/>
            </a:lnSpc>
            <a:spcBef>
              <a:spcPct val="0"/>
            </a:spcBef>
            <a:spcAft>
              <a:spcPct val="35000"/>
            </a:spcAft>
          </a:pPr>
          <a:endParaRPr lang="es-GT" sz="1700" kern="1200" dirty="0"/>
        </a:p>
      </dsp:txBody>
      <dsp:txXfrm>
        <a:off x="485319" y="726009"/>
        <a:ext cx="456771" cy="2355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B9C4B-049A-4E2F-9A51-637845BB25E8}">
      <dsp:nvSpPr>
        <dsp:cNvPr id="0" name=""/>
        <dsp:cNvSpPr/>
      </dsp:nvSpPr>
      <dsp:spPr>
        <a:xfrm>
          <a:off x="0" y="0"/>
          <a:ext cx="1436491" cy="1436491"/>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22000" r="-22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72682D-51AA-4774-BE37-AB98CFEA95F9}">
      <dsp:nvSpPr>
        <dsp:cNvPr id="0" name=""/>
        <dsp:cNvSpPr/>
      </dsp:nvSpPr>
      <dsp:spPr>
        <a:xfrm>
          <a:off x="488406" y="780393"/>
          <a:ext cx="459677" cy="237021"/>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755650">
            <a:lnSpc>
              <a:spcPct val="90000"/>
            </a:lnSpc>
            <a:spcBef>
              <a:spcPct val="0"/>
            </a:spcBef>
            <a:spcAft>
              <a:spcPct val="35000"/>
            </a:spcAft>
          </a:pPr>
          <a:endParaRPr lang="es-GT" sz="1700" kern="1200" dirty="0"/>
        </a:p>
      </dsp:txBody>
      <dsp:txXfrm>
        <a:off x="488406" y="780393"/>
        <a:ext cx="459677" cy="2370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7273F4-D142-4F51-9662-8D468AE322FA}">
      <dsp:nvSpPr>
        <dsp:cNvPr id="0" name=""/>
        <dsp:cNvSpPr/>
      </dsp:nvSpPr>
      <dsp:spPr>
        <a:xfrm>
          <a:off x="56810" y="8461"/>
          <a:ext cx="1431827" cy="136826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FA867A9-953D-4A0B-88C2-C6A768DDF024}">
      <dsp:nvSpPr>
        <dsp:cNvPr id="0" name=""/>
        <dsp:cNvSpPr/>
      </dsp:nvSpPr>
      <dsp:spPr>
        <a:xfrm>
          <a:off x="522999" y="765745"/>
          <a:ext cx="492235" cy="253808"/>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844550">
            <a:lnSpc>
              <a:spcPct val="90000"/>
            </a:lnSpc>
            <a:spcBef>
              <a:spcPct val="0"/>
            </a:spcBef>
            <a:spcAft>
              <a:spcPct val="35000"/>
            </a:spcAft>
          </a:pPr>
          <a:endParaRPr lang="es-GT" sz="1900" kern="1200" dirty="0"/>
        </a:p>
      </dsp:txBody>
      <dsp:txXfrm>
        <a:off x="522999" y="765745"/>
        <a:ext cx="492235" cy="253808"/>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46C117F-5CCF-4837-BE5F-2B92066CAFAF}" type="datetimeFigureOut">
              <a:rPr lang="en-US" dirty="0"/>
              <a:t>4/12/2018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4EB90BD-B6CE-46B7-997F-7313B992CCDC}" type="datetimeFigureOut">
              <a:rPr lang="en-US" dirty="0"/>
              <a:t>4/12/2018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DB9D11F-B188-461D-B23F-39381795C052}" type="datetimeFigureOut">
              <a:rPr lang="en-US" dirty="0"/>
              <a:t>4/12/2018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2E6D8D9-55A2-4063-B0F3-121F44549695}" type="datetimeFigureOut">
              <a:rPr lang="en-US" dirty="0"/>
              <a:t>4/12/2018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D4B24536-994D-4021-A283-9F449C0DB509}" type="datetimeFigureOut">
              <a:rPr lang="en-US" dirty="0"/>
              <a:t>4/12/2018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3CBBBB78-C96F-47B7-AB17-D852CA960AC9}" type="datetimeFigureOut">
              <a:rPr lang="en-US" dirty="0"/>
              <a:t>4/12/2018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4/12/2018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0578ACC-22D6-47C1-A373-4FD133E34F3C}" type="datetimeFigureOut">
              <a:rPr lang="en-US" dirty="0"/>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331444B-B92B-4E27-8C94-BB93EAF5CB18}" type="datetimeFigureOut">
              <a:rPr lang="en-US" dirty="0"/>
              <a:t>4/12/2018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63EFA5E-FA76-400D-B3DC-F0BA90E6D107}" type="datetimeFigureOut">
              <a:rPr lang="en-US" dirty="0"/>
              <a:t>4/12/2018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4/12/2018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image" Target="../media/image23.png"/><Relationship Id="rId3" Type="http://schemas.openxmlformats.org/officeDocument/2006/relationships/diagramLayout" Target="../diagrams/layout1.xml"/><Relationship Id="rId7" Type="http://schemas.openxmlformats.org/officeDocument/2006/relationships/image" Target="../media/image20.png"/><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diagramData" Target="../diagrams/data1.xml"/><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diagramColors" Target="../diagrams/colors2.xml"/><Relationship Id="rId5" Type="http://schemas.openxmlformats.org/officeDocument/2006/relationships/diagramColors" Target="../diagrams/colors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image" Target="../media/image24.png"/><Relationship Id="rId4" Type="http://schemas.openxmlformats.org/officeDocument/2006/relationships/diagramQuickStyle" Target="../diagrams/quickStyle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goo.gl/maps/cciRJAaXeK42"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0322" y="2646026"/>
            <a:ext cx="8144134" cy="1373070"/>
          </a:xfrm>
        </p:spPr>
        <p:txBody>
          <a:bodyPr>
            <a:scene3d>
              <a:camera prst="orthographicFront"/>
              <a:lightRig rig="harsh" dir="t"/>
            </a:scene3d>
            <a:sp3d extrusionH="57150" prstMaterial="matte">
              <a:bevelT w="63500" h="12700" prst="angle"/>
              <a:contourClr>
                <a:schemeClr val="bg1">
                  <a:lumMod val="65000"/>
                </a:schemeClr>
              </a:contourClr>
            </a:sp3d>
          </a:bodyPr>
          <a:lstStyle/>
          <a:p>
            <a:pPr algn="ctr"/>
            <a:r>
              <a:rPr lang="es-GT" b="1" dirty="0" smtClean="0">
                <a:ln/>
                <a:solidFill>
                  <a:srgbClr val="00B0F0"/>
                </a:solidFill>
              </a:rPr>
              <a:t>XIK</a:t>
            </a:r>
            <a:endParaRPr lang="es-GT" b="1" dirty="0">
              <a:ln/>
              <a:solidFill>
                <a:srgbClr val="00B0F0"/>
              </a:solidFill>
            </a:endParaRPr>
          </a:p>
        </p:txBody>
      </p:sp>
      <p:sp>
        <p:nvSpPr>
          <p:cNvPr id="3" name="Subtítulo 2"/>
          <p:cNvSpPr>
            <a:spLocks noGrp="1"/>
          </p:cNvSpPr>
          <p:nvPr>
            <p:ph type="subTitle" idx="1"/>
          </p:nvPr>
        </p:nvSpPr>
        <p:spPr>
          <a:xfrm>
            <a:off x="3398470" y="4544353"/>
            <a:ext cx="8401048" cy="453534"/>
          </a:xfrm>
        </p:spPr>
        <p:txBody>
          <a:bodyPr>
            <a:scene3d>
              <a:camera prst="orthographicFront"/>
              <a:lightRig rig="harsh" dir="t"/>
            </a:scene3d>
            <a:sp3d extrusionH="57150" prstMaterial="matte">
              <a:bevelT w="63500" h="12700" prst="angle"/>
              <a:contourClr>
                <a:schemeClr val="bg1">
                  <a:lumMod val="65000"/>
                </a:schemeClr>
              </a:contourClr>
            </a:sp3d>
          </a:bodyPr>
          <a:lstStyle/>
          <a:p>
            <a:r>
              <a:rPr lang="es-GT" b="1" dirty="0" smtClean="0">
                <a:ln>
                  <a:solidFill>
                    <a:sysClr val="windowText" lastClr="000000"/>
                  </a:solidFill>
                </a:ln>
                <a:solidFill>
                  <a:schemeClr val="bg1"/>
                </a:solidFill>
                <a:effectLst>
                  <a:outerShdw blurRad="60007" dist="200025" dir="15000000" sy="30000" kx="-1800000" algn="bl" rotWithShape="0">
                    <a:prstClr val="black">
                      <a:alpha val="32000"/>
                    </a:prstClr>
                  </a:outerShdw>
                  <a:reflection blurRad="6350" stA="55000" endA="300" endPos="45500" dir="5400000" sy="-100000" algn="bl" rotWithShape="0"/>
                </a:effectLst>
              </a:rPr>
              <a:t>AGILE SOLUTIONS POR COMPLEX PROBLEM</a:t>
            </a:r>
            <a:endParaRPr lang="es-GT" b="1" dirty="0">
              <a:ln>
                <a:solidFill>
                  <a:sysClr val="windowText" lastClr="000000"/>
                </a:solidFill>
              </a:ln>
              <a:solidFill>
                <a:schemeClr val="bg1"/>
              </a:solidFill>
              <a:effectLst>
                <a:outerShdw blurRad="60007" dist="200025" dir="15000000" sy="30000" kx="-1800000" algn="bl" rotWithShape="0">
                  <a:prstClr val="black">
                    <a:alpha val="32000"/>
                  </a:prstClr>
                </a:outerShdw>
                <a:reflection blurRad="6350" stA="55000" endA="300" endPos="45500" dir="5400000" sy="-100000" algn="bl" rotWithShape="0"/>
              </a:effectLst>
            </a:endParaRPr>
          </a:p>
        </p:txBody>
      </p:sp>
      <p:pic>
        <p:nvPicPr>
          <p:cNvPr id="5" name="Imagen 4"/>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989518" y="215769"/>
            <a:ext cx="3810000" cy="1905000"/>
          </a:xfrm>
          <a:prstGeom prst="rect">
            <a:avLst/>
          </a:prstGeom>
        </p:spPr>
      </p:pic>
    </p:spTree>
    <p:extLst>
      <p:ext uri="{BB962C8B-B14F-4D97-AF65-F5344CB8AC3E}">
        <p14:creationId xmlns:p14="http://schemas.microsoft.com/office/powerpoint/2010/main" val="103340346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2000"/>
                                        <p:tgtEl>
                                          <p:spTgt spid="2"/>
                                        </p:tgtEl>
                                      </p:cBhvr>
                                    </p:animEffect>
                                    <p:anim calcmode="lin" valueType="num">
                                      <p:cBhvr>
                                        <p:cTn id="14" dur="2000" fill="hold"/>
                                        <p:tgtEl>
                                          <p:spTgt spid="2"/>
                                        </p:tgtEl>
                                        <p:attrNameLst>
                                          <p:attrName>ppt_w</p:attrName>
                                        </p:attrNameLst>
                                      </p:cBhvr>
                                      <p:tavLst>
                                        <p:tav tm="0" fmla="#ppt_w*sin(2.5*pi*$)">
                                          <p:val>
                                            <p:fltVal val="0"/>
                                          </p:val>
                                        </p:tav>
                                        <p:tav tm="100000">
                                          <p:val>
                                            <p:fltVal val="1"/>
                                          </p:val>
                                        </p:tav>
                                      </p:tavLst>
                                    </p:anim>
                                    <p:anim calcmode="lin" valueType="num">
                                      <p:cBhvr>
                                        <p:cTn id="15"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circle(in)">
                                      <p:cBhvr>
                                        <p:cTn id="20"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868" y="3014582"/>
            <a:ext cx="2113917" cy="1913095"/>
          </a:xfrm>
        </p:spPr>
      </p:pic>
      <p:pic>
        <p:nvPicPr>
          <p:cNvPr id="3074" name="Picture 2" descr="Resultado de imagen para Test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4174" y="2957017"/>
            <a:ext cx="1597025" cy="202822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ultado de imagen para sikul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0862" y="3014580"/>
            <a:ext cx="1760044" cy="191309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sultado de imagen para jenki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29682" y="3014580"/>
            <a:ext cx="1913095" cy="1913095"/>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16846" y="3014580"/>
            <a:ext cx="1952853" cy="2019250"/>
          </a:xfrm>
          <a:prstGeom prst="rect">
            <a:avLst/>
          </a:prstGeom>
        </p:spPr>
      </p:pic>
      <p:sp>
        <p:nvSpPr>
          <p:cNvPr id="6" name="CuadroTexto 5"/>
          <p:cNvSpPr txBox="1"/>
          <p:nvPr/>
        </p:nvSpPr>
        <p:spPr>
          <a:xfrm>
            <a:off x="419100" y="5219700"/>
            <a:ext cx="1384300" cy="368300"/>
          </a:xfrm>
          <a:prstGeom prst="rect">
            <a:avLst/>
          </a:prstGeom>
          <a:noFill/>
        </p:spPr>
        <p:txBody>
          <a:bodyPr wrap="square" rtlCol="0">
            <a:spAutoFit/>
          </a:bodyPr>
          <a:lstStyle/>
          <a:p>
            <a:r>
              <a:rPr lang="es-GT" dirty="0" err="1" smtClean="0"/>
              <a:t>Selinium</a:t>
            </a:r>
            <a:endParaRPr lang="es-GT" dirty="0"/>
          </a:p>
        </p:txBody>
      </p:sp>
      <p:sp>
        <p:nvSpPr>
          <p:cNvPr id="11" name="CuadroTexto 10"/>
          <p:cNvSpPr txBox="1"/>
          <p:nvPr/>
        </p:nvSpPr>
        <p:spPr>
          <a:xfrm>
            <a:off x="2916899" y="5219700"/>
            <a:ext cx="1384300" cy="368300"/>
          </a:xfrm>
          <a:prstGeom prst="rect">
            <a:avLst/>
          </a:prstGeom>
          <a:noFill/>
        </p:spPr>
        <p:txBody>
          <a:bodyPr wrap="square" rtlCol="0">
            <a:spAutoFit/>
          </a:bodyPr>
          <a:lstStyle/>
          <a:p>
            <a:r>
              <a:rPr lang="es-GT" dirty="0" err="1" smtClean="0"/>
              <a:t>TestNG</a:t>
            </a:r>
            <a:endParaRPr lang="es-GT" dirty="0"/>
          </a:p>
        </p:txBody>
      </p:sp>
      <p:sp>
        <p:nvSpPr>
          <p:cNvPr id="12" name="CuadroTexto 11"/>
          <p:cNvSpPr txBox="1"/>
          <p:nvPr/>
        </p:nvSpPr>
        <p:spPr>
          <a:xfrm>
            <a:off x="5098734" y="5219700"/>
            <a:ext cx="1384300" cy="368300"/>
          </a:xfrm>
          <a:prstGeom prst="rect">
            <a:avLst/>
          </a:prstGeom>
          <a:noFill/>
        </p:spPr>
        <p:txBody>
          <a:bodyPr wrap="square" rtlCol="0">
            <a:spAutoFit/>
          </a:bodyPr>
          <a:lstStyle/>
          <a:p>
            <a:r>
              <a:rPr lang="es-GT" dirty="0" err="1" smtClean="0"/>
              <a:t>Sikuli</a:t>
            </a:r>
            <a:endParaRPr lang="es-GT" dirty="0"/>
          </a:p>
        </p:txBody>
      </p:sp>
      <p:sp>
        <p:nvSpPr>
          <p:cNvPr id="13" name="CuadroTexto 12"/>
          <p:cNvSpPr txBox="1"/>
          <p:nvPr/>
        </p:nvSpPr>
        <p:spPr>
          <a:xfrm>
            <a:off x="7294079" y="5219700"/>
            <a:ext cx="1384300" cy="368300"/>
          </a:xfrm>
          <a:prstGeom prst="rect">
            <a:avLst/>
          </a:prstGeom>
          <a:noFill/>
        </p:spPr>
        <p:txBody>
          <a:bodyPr wrap="square" rtlCol="0">
            <a:spAutoFit/>
          </a:bodyPr>
          <a:lstStyle/>
          <a:p>
            <a:r>
              <a:rPr lang="es-GT" dirty="0" smtClean="0"/>
              <a:t>Jenkins</a:t>
            </a:r>
            <a:endParaRPr lang="es-GT" dirty="0"/>
          </a:p>
        </p:txBody>
      </p:sp>
      <p:sp>
        <p:nvSpPr>
          <p:cNvPr id="14" name="CuadroTexto 13"/>
          <p:cNvSpPr txBox="1"/>
          <p:nvPr/>
        </p:nvSpPr>
        <p:spPr>
          <a:xfrm>
            <a:off x="9758984" y="5218668"/>
            <a:ext cx="1668576" cy="369332"/>
          </a:xfrm>
          <a:prstGeom prst="rect">
            <a:avLst/>
          </a:prstGeom>
          <a:noFill/>
        </p:spPr>
        <p:txBody>
          <a:bodyPr wrap="square" rtlCol="0">
            <a:spAutoFit/>
          </a:bodyPr>
          <a:lstStyle/>
          <a:p>
            <a:r>
              <a:rPr lang="es-GT" dirty="0" smtClean="0"/>
              <a:t>Visual Studio</a:t>
            </a:r>
            <a:endParaRPr lang="es-GT" dirty="0"/>
          </a:p>
        </p:txBody>
      </p:sp>
    </p:spTree>
    <p:extLst>
      <p:ext uri="{BB962C8B-B14F-4D97-AF65-F5344CB8AC3E}">
        <p14:creationId xmlns:p14="http://schemas.microsoft.com/office/powerpoint/2010/main" val="25778163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1000"/>
                                        <p:tgtEl>
                                          <p:spTgt spid="3074"/>
                                        </p:tgtEl>
                                      </p:cBhvr>
                                    </p:animEffect>
                                    <p:anim calcmode="lin" valueType="num">
                                      <p:cBhvr>
                                        <p:cTn id="13" dur="1000" fill="hold"/>
                                        <p:tgtEl>
                                          <p:spTgt spid="3074"/>
                                        </p:tgtEl>
                                        <p:attrNameLst>
                                          <p:attrName>ppt_x</p:attrName>
                                        </p:attrNameLst>
                                      </p:cBhvr>
                                      <p:tavLst>
                                        <p:tav tm="0">
                                          <p:val>
                                            <p:strVal val="#ppt_x"/>
                                          </p:val>
                                        </p:tav>
                                        <p:tav tm="100000">
                                          <p:val>
                                            <p:strVal val="#ppt_x"/>
                                          </p:val>
                                        </p:tav>
                                      </p:tavLst>
                                    </p:anim>
                                    <p:anim calcmode="lin" valueType="num">
                                      <p:cBhvr>
                                        <p:cTn id="14" dur="1000" fill="hold"/>
                                        <p:tgtEl>
                                          <p:spTgt spid="307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76"/>
                                        </p:tgtEl>
                                        <p:attrNameLst>
                                          <p:attrName>style.visibility</p:attrName>
                                        </p:attrNameLst>
                                      </p:cBhvr>
                                      <p:to>
                                        <p:strVal val="visible"/>
                                      </p:to>
                                    </p:set>
                                    <p:animEffect transition="in" filter="fade">
                                      <p:cBhvr>
                                        <p:cTn id="17" dur="1000"/>
                                        <p:tgtEl>
                                          <p:spTgt spid="3076"/>
                                        </p:tgtEl>
                                      </p:cBhvr>
                                    </p:animEffect>
                                    <p:anim calcmode="lin" valueType="num">
                                      <p:cBhvr>
                                        <p:cTn id="18" dur="1000" fill="hold"/>
                                        <p:tgtEl>
                                          <p:spTgt spid="3076"/>
                                        </p:tgtEl>
                                        <p:attrNameLst>
                                          <p:attrName>ppt_x</p:attrName>
                                        </p:attrNameLst>
                                      </p:cBhvr>
                                      <p:tavLst>
                                        <p:tav tm="0">
                                          <p:val>
                                            <p:strVal val="#ppt_x"/>
                                          </p:val>
                                        </p:tav>
                                        <p:tav tm="100000">
                                          <p:val>
                                            <p:strVal val="#ppt_x"/>
                                          </p:val>
                                        </p:tav>
                                      </p:tavLst>
                                    </p:anim>
                                    <p:anim calcmode="lin" valueType="num">
                                      <p:cBhvr>
                                        <p:cTn id="19" dur="1000" fill="hold"/>
                                        <p:tgtEl>
                                          <p:spTgt spid="307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078"/>
                                        </p:tgtEl>
                                        <p:attrNameLst>
                                          <p:attrName>style.visibility</p:attrName>
                                        </p:attrNameLst>
                                      </p:cBhvr>
                                      <p:to>
                                        <p:strVal val="visible"/>
                                      </p:to>
                                    </p:set>
                                    <p:animEffect transition="in" filter="fade">
                                      <p:cBhvr>
                                        <p:cTn id="22" dur="1000"/>
                                        <p:tgtEl>
                                          <p:spTgt spid="3078"/>
                                        </p:tgtEl>
                                      </p:cBhvr>
                                    </p:animEffect>
                                    <p:anim calcmode="lin" valueType="num">
                                      <p:cBhvr>
                                        <p:cTn id="23" dur="1000" fill="hold"/>
                                        <p:tgtEl>
                                          <p:spTgt spid="3078"/>
                                        </p:tgtEl>
                                        <p:attrNameLst>
                                          <p:attrName>ppt_x</p:attrName>
                                        </p:attrNameLst>
                                      </p:cBhvr>
                                      <p:tavLst>
                                        <p:tav tm="0">
                                          <p:val>
                                            <p:strVal val="#ppt_x"/>
                                          </p:val>
                                        </p:tav>
                                        <p:tav tm="100000">
                                          <p:val>
                                            <p:strVal val="#ppt_x"/>
                                          </p:val>
                                        </p:tav>
                                      </p:tavLst>
                                    </p:anim>
                                    <p:anim calcmode="lin" valueType="num">
                                      <p:cBhvr>
                                        <p:cTn id="24" dur="1000" fill="hold"/>
                                        <p:tgtEl>
                                          <p:spTgt spid="307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9" presetClass="entr" presetSubtype="0" decel="10000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500" fill="hold"/>
                                        <p:tgtEl>
                                          <p:spTgt spid="6"/>
                                        </p:tgtEl>
                                        <p:attrNameLst>
                                          <p:attrName>ppt_w</p:attrName>
                                        </p:attrNameLst>
                                      </p:cBhvr>
                                      <p:tavLst>
                                        <p:tav tm="0">
                                          <p:val>
                                            <p:fltVal val="0"/>
                                          </p:val>
                                        </p:tav>
                                        <p:tav tm="100000">
                                          <p:val>
                                            <p:strVal val="#ppt_w"/>
                                          </p:val>
                                        </p:tav>
                                      </p:tavLst>
                                    </p:anim>
                                    <p:anim calcmode="lin" valueType="num">
                                      <p:cBhvr>
                                        <p:cTn id="35" dur="500" fill="hold"/>
                                        <p:tgtEl>
                                          <p:spTgt spid="6"/>
                                        </p:tgtEl>
                                        <p:attrNameLst>
                                          <p:attrName>ppt_h</p:attrName>
                                        </p:attrNameLst>
                                      </p:cBhvr>
                                      <p:tavLst>
                                        <p:tav tm="0">
                                          <p:val>
                                            <p:fltVal val="0"/>
                                          </p:val>
                                        </p:tav>
                                        <p:tav tm="100000">
                                          <p:val>
                                            <p:strVal val="#ppt_h"/>
                                          </p:val>
                                        </p:tav>
                                      </p:tavLst>
                                    </p:anim>
                                    <p:anim calcmode="lin" valueType="num">
                                      <p:cBhvr>
                                        <p:cTn id="36" dur="500" fill="hold"/>
                                        <p:tgtEl>
                                          <p:spTgt spid="6"/>
                                        </p:tgtEl>
                                        <p:attrNameLst>
                                          <p:attrName>style.rotation</p:attrName>
                                        </p:attrNameLst>
                                      </p:cBhvr>
                                      <p:tavLst>
                                        <p:tav tm="0">
                                          <p:val>
                                            <p:fltVal val="360"/>
                                          </p:val>
                                        </p:tav>
                                        <p:tav tm="100000">
                                          <p:val>
                                            <p:fltVal val="0"/>
                                          </p:val>
                                        </p:tav>
                                      </p:tavLst>
                                    </p:anim>
                                    <p:animEffect transition="in" filter="fade">
                                      <p:cBhvr>
                                        <p:cTn id="37" dur="500"/>
                                        <p:tgtEl>
                                          <p:spTgt spid="6"/>
                                        </p:tgtEl>
                                      </p:cBhvr>
                                    </p:animEffect>
                                  </p:childTnLst>
                                </p:cTn>
                              </p:par>
                              <p:par>
                                <p:cTn id="38" presetID="49" presetClass="entr" presetSubtype="0" decel="10000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p:cTn id="40" dur="500" fill="hold"/>
                                        <p:tgtEl>
                                          <p:spTgt spid="11"/>
                                        </p:tgtEl>
                                        <p:attrNameLst>
                                          <p:attrName>ppt_w</p:attrName>
                                        </p:attrNameLst>
                                      </p:cBhvr>
                                      <p:tavLst>
                                        <p:tav tm="0">
                                          <p:val>
                                            <p:fltVal val="0"/>
                                          </p:val>
                                        </p:tav>
                                        <p:tav tm="100000">
                                          <p:val>
                                            <p:strVal val="#ppt_w"/>
                                          </p:val>
                                        </p:tav>
                                      </p:tavLst>
                                    </p:anim>
                                    <p:anim calcmode="lin" valueType="num">
                                      <p:cBhvr>
                                        <p:cTn id="41" dur="500" fill="hold"/>
                                        <p:tgtEl>
                                          <p:spTgt spid="11"/>
                                        </p:tgtEl>
                                        <p:attrNameLst>
                                          <p:attrName>ppt_h</p:attrName>
                                        </p:attrNameLst>
                                      </p:cBhvr>
                                      <p:tavLst>
                                        <p:tav tm="0">
                                          <p:val>
                                            <p:fltVal val="0"/>
                                          </p:val>
                                        </p:tav>
                                        <p:tav tm="100000">
                                          <p:val>
                                            <p:strVal val="#ppt_h"/>
                                          </p:val>
                                        </p:tav>
                                      </p:tavLst>
                                    </p:anim>
                                    <p:anim calcmode="lin" valueType="num">
                                      <p:cBhvr>
                                        <p:cTn id="42" dur="500" fill="hold"/>
                                        <p:tgtEl>
                                          <p:spTgt spid="11"/>
                                        </p:tgtEl>
                                        <p:attrNameLst>
                                          <p:attrName>style.rotation</p:attrName>
                                        </p:attrNameLst>
                                      </p:cBhvr>
                                      <p:tavLst>
                                        <p:tav tm="0">
                                          <p:val>
                                            <p:fltVal val="360"/>
                                          </p:val>
                                        </p:tav>
                                        <p:tav tm="100000">
                                          <p:val>
                                            <p:fltVal val="0"/>
                                          </p:val>
                                        </p:tav>
                                      </p:tavLst>
                                    </p:anim>
                                    <p:animEffect transition="in" filter="fade">
                                      <p:cBhvr>
                                        <p:cTn id="43" dur="500"/>
                                        <p:tgtEl>
                                          <p:spTgt spid="11"/>
                                        </p:tgtEl>
                                      </p:cBhvr>
                                    </p:animEffect>
                                  </p:childTnLst>
                                </p:cTn>
                              </p:par>
                              <p:par>
                                <p:cTn id="44" presetID="49" presetClass="entr" presetSubtype="0"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500" fill="hold"/>
                                        <p:tgtEl>
                                          <p:spTgt spid="12"/>
                                        </p:tgtEl>
                                        <p:attrNameLst>
                                          <p:attrName>ppt_w</p:attrName>
                                        </p:attrNameLst>
                                      </p:cBhvr>
                                      <p:tavLst>
                                        <p:tav tm="0">
                                          <p:val>
                                            <p:fltVal val="0"/>
                                          </p:val>
                                        </p:tav>
                                        <p:tav tm="100000">
                                          <p:val>
                                            <p:strVal val="#ppt_w"/>
                                          </p:val>
                                        </p:tav>
                                      </p:tavLst>
                                    </p:anim>
                                    <p:anim calcmode="lin" valueType="num">
                                      <p:cBhvr>
                                        <p:cTn id="47" dur="500" fill="hold"/>
                                        <p:tgtEl>
                                          <p:spTgt spid="12"/>
                                        </p:tgtEl>
                                        <p:attrNameLst>
                                          <p:attrName>ppt_h</p:attrName>
                                        </p:attrNameLst>
                                      </p:cBhvr>
                                      <p:tavLst>
                                        <p:tav tm="0">
                                          <p:val>
                                            <p:fltVal val="0"/>
                                          </p:val>
                                        </p:tav>
                                        <p:tav tm="100000">
                                          <p:val>
                                            <p:strVal val="#ppt_h"/>
                                          </p:val>
                                        </p:tav>
                                      </p:tavLst>
                                    </p:anim>
                                    <p:anim calcmode="lin" valueType="num">
                                      <p:cBhvr>
                                        <p:cTn id="48" dur="500" fill="hold"/>
                                        <p:tgtEl>
                                          <p:spTgt spid="12"/>
                                        </p:tgtEl>
                                        <p:attrNameLst>
                                          <p:attrName>style.rotation</p:attrName>
                                        </p:attrNameLst>
                                      </p:cBhvr>
                                      <p:tavLst>
                                        <p:tav tm="0">
                                          <p:val>
                                            <p:fltVal val="360"/>
                                          </p:val>
                                        </p:tav>
                                        <p:tav tm="100000">
                                          <p:val>
                                            <p:fltVal val="0"/>
                                          </p:val>
                                        </p:tav>
                                      </p:tavLst>
                                    </p:anim>
                                    <p:animEffect transition="in" filter="fade">
                                      <p:cBhvr>
                                        <p:cTn id="49" dur="500"/>
                                        <p:tgtEl>
                                          <p:spTgt spid="12"/>
                                        </p:tgtEl>
                                      </p:cBhvr>
                                    </p:animEffect>
                                  </p:childTnLst>
                                </p:cTn>
                              </p:par>
                              <p:par>
                                <p:cTn id="50" presetID="49" presetClass="entr" presetSubtype="0" decel="10000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500" fill="hold"/>
                                        <p:tgtEl>
                                          <p:spTgt spid="13"/>
                                        </p:tgtEl>
                                        <p:attrNameLst>
                                          <p:attrName>ppt_w</p:attrName>
                                        </p:attrNameLst>
                                      </p:cBhvr>
                                      <p:tavLst>
                                        <p:tav tm="0">
                                          <p:val>
                                            <p:fltVal val="0"/>
                                          </p:val>
                                        </p:tav>
                                        <p:tav tm="100000">
                                          <p:val>
                                            <p:strVal val="#ppt_w"/>
                                          </p:val>
                                        </p:tav>
                                      </p:tavLst>
                                    </p:anim>
                                    <p:anim calcmode="lin" valueType="num">
                                      <p:cBhvr>
                                        <p:cTn id="53" dur="500" fill="hold"/>
                                        <p:tgtEl>
                                          <p:spTgt spid="13"/>
                                        </p:tgtEl>
                                        <p:attrNameLst>
                                          <p:attrName>ppt_h</p:attrName>
                                        </p:attrNameLst>
                                      </p:cBhvr>
                                      <p:tavLst>
                                        <p:tav tm="0">
                                          <p:val>
                                            <p:fltVal val="0"/>
                                          </p:val>
                                        </p:tav>
                                        <p:tav tm="100000">
                                          <p:val>
                                            <p:strVal val="#ppt_h"/>
                                          </p:val>
                                        </p:tav>
                                      </p:tavLst>
                                    </p:anim>
                                    <p:anim calcmode="lin" valueType="num">
                                      <p:cBhvr>
                                        <p:cTn id="54" dur="500" fill="hold"/>
                                        <p:tgtEl>
                                          <p:spTgt spid="13"/>
                                        </p:tgtEl>
                                        <p:attrNameLst>
                                          <p:attrName>style.rotation</p:attrName>
                                        </p:attrNameLst>
                                      </p:cBhvr>
                                      <p:tavLst>
                                        <p:tav tm="0">
                                          <p:val>
                                            <p:fltVal val="360"/>
                                          </p:val>
                                        </p:tav>
                                        <p:tav tm="100000">
                                          <p:val>
                                            <p:fltVal val="0"/>
                                          </p:val>
                                        </p:tav>
                                      </p:tavLst>
                                    </p:anim>
                                    <p:animEffect transition="in" filter="fade">
                                      <p:cBhvr>
                                        <p:cTn id="55" dur="500"/>
                                        <p:tgtEl>
                                          <p:spTgt spid="13"/>
                                        </p:tgtEl>
                                      </p:cBhvr>
                                    </p:animEffect>
                                  </p:childTnLst>
                                </p:cTn>
                              </p:par>
                              <p:par>
                                <p:cTn id="56" presetID="49" presetClass="entr" presetSubtype="0" decel="10000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500" fill="hold"/>
                                        <p:tgtEl>
                                          <p:spTgt spid="14"/>
                                        </p:tgtEl>
                                        <p:attrNameLst>
                                          <p:attrName>ppt_w</p:attrName>
                                        </p:attrNameLst>
                                      </p:cBhvr>
                                      <p:tavLst>
                                        <p:tav tm="0">
                                          <p:val>
                                            <p:fltVal val="0"/>
                                          </p:val>
                                        </p:tav>
                                        <p:tav tm="100000">
                                          <p:val>
                                            <p:strVal val="#ppt_w"/>
                                          </p:val>
                                        </p:tav>
                                      </p:tavLst>
                                    </p:anim>
                                    <p:anim calcmode="lin" valueType="num">
                                      <p:cBhvr>
                                        <p:cTn id="59" dur="500" fill="hold"/>
                                        <p:tgtEl>
                                          <p:spTgt spid="14"/>
                                        </p:tgtEl>
                                        <p:attrNameLst>
                                          <p:attrName>ppt_h</p:attrName>
                                        </p:attrNameLst>
                                      </p:cBhvr>
                                      <p:tavLst>
                                        <p:tav tm="0">
                                          <p:val>
                                            <p:fltVal val="0"/>
                                          </p:val>
                                        </p:tav>
                                        <p:tav tm="100000">
                                          <p:val>
                                            <p:strVal val="#ppt_h"/>
                                          </p:val>
                                        </p:tav>
                                      </p:tavLst>
                                    </p:anim>
                                    <p:anim calcmode="lin" valueType="num">
                                      <p:cBhvr>
                                        <p:cTn id="60" dur="500" fill="hold"/>
                                        <p:tgtEl>
                                          <p:spTgt spid="14"/>
                                        </p:tgtEl>
                                        <p:attrNameLst>
                                          <p:attrName>style.rotation</p:attrName>
                                        </p:attrNameLst>
                                      </p:cBhvr>
                                      <p:tavLst>
                                        <p:tav tm="0">
                                          <p:val>
                                            <p:fltVal val="360"/>
                                          </p:val>
                                        </p:tav>
                                        <p:tav tm="100000">
                                          <p:val>
                                            <p:fltVal val="0"/>
                                          </p:val>
                                        </p:tav>
                                      </p:tavLst>
                                    </p:anim>
                                    <p:animEffect transition="in" filter="fade">
                                      <p:cBhvr>
                                        <p:cTn id="6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2"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lstStyle/>
          <a:p>
            <a:pPr algn="ctr"/>
            <a:r>
              <a:rPr lang="es-GT" b="1" dirty="0">
                <a:ln/>
                <a:solidFill>
                  <a:schemeClr val="accent4"/>
                </a:solidFill>
              </a:rPr>
              <a:t>DESARROLLO DE SOFTWARE</a:t>
            </a:r>
            <a:r>
              <a:rPr lang="es-GT" b="1" dirty="0">
                <a:ln/>
                <a:solidFill>
                  <a:schemeClr val="accent4"/>
                </a:solidFill>
              </a:rPr>
              <a:t/>
            </a:r>
            <a:br>
              <a:rPr lang="es-GT" b="1" dirty="0">
                <a:ln/>
                <a:solidFill>
                  <a:schemeClr val="accent4"/>
                </a:solidFill>
              </a:rPr>
            </a:br>
            <a:endParaRPr lang="es-GT" b="1" dirty="0">
              <a:ln/>
              <a:solidFill>
                <a:schemeClr val="accent4"/>
              </a:solidFill>
            </a:endParaRPr>
          </a:p>
        </p:txBody>
      </p:sp>
      <p:sp>
        <p:nvSpPr>
          <p:cNvPr id="3" name="Marcador de contenido 2"/>
          <p:cNvSpPr>
            <a:spLocks noGrp="1"/>
          </p:cNvSpPr>
          <p:nvPr>
            <p:ph idx="1"/>
          </p:nvPr>
        </p:nvSpPr>
        <p:spPr/>
        <p:txBody>
          <a:bodyPr/>
          <a:lstStyle/>
          <a:p>
            <a:r>
              <a:rPr lang="es-GT" b="1" i="1" dirty="0">
                <a:effectLst>
                  <a:outerShdw blurRad="38100" dist="38100" dir="2700000" algn="tl">
                    <a:srgbClr val="000000">
                      <a:alpha val="43137"/>
                    </a:srgbClr>
                  </a:outerShdw>
                </a:effectLst>
              </a:rPr>
              <a:t>Creamos la herramienta de software que su organización necesita para crecer. Desarrollamos software a la medida de sus necesidades manejando múltiples lenguajes de programación y con una arquitectura de microservicios. Le brindamos el servicio de desarrollo para</a:t>
            </a:r>
            <a:r>
              <a:rPr lang="es-GT" b="1" i="1" dirty="0" smtClean="0">
                <a:effectLst>
                  <a:outerShdw blurRad="38100" dist="38100" dir="2700000" algn="tl">
                    <a:srgbClr val="000000">
                      <a:alpha val="43137"/>
                    </a:srgbClr>
                  </a:outerShdw>
                </a:effectLst>
              </a:rPr>
              <a:t>:</a:t>
            </a:r>
          </a:p>
          <a:p>
            <a:endParaRPr lang="es-GT" b="1" i="1" dirty="0">
              <a:effectLst>
                <a:outerShdw blurRad="38100" dist="38100" dir="2700000" algn="tl">
                  <a:srgbClr val="000000">
                    <a:alpha val="43137"/>
                  </a:srgbClr>
                </a:outerShdw>
              </a:effectLst>
            </a:endParaRPr>
          </a:p>
          <a:p>
            <a:r>
              <a:rPr lang="es-GT" dirty="0"/>
              <a:t>Aplicaciones web con responsive </a:t>
            </a:r>
            <a:r>
              <a:rPr lang="es-GT" dirty="0" smtClean="0"/>
              <a:t>design</a:t>
            </a:r>
          </a:p>
          <a:p>
            <a:r>
              <a:rPr lang="es-GT" dirty="0"/>
              <a:t>Aplicaciones móviles</a:t>
            </a:r>
            <a:endParaRPr lang="es-GT" b="1" i="1" dirty="0">
              <a:effectLst>
                <a:outerShdw blurRad="38100" dist="38100" dir="2700000" algn="tl">
                  <a:srgbClr val="000000">
                    <a:alpha val="43137"/>
                  </a:srgbClr>
                </a:outerShdw>
              </a:effectLst>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5587" y="484072"/>
            <a:ext cx="1350094" cy="1350094"/>
          </a:xfrm>
          <a:prstGeom prst="rect">
            <a:avLst/>
          </a:prstGeom>
        </p:spPr>
      </p:pic>
    </p:spTree>
    <p:extLst>
      <p:ext uri="{BB962C8B-B14F-4D97-AF65-F5344CB8AC3E}">
        <p14:creationId xmlns:p14="http://schemas.microsoft.com/office/powerpoint/2010/main" val="100985166"/>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GT" b="1" i="1" dirty="0">
                <a:effectLst>
                  <a:outerShdw blurRad="38100" dist="38100" dir="2700000" algn="tl">
                    <a:srgbClr val="000000">
                      <a:alpha val="43137"/>
                    </a:srgbClr>
                  </a:outerShdw>
                </a:effectLst>
              </a:rPr>
              <a:t>En las aplicaciones móviles manejamos desarrollo nativo e híbrido para las </a:t>
            </a:r>
            <a:r>
              <a:rPr lang="es-GT" b="1" i="1" dirty="0" err="1">
                <a:effectLst>
                  <a:outerShdw blurRad="38100" dist="38100" dir="2700000" algn="tl">
                    <a:srgbClr val="000000">
                      <a:alpha val="43137"/>
                    </a:srgbClr>
                  </a:outerShdw>
                </a:effectLst>
              </a:rPr>
              <a:t>platafomas</a:t>
            </a:r>
            <a:r>
              <a:rPr lang="es-GT" b="1" i="1" dirty="0">
                <a:effectLst>
                  <a:outerShdw blurRad="38100" dist="38100" dir="2700000" algn="tl">
                    <a:srgbClr val="000000">
                      <a:alpha val="43137"/>
                    </a:srgbClr>
                  </a:outerShdw>
                </a:effectLst>
              </a:rPr>
              <a:t> Android y iOS</a:t>
            </a:r>
            <a:r>
              <a:rPr lang="es-GT" b="1" i="1" dirty="0" smtClean="0">
                <a:effectLst>
                  <a:outerShdw blurRad="38100" dist="38100" dir="2700000" algn="tl">
                    <a:srgbClr val="000000">
                      <a:alpha val="43137"/>
                    </a:srgbClr>
                  </a:outerShdw>
                </a:effectLst>
              </a:rPr>
              <a:t>.</a:t>
            </a:r>
          </a:p>
          <a:p>
            <a:endParaRPr lang="es-GT" b="1" i="1" dirty="0">
              <a:effectLst>
                <a:outerShdw blurRad="38100" dist="38100" dir="2700000" algn="tl">
                  <a:srgbClr val="000000">
                    <a:alpha val="43137"/>
                  </a:srgbClr>
                </a:outerShdw>
              </a:effectLst>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1025" y="3860800"/>
            <a:ext cx="2579688" cy="1600200"/>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1565" y="3651448"/>
            <a:ext cx="3663935" cy="1928613"/>
          </a:xfrm>
          <a:prstGeom prst="rect">
            <a:avLst/>
          </a:prstGeom>
        </p:spPr>
      </p:pic>
    </p:spTree>
    <p:extLst>
      <p:ext uri="{BB962C8B-B14F-4D97-AF65-F5344CB8AC3E}">
        <p14:creationId xmlns:p14="http://schemas.microsoft.com/office/powerpoint/2010/main" val="276992234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42900" y="2108200"/>
            <a:ext cx="11645899" cy="4445000"/>
          </a:xfrm>
        </p:spPr>
        <p:txBody>
          <a:bodyPr/>
          <a:lstStyle/>
          <a:p>
            <a:pPr algn="just"/>
            <a:r>
              <a:rPr lang="es-GT" dirty="0"/>
              <a:t>Nos apasionan las tecnologías JavaScript Full </a:t>
            </a:r>
            <a:r>
              <a:rPr lang="es-GT" dirty="0" err="1"/>
              <a:t>Stack</a:t>
            </a:r>
            <a:r>
              <a:rPr lang="es-GT" dirty="0"/>
              <a:t> y hacer emocionantes proyectos que demandan rendimiento y procesamiento de datos en tiempo real. Nos apoyamos de </a:t>
            </a:r>
            <a:r>
              <a:rPr lang="es-GT" dirty="0" err="1"/>
              <a:t>frameworks</a:t>
            </a:r>
            <a:r>
              <a:rPr lang="es-GT" dirty="0"/>
              <a:t> y tecnologías en constante crecimiento como:</a:t>
            </a:r>
            <a:endParaRPr lang="es-GT" dirty="0"/>
          </a:p>
        </p:txBody>
      </p:sp>
      <p:graphicFrame>
        <p:nvGraphicFramePr>
          <p:cNvPr id="7" name="Diagrama 6"/>
          <p:cNvGraphicFramePr/>
          <p:nvPr>
            <p:extLst>
              <p:ext uri="{D42A27DB-BD31-4B8C-83A1-F6EECF244321}">
                <p14:modId xmlns:p14="http://schemas.microsoft.com/office/powerpoint/2010/main" val="2312661036"/>
              </p:ext>
            </p:extLst>
          </p:nvPr>
        </p:nvGraphicFramePr>
        <p:xfrm>
          <a:off x="288195" y="3965016"/>
          <a:ext cx="1427410" cy="14077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Imagen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04377" y="4248769"/>
            <a:ext cx="1743435" cy="673959"/>
          </a:xfrm>
          <a:prstGeom prst="rect">
            <a:avLst/>
          </a:prstGeom>
        </p:spPr>
      </p:pic>
      <p:graphicFrame>
        <p:nvGraphicFramePr>
          <p:cNvPr id="12" name="Diagrama 11"/>
          <p:cNvGraphicFramePr/>
          <p:nvPr>
            <p:extLst>
              <p:ext uri="{D42A27DB-BD31-4B8C-83A1-F6EECF244321}">
                <p14:modId xmlns:p14="http://schemas.microsoft.com/office/powerpoint/2010/main" val="1147066576"/>
              </p:ext>
            </p:extLst>
          </p:nvPr>
        </p:nvGraphicFramePr>
        <p:xfrm>
          <a:off x="4074961" y="4032774"/>
          <a:ext cx="1436491" cy="151625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4" name="Diagrama 13"/>
          <p:cNvGraphicFramePr/>
          <p:nvPr>
            <p:extLst>
              <p:ext uri="{D42A27DB-BD31-4B8C-83A1-F6EECF244321}">
                <p14:modId xmlns:p14="http://schemas.microsoft.com/office/powerpoint/2010/main" val="1136123620"/>
              </p:ext>
            </p:extLst>
          </p:nvPr>
        </p:nvGraphicFramePr>
        <p:xfrm>
          <a:off x="5714334" y="4065224"/>
          <a:ext cx="1538235" cy="148380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15" name="Imagen 1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737226" y="4071918"/>
            <a:ext cx="1707399" cy="1321510"/>
          </a:xfrm>
          <a:prstGeom prst="rect">
            <a:avLst/>
          </a:prstGeom>
        </p:spPr>
      </p:pic>
      <p:pic>
        <p:nvPicPr>
          <p:cNvPr id="16" name="Imagen 1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008323" y="4071917"/>
            <a:ext cx="1365309" cy="1365309"/>
          </a:xfrm>
          <a:prstGeom prst="rect">
            <a:avLst/>
          </a:prstGeom>
        </p:spPr>
      </p:pic>
    </p:spTree>
    <p:extLst>
      <p:ext uri="{BB962C8B-B14F-4D97-AF65-F5344CB8AC3E}">
        <p14:creationId xmlns:p14="http://schemas.microsoft.com/office/powerpoint/2010/main" val="779832538"/>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9" presetClass="entr" presetSubtype="0" decel="10000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 calcmode="lin" valueType="num">
                                      <p:cBhvr>
                                        <p:cTn id="14" dur="500" fill="hold"/>
                                        <p:tgtEl>
                                          <p:spTgt spid="7"/>
                                        </p:tgtEl>
                                        <p:attrNameLst>
                                          <p:attrName>style.rotation</p:attrName>
                                        </p:attrNameLst>
                                      </p:cBhvr>
                                      <p:tavLst>
                                        <p:tav tm="0">
                                          <p:val>
                                            <p:fltVal val="360"/>
                                          </p:val>
                                        </p:tav>
                                        <p:tav tm="100000">
                                          <p:val>
                                            <p:fltVal val="0"/>
                                          </p:val>
                                        </p:tav>
                                      </p:tavLst>
                                    </p:anim>
                                    <p:animEffect transition="in" filter="fade">
                                      <p:cBhvr>
                                        <p:cTn id="15" dur="500"/>
                                        <p:tgtEl>
                                          <p:spTgt spid="7"/>
                                        </p:tgtEl>
                                      </p:cBhvr>
                                    </p:animEffect>
                                  </p:childTnLst>
                                </p:cTn>
                              </p:par>
                              <p:par>
                                <p:cTn id="16" presetID="49" presetClass="entr" presetSubtype="0" decel="10000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 calcmode="lin" valueType="num">
                                      <p:cBhvr>
                                        <p:cTn id="20" dur="500" fill="hold"/>
                                        <p:tgtEl>
                                          <p:spTgt spid="8"/>
                                        </p:tgtEl>
                                        <p:attrNameLst>
                                          <p:attrName>style.rotation</p:attrName>
                                        </p:attrNameLst>
                                      </p:cBhvr>
                                      <p:tavLst>
                                        <p:tav tm="0">
                                          <p:val>
                                            <p:fltVal val="360"/>
                                          </p:val>
                                        </p:tav>
                                        <p:tav tm="100000">
                                          <p:val>
                                            <p:fltVal val="0"/>
                                          </p:val>
                                        </p:tav>
                                      </p:tavLst>
                                    </p:anim>
                                    <p:animEffect transition="in" filter="fade">
                                      <p:cBhvr>
                                        <p:cTn id="21" dur="500"/>
                                        <p:tgtEl>
                                          <p:spTgt spid="8"/>
                                        </p:tgtEl>
                                      </p:cBhvr>
                                    </p:animEffect>
                                  </p:childTnLst>
                                </p:cTn>
                              </p:par>
                              <p:par>
                                <p:cTn id="22" presetID="49" presetClass="entr" presetSubtype="0" decel="10000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fltVal val="0"/>
                                          </p:val>
                                        </p:tav>
                                        <p:tav tm="100000">
                                          <p:val>
                                            <p:strVal val="#ppt_h"/>
                                          </p:val>
                                        </p:tav>
                                      </p:tavLst>
                                    </p:anim>
                                    <p:anim calcmode="lin" valueType="num">
                                      <p:cBhvr>
                                        <p:cTn id="26" dur="500" fill="hold"/>
                                        <p:tgtEl>
                                          <p:spTgt spid="12"/>
                                        </p:tgtEl>
                                        <p:attrNameLst>
                                          <p:attrName>style.rotation</p:attrName>
                                        </p:attrNameLst>
                                      </p:cBhvr>
                                      <p:tavLst>
                                        <p:tav tm="0">
                                          <p:val>
                                            <p:fltVal val="360"/>
                                          </p:val>
                                        </p:tav>
                                        <p:tav tm="100000">
                                          <p:val>
                                            <p:fltVal val="0"/>
                                          </p:val>
                                        </p:tav>
                                      </p:tavLst>
                                    </p:anim>
                                    <p:animEffect transition="in" filter="fade">
                                      <p:cBhvr>
                                        <p:cTn id="27" dur="500"/>
                                        <p:tgtEl>
                                          <p:spTgt spid="12"/>
                                        </p:tgtEl>
                                      </p:cBhvr>
                                    </p:animEffect>
                                  </p:childTnLst>
                                </p:cTn>
                              </p:par>
                              <p:par>
                                <p:cTn id="28" presetID="49" presetClass="entr" presetSubtype="0" decel="10000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p:cTn id="30" dur="500" fill="hold"/>
                                        <p:tgtEl>
                                          <p:spTgt spid="14"/>
                                        </p:tgtEl>
                                        <p:attrNameLst>
                                          <p:attrName>ppt_w</p:attrName>
                                        </p:attrNameLst>
                                      </p:cBhvr>
                                      <p:tavLst>
                                        <p:tav tm="0">
                                          <p:val>
                                            <p:fltVal val="0"/>
                                          </p:val>
                                        </p:tav>
                                        <p:tav tm="100000">
                                          <p:val>
                                            <p:strVal val="#ppt_w"/>
                                          </p:val>
                                        </p:tav>
                                      </p:tavLst>
                                    </p:anim>
                                    <p:anim calcmode="lin" valueType="num">
                                      <p:cBhvr>
                                        <p:cTn id="31" dur="500" fill="hold"/>
                                        <p:tgtEl>
                                          <p:spTgt spid="14"/>
                                        </p:tgtEl>
                                        <p:attrNameLst>
                                          <p:attrName>ppt_h</p:attrName>
                                        </p:attrNameLst>
                                      </p:cBhvr>
                                      <p:tavLst>
                                        <p:tav tm="0">
                                          <p:val>
                                            <p:fltVal val="0"/>
                                          </p:val>
                                        </p:tav>
                                        <p:tav tm="100000">
                                          <p:val>
                                            <p:strVal val="#ppt_h"/>
                                          </p:val>
                                        </p:tav>
                                      </p:tavLst>
                                    </p:anim>
                                    <p:anim calcmode="lin" valueType="num">
                                      <p:cBhvr>
                                        <p:cTn id="32" dur="500" fill="hold"/>
                                        <p:tgtEl>
                                          <p:spTgt spid="14"/>
                                        </p:tgtEl>
                                        <p:attrNameLst>
                                          <p:attrName>style.rotation</p:attrName>
                                        </p:attrNameLst>
                                      </p:cBhvr>
                                      <p:tavLst>
                                        <p:tav tm="0">
                                          <p:val>
                                            <p:fltVal val="360"/>
                                          </p:val>
                                        </p:tav>
                                        <p:tav tm="100000">
                                          <p:val>
                                            <p:fltVal val="0"/>
                                          </p:val>
                                        </p:tav>
                                      </p:tavLst>
                                    </p:anim>
                                    <p:animEffect transition="in" filter="fade">
                                      <p:cBhvr>
                                        <p:cTn id="33" dur="500"/>
                                        <p:tgtEl>
                                          <p:spTgt spid="14"/>
                                        </p:tgtEl>
                                      </p:cBhvr>
                                    </p:animEffect>
                                  </p:childTnLst>
                                </p:cTn>
                              </p:par>
                              <p:par>
                                <p:cTn id="34" presetID="49" presetClass="entr" presetSubtype="0" decel="10000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 calcmode="lin" valueType="num">
                                      <p:cBhvr>
                                        <p:cTn id="38" dur="500" fill="hold"/>
                                        <p:tgtEl>
                                          <p:spTgt spid="15"/>
                                        </p:tgtEl>
                                        <p:attrNameLst>
                                          <p:attrName>style.rotation</p:attrName>
                                        </p:attrNameLst>
                                      </p:cBhvr>
                                      <p:tavLst>
                                        <p:tav tm="0">
                                          <p:val>
                                            <p:fltVal val="360"/>
                                          </p:val>
                                        </p:tav>
                                        <p:tav tm="100000">
                                          <p:val>
                                            <p:fltVal val="0"/>
                                          </p:val>
                                        </p:tav>
                                      </p:tavLst>
                                    </p:anim>
                                    <p:animEffect transition="in" filter="fade">
                                      <p:cBhvr>
                                        <p:cTn id="39" dur="500"/>
                                        <p:tgtEl>
                                          <p:spTgt spid="15"/>
                                        </p:tgtEl>
                                      </p:cBhvr>
                                    </p:animEffect>
                                  </p:childTnLst>
                                </p:cTn>
                              </p:par>
                              <p:par>
                                <p:cTn id="40" presetID="49" presetClass="entr" presetSubtype="0" decel="100000"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500" fill="hold"/>
                                        <p:tgtEl>
                                          <p:spTgt spid="16"/>
                                        </p:tgtEl>
                                        <p:attrNameLst>
                                          <p:attrName>ppt_w</p:attrName>
                                        </p:attrNameLst>
                                      </p:cBhvr>
                                      <p:tavLst>
                                        <p:tav tm="0">
                                          <p:val>
                                            <p:fltVal val="0"/>
                                          </p:val>
                                        </p:tav>
                                        <p:tav tm="100000">
                                          <p:val>
                                            <p:strVal val="#ppt_w"/>
                                          </p:val>
                                        </p:tav>
                                      </p:tavLst>
                                    </p:anim>
                                    <p:anim calcmode="lin" valueType="num">
                                      <p:cBhvr>
                                        <p:cTn id="43" dur="500" fill="hold"/>
                                        <p:tgtEl>
                                          <p:spTgt spid="16"/>
                                        </p:tgtEl>
                                        <p:attrNameLst>
                                          <p:attrName>ppt_h</p:attrName>
                                        </p:attrNameLst>
                                      </p:cBhvr>
                                      <p:tavLst>
                                        <p:tav tm="0">
                                          <p:val>
                                            <p:fltVal val="0"/>
                                          </p:val>
                                        </p:tav>
                                        <p:tav tm="100000">
                                          <p:val>
                                            <p:strVal val="#ppt_h"/>
                                          </p:val>
                                        </p:tav>
                                      </p:tavLst>
                                    </p:anim>
                                    <p:anim calcmode="lin" valueType="num">
                                      <p:cBhvr>
                                        <p:cTn id="44" dur="500" fill="hold"/>
                                        <p:tgtEl>
                                          <p:spTgt spid="16"/>
                                        </p:tgtEl>
                                        <p:attrNameLst>
                                          <p:attrName>style.rotation</p:attrName>
                                        </p:attrNameLst>
                                      </p:cBhvr>
                                      <p:tavLst>
                                        <p:tav tm="0">
                                          <p:val>
                                            <p:fltVal val="360"/>
                                          </p:val>
                                        </p:tav>
                                        <p:tav tm="100000">
                                          <p:val>
                                            <p:fltVal val="0"/>
                                          </p:val>
                                        </p:tav>
                                      </p:tavLst>
                                    </p:anim>
                                    <p:animEffect transition="in" filter="fade">
                                      <p:cBhvr>
                                        <p:cTn id="4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12" grpId="0">
        <p:bldAsOne/>
      </p:bldGraphic>
      <p:bldGraphic spid="14"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GT" sz="48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UBICACIONES</a:t>
            </a:r>
            <a:endParaRPr lang="es-GT" sz="4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46190" y="427101"/>
            <a:ext cx="1941553" cy="1733191"/>
          </a:xfrm>
        </p:spPr>
      </p:pic>
      <p:sp>
        <p:nvSpPr>
          <p:cNvPr id="6" name="Rectangle 1"/>
          <p:cNvSpPr>
            <a:spLocks noChangeArrowheads="1"/>
          </p:cNvSpPr>
          <p:nvPr/>
        </p:nvSpPr>
        <p:spPr bwMode="auto">
          <a:xfrm>
            <a:off x="438411" y="2784709"/>
            <a:ext cx="4609578" cy="2337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87285" rIns="91440" bIns="3332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GT" b="1" i="1" dirty="0">
                <a:solidFill>
                  <a:srgbClr val="0070C0"/>
                </a:solidFill>
                <a:effectLst>
                  <a:outerShdw blurRad="38100" dist="38100" dir="2700000" algn="tl">
                    <a:srgbClr val="000000">
                      <a:alpha val="43137"/>
                    </a:srgbClr>
                  </a:outerShdw>
                </a:effectLst>
              </a:rPr>
              <a:t>OFICINAS </a:t>
            </a:r>
            <a:r>
              <a:rPr lang="es-GT" b="1" i="1" dirty="0" smtClean="0">
                <a:solidFill>
                  <a:srgbClr val="0070C0"/>
                </a:solidFill>
                <a:effectLst>
                  <a:outerShdw blurRad="38100" dist="38100" dir="2700000" algn="tl">
                    <a:srgbClr val="000000">
                      <a:alpha val="43137"/>
                    </a:srgbClr>
                  </a:outerShdw>
                </a:effectLst>
              </a:rPr>
              <a:t>CENTRALES</a:t>
            </a:r>
            <a:endParaRPr lang="es-GT" b="1" i="1" dirty="0">
              <a:solidFill>
                <a:srgbClr val="0070C0"/>
              </a:solidFill>
              <a:effectLst>
                <a:outerShdw blurRad="38100" dist="38100" dir="2700000" algn="tl">
                  <a:srgbClr val="000000">
                    <a:alpha val="43137"/>
                  </a:srgbClr>
                </a:outerShdw>
              </a:effectLst>
              <a:hlinkClick r:id="rId3"/>
            </a:endParaRPr>
          </a:p>
          <a:p>
            <a:pPr marL="0" marR="0" lvl="0" indent="0" algn="l" defTabSz="914400" rtl="0" eaLnBrk="0" fontAlgn="base" latinLnBrk="0" hangingPunct="0">
              <a:lnSpc>
                <a:spcPct val="100000"/>
              </a:lnSpc>
              <a:spcBef>
                <a:spcPct val="0"/>
              </a:spcBef>
              <a:spcAft>
                <a:spcPct val="0"/>
              </a:spcAft>
              <a:buClrTx/>
              <a:buSzTx/>
              <a:buFontTx/>
              <a:buNone/>
              <a:tabLst/>
            </a:pPr>
            <a:r>
              <a:rPr lang="es-GT" dirty="0">
                <a:hlinkClick r:id="rId3"/>
              </a:rPr>
              <a:t>  </a:t>
            </a:r>
          </a:p>
          <a:p>
            <a:pPr marL="0" marR="0" lvl="0" indent="0" algn="l" defTabSz="914400" rtl="0" eaLnBrk="0" fontAlgn="base" latinLnBrk="0" hangingPunct="0">
              <a:lnSpc>
                <a:spcPct val="100000"/>
              </a:lnSpc>
              <a:spcBef>
                <a:spcPct val="0"/>
              </a:spcBef>
              <a:spcAft>
                <a:spcPct val="0"/>
              </a:spcAft>
              <a:buClrTx/>
              <a:buSzTx/>
              <a:buFontTx/>
              <a:buNone/>
              <a:tabLst/>
            </a:pPr>
            <a:r>
              <a:rPr lang="es-GT" dirty="0">
                <a:hlinkClick r:id="rId3"/>
              </a:rPr>
              <a:t>(+502) 2364-1576</a:t>
            </a:r>
          </a:p>
          <a:p>
            <a:pPr marL="0" marR="0" lvl="0" indent="0" algn="l" defTabSz="914400" rtl="0" eaLnBrk="0" fontAlgn="base" latinLnBrk="0" hangingPunct="0">
              <a:lnSpc>
                <a:spcPct val="100000"/>
              </a:lnSpc>
              <a:spcBef>
                <a:spcPct val="0"/>
              </a:spcBef>
              <a:spcAft>
                <a:spcPct val="0"/>
              </a:spcAft>
              <a:buClrTx/>
              <a:buSzTx/>
              <a:buFontTx/>
              <a:buNone/>
              <a:tabLst/>
            </a:pPr>
            <a:r>
              <a:rPr lang="es-GT" dirty="0">
                <a:hlinkClick r:id="rId3"/>
              </a:rPr>
              <a:t>(+502) 2364-1616</a:t>
            </a:r>
          </a:p>
          <a:p>
            <a:pPr marL="0" marR="0" lvl="0" indent="0" algn="l" defTabSz="914400" rtl="0" eaLnBrk="0" fontAlgn="base" latinLnBrk="0" hangingPunct="0">
              <a:lnSpc>
                <a:spcPct val="100000"/>
              </a:lnSpc>
              <a:spcBef>
                <a:spcPct val="0"/>
              </a:spcBef>
              <a:spcAft>
                <a:spcPct val="0"/>
              </a:spcAft>
              <a:buClrTx/>
              <a:buSzTx/>
              <a:buFontTx/>
              <a:buNone/>
              <a:tabLst/>
            </a:pPr>
            <a:r>
              <a:rPr lang="es-GT" dirty="0">
                <a:hlinkClick r:id="rId3"/>
              </a:rPr>
              <a:t>  </a:t>
            </a:r>
            <a:endParaRPr lang="es-GT" dirty="0"/>
          </a:p>
          <a:p>
            <a:pPr marL="0" marR="0" lvl="0" indent="0" algn="l" defTabSz="914400" rtl="0" eaLnBrk="0" fontAlgn="base" latinLnBrk="0" hangingPunct="0">
              <a:lnSpc>
                <a:spcPct val="100000"/>
              </a:lnSpc>
              <a:spcBef>
                <a:spcPct val="0"/>
              </a:spcBef>
              <a:spcAft>
                <a:spcPct val="0"/>
              </a:spcAft>
              <a:buClrTx/>
              <a:buSzTx/>
              <a:buFontTx/>
              <a:buNone/>
              <a:tabLst/>
            </a:pPr>
            <a:r>
              <a:rPr kumimoji="0" lang="es-GT" sz="2000" b="1" i="1" u="none" strike="noStrike" cap="none" normalizeH="0" baseline="0" dirty="0" smtClean="0">
                <a:ln>
                  <a:noFill/>
                </a:ln>
                <a:solidFill>
                  <a:srgbClr val="333333"/>
                </a:solidFill>
                <a:effectLst>
                  <a:outerShdw blurRad="38100" dist="38100" dir="2700000" algn="tl">
                    <a:srgbClr val="000000">
                      <a:alpha val="43137"/>
                    </a:srgbClr>
                  </a:outerShdw>
                </a:effectLst>
                <a:latin typeface="Avenir-Book"/>
              </a:rPr>
              <a:t>18 </a:t>
            </a:r>
            <a:r>
              <a:rPr kumimoji="0" lang="es-GT" sz="2000" b="1" i="1" u="none" strike="noStrike" cap="none" normalizeH="0" baseline="0" dirty="0" err="1" smtClean="0">
                <a:ln>
                  <a:noFill/>
                </a:ln>
                <a:solidFill>
                  <a:srgbClr val="333333"/>
                </a:solidFill>
                <a:effectLst>
                  <a:outerShdw blurRad="38100" dist="38100" dir="2700000" algn="tl">
                    <a:srgbClr val="000000">
                      <a:alpha val="43137"/>
                    </a:srgbClr>
                  </a:outerShdw>
                </a:effectLst>
                <a:latin typeface="Avenir-Book"/>
              </a:rPr>
              <a:t>Av</a:t>
            </a:r>
            <a:r>
              <a:rPr kumimoji="0" lang="es-GT" sz="2000" b="1" i="1" u="none" strike="noStrike" cap="none" normalizeH="0" baseline="0" dirty="0" smtClean="0">
                <a:ln>
                  <a:noFill/>
                </a:ln>
                <a:solidFill>
                  <a:srgbClr val="333333"/>
                </a:solidFill>
                <a:effectLst>
                  <a:outerShdw blurRad="38100" dist="38100" dir="2700000" algn="tl">
                    <a:srgbClr val="000000">
                      <a:alpha val="43137"/>
                    </a:srgbClr>
                  </a:outerShdw>
                </a:effectLst>
                <a:latin typeface="Avenir-Book"/>
              </a:rPr>
              <a:t> 4-24 zona 16</a:t>
            </a:r>
            <a:endParaRPr kumimoji="0" lang="es-GT" sz="3200" b="1" i="1" u="none" strike="noStrike" cap="none" normalizeH="0" baseline="0" dirty="0" smtClean="0">
              <a:ln>
                <a:noFill/>
              </a:ln>
              <a:solidFill>
                <a:schemeClr val="tx1"/>
              </a:solidFill>
              <a:effectLst>
                <a:outerShdw blurRad="38100" dist="38100" dir="2700000" algn="tl">
                  <a:srgbClr val="000000">
                    <a:alpha val="43137"/>
                  </a:srgbClr>
                </a:outerShdw>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GT" sz="1000" b="0" i="0" u="none" strike="noStrike" cap="none" normalizeH="0" baseline="0" dirty="0" smtClean="0">
                <a:ln>
                  <a:noFill/>
                </a:ln>
                <a:solidFill>
                  <a:srgbClr val="333333"/>
                </a:solidFill>
                <a:effectLst/>
                <a:latin typeface="Helvetica Neue"/>
              </a:rPr>
              <a:t/>
            </a:r>
            <a:br>
              <a:rPr kumimoji="0" lang="es-GT" sz="1000" b="0" i="0" u="none" strike="noStrike" cap="none" normalizeH="0" baseline="0" dirty="0" smtClean="0">
                <a:ln>
                  <a:noFill/>
                </a:ln>
                <a:solidFill>
                  <a:srgbClr val="333333"/>
                </a:solidFill>
                <a:effectLst/>
                <a:latin typeface="Helvetica Neue"/>
              </a:rPr>
            </a:br>
            <a:endParaRPr kumimoji="0" lang="es-GT" sz="2400" b="0" i="0" u="none" strike="noStrike" cap="none" normalizeH="0" baseline="0" dirty="0" smtClean="0">
              <a:ln>
                <a:noFill/>
              </a:ln>
              <a:solidFill>
                <a:srgbClr val="337AB7"/>
              </a:solidFill>
              <a:effectLst/>
              <a:latin typeface="Arial" panose="020B0604020202020204" pitchFamily="34" charset="0"/>
            </a:endParaRPr>
          </a:p>
        </p:txBody>
      </p:sp>
      <p:sp>
        <p:nvSpPr>
          <p:cNvPr id="9" name="CuadroTexto 8"/>
          <p:cNvSpPr txBox="1"/>
          <p:nvPr/>
        </p:nvSpPr>
        <p:spPr>
          <a:xfrm>
            <a:off x="7177413" y="2784709"/>
            <a:ext cx="3670126" cy="2031325"/>
          </a:xfrm>
          <a:prstGeom prst="rect">
            <a:avLst/>
          </a:prstGeom>
          <a:noFill/>
        </p:spPr>
        <p:txBody>
          <a:bodyPr wrap="square" rtlCol="0">
            <a:spAutoFit/>
          </a:bodyPr>
          <a:lstStyle/>
          <a:p>
            <a:r>
              <a:rPr lang="es-GT" b="1" i="1" dirty="0" smtClean="0">
                <a:solidFill>
                  <a:srgbClr val="00B0F0"/>
                </a:solidFill>
                <a:effectLst>
                  <a:outerShdw blurRad="38100" dist="38100" dir="2700000" algn="tl">
                    <a:srgbClr val="000000">
                      <a:alpha val="43137"/>
                    </a:srgbClr>
                  </a:outerShdw>
                </a:effectLst>
              </a:rPr>
              <a:t>OFICINAS EN FRANCIA</a:t>
            </a:r>
          </a:p>
          <a:p>
            <a:endParaRPr lang="es-GT" dirty="0"/>
          </a:p>
          <a:p>
            <a:r>
              <a:rPr lang="es-GT" dirty="0"/>
              <a:t>(+33) 970 408 </a:t>
            </a:r>
            <a:r>
              <a:rPr lang="es-GT" dirty="0" smtClean="0"/>
              <a:t>704</a:t>
            </a:r>
          </a:p>
          <a:p>
            <a:endParaRPr lang="es-GT" dirty="0"/>
          </a:p>
          <a:p>
            <a:r>
              <a:rPr lang="fr-FR" dirty="0"/>
              <a:t>5 rue Blanche</a:t>
            </a:r>
          </a:p>
          <a:p>
            <a:r>
              <a:rPr lang="fr-FR" dirty="0"/>
              <a:t>75009 Paris</a:t>
            </a:r>
          </a:p>
          <a:p>
            <a:endParaRPr lang="es-GT" dirty="0"/>
          </a:p>
        </p:txBody>
      </p:sp>
    </p:spTree>
    <p:extLst>
      <p:ext uri="{BB962C8B-B14F-4D97-AF65-F5344CB8AC3E}">
        <p14:creationId xmlns:p14="http://schemas.microsoft.com/office/powerpoint/2010/main" val="307800472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0321" y="776614"/>
            <a:ext cx="9613861" cy="939452"/>
          </a:xfrm>
        </p:spPr>
        <p:txBody>
          <a:bodyPr>
            <a:normAutofit fontScale="90000"/>
            <a:scene3d>
              <a:camera prst="perspectiveRight"/>
              <a:lightRig rig="harsh" dir="t"/>
            </a:scene3d>
            <a:sp3d extrusionH="57150" prstMaterial="matte">
              <a:bevelT w="63500" h="12700" prst="relaxedInset"/>
              <a:contourClr>
                <a:schemeClr val="bg1">
                  <a:lumMod val="65000"/>
                </a:schemeClr>
              </a:contourClr>
            </a:sp3d>
          </a:bodyPr>
          <a:lstStyle/>
          <a:p>
            <a:pPr algn="ctr"/>
            <a:r>
              <a:rPr lang="es-GT" b="1" dirty="0" smtClean="0">
                <a:ln/>
                <a:solidFill>
                  <a:schemeClr val="tx1">
                    <a:lumMod val="95000"/>
                  </a:schemeClr>
                </a:solidFill>
              </a:rPr>
              <a:t>¿QUÉ </a:t>
            </a:r>
            <a:r>
              <a:rPr lang="es-GT" b="1" dirty="0">
                <a:ln/>
                <a:solidFill>
                  <a:schemeClr val="tx1">
                    <a:lumMod val="95000"/>
                  </a:schemeClr>
                </a:solidFill>
              </a:rPr>
              <a:t>ES </a:t>
            </a:r>
            <a:r>
              <a:rPr lang="es-GT" b="1" dirty="0" smtClean="0">
                <a:ln/>
                <a:solidFill>
                  <a:schemeClr val="tx1">
                    <a:lumMod val="95000"/>
                  </a:schemeClr>
                </a:solidFill>
              </a:rPr>
              <a:t>XIK?</a:t>
            </a:r>
            <a:r>
              <a:rPr lang="es-GT" b="1" dirty="0">
                <a:ln/>
                <a:solidFill>
                  <a:srgbClr val="C00000"/>
                </a:solidFill>
              </a:rPr>
              <a:t/>
            </a:r>
            <a:br>
              <a:rPr lang="es-GT" b="1" dirty="0">
                <a:ln/>
                <a:solidFill>
                  <a:srgbClr val="C00000"/>
                </a:solidFill>
              </a:rPr>
            </a:br>
            <a:endParaRPr lang="es-GT" b="1" dirty="0">
              <a:ln/>
              <a:solidFill>
                <a:srgbClr val="C00000"/>
              </a:solidFill>
            </a:endParaRPr>
          </a:p>
        </p:txBody>
      </p:sp>
      <p:sp>
        <p:nvSpPr>
          <p:cNvPr id="3" name="Marcador de contenido 2"/>
          <p:cNvSpPr>
            <a:spLocks noGrp="1"/>
          </p:cNvSpPr>
          <p:nvPr>
            <p:ph idx="1"/>
          </p:nvPr>
        </p:nvSpPr>
        <p:spPr/>
        <p:txBody>
          <a:bodyPr/>
          <a:lstStyle/>
          <a:p>
            <a:r>
              <a:rPr lang="es-GT" dirty="0" err="1">
                <a:latin typeface="Adobe Hebrew" panose="02040503050201020203" pitchFamily="18" charset="-79"/>
                <a:cs typeface="Adobe Hebrew" panose="02040503050201020203" pitchFamily="18" charset="-79"/>
              </a:rPr>
              <a:t>Xik</a:t>
            </a:r>
            <a:r>
              <a:rPr lang="es-GT" dirty="0">
                <a:latin typeface="Adobe Hebrew" panose="02040503050201020203" pitchFamily="18" charset="-79"/>
                <a:cs typeface="Adobe Hebrew" panose="02040503050201020203" pitchFamily="18" charset="-79"/>
              </a:rPr>
              <a:t>’ es una empresa que se dedica al desarrollo de sistemas informáticos, consultoría en dirección de proyectos de software con metodologías ágiles y aseguramiento de la calidad a través de sets de pruebas automatizadas.</a:t>
            </a:r>
          </a:p>
          <a:p>
            <a:r>
              <a:rPr lang="es-GT" dirty="0">
                <a:latin typeface="Adobe Hebrew" panose="02040503050201020203" pitchFamily="18" charset="-79"/>
                <a:cs typeface="Adobe Hebrew" panose="02040503050201020203" pitchFamily="18" charset="-79"/>
              </a:rPr>
              <a:t>Somos una empresa que tiene como objetivo, contribuir en la evolución de las empresas que se dedican al desarrollo de software, ayudándoles a mejorar su competitividad, mediante el entrenamiento y capacitación del talento, la implementación de metodología ágil con el marco de trabajo </a:t>
            </a:r>
            <a:r>
              <a:rPr lang="es-GT" dirty="0" err="1">
                <a:latin typeface="Adobe Hebrew" panose="02040503050201020203" pitchFamily="18" charset="-79"/>
                <a:cs typeface="Adobe Hebrew" panose="02040503050201020203" pitchFamily="18" charset="-79"/>
              </a:rPr>
              <a:t>Scrum</a:t>
            </a:r>
            <a:r>
              <a:rPr lang="es-GT" dirty="0">
                <a:latin typeface="Adobe Hebrew" panose="02040503050201020203" pitchFamily="18" charset="-79"/>
                <a:cs typeface="Adobe Hebrew" panose="02040503050201020203" pitchFamily="18" charset="-79"/>
              </a:rPr>
              <a:t> y las buenas prácticas en la producción de software.</a:t>
            </a:r>
          </a:p>
          <a:p>
            <a:endParaRPr lang="es-GT"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82" y="155807"/>
            <a:ext cx="1485900" cy="1485900"/>
          </a:xfrm>
          <a:prstGeom prst="rect">
            <a:avLst/>
          </a:prstGeom>
        </p:spPr>
      </p:pic>
    </p:spTree>
    <p:extLst>
      <p:ext uri="{BB962C8B-B14F-4D97-AF65-F5344CB8AC3E}">
        <p14:creationId xmlns:p14="http://schemas.microsoft.com/office/powerpoint/2010/main" val="223322154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80">
                                          <p:stCondLst>
                                            <p:cond delay="0"/>
                                          </p:stCondLst>
                                        </p:cTn>
                                        <p:tgtEl>
                                          <p:spTgt spid="2"/>
                                        </p:tgtEl>
                                      </p:cBhvr>
                                    </p:animEffect>
                                    <p:anim calcmode="lin" valueType="num">
                                      <p:cBhvr>
                                        <p:cTn id="15"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0" dur="26">
                                          <p:stCondLst>
                                            <p:cond delay="650"/>
                                          </p:stCondLst>
                                        </p:cTn>
                                        <p:tgtEl>
                                          <p:spTgt spid="2"/>
                                        </p:tgtEl>
                                      </p:cBhvr>
                                      <p:to x="100000" y="60000"/>
                                    </p:animScale>
                                    <p:animScale>
                                      <p:cBhvr>
                                        <p:cTn id="21" dur="166" decel="50000">
                                          <p:stCondLst>
                                            <p:cond delay="676"/>
                                          </p:stCondLst>
                                        </p:cTn>
                                        <p:tgtEl>
                                          <p:spTgt spid="2"/>
                                        </p:tgtEl>
                                      </p:cBhvr>
                                      <p:to x="100000" y="100000"/>
                                    </p:animScale>
                                    <p:animScale>
                                      <p:cBhvr>
                                        <p:cTn id="22" dur="26">
                                          <p:stCondLst>
                                            <p:cond delay="1312"/>
                                          </p:stCondLst>
                                        </p:cTn>
                                        <p:tgtEl>
                                          <p:spTgt spid="2"/>
                                        </p:tgtEl>
                                      </p:cBhvr>
                                      <p:to x="100000" y="80000"/>
                                    </p:animScale>
                                    <p:animScale>
                                      <p:cBhvr>
                                        <p:cTn id="23" dur="166" decel="50000">
                                          <p:stCondLst>
                                            <p:cond delay="1338"/>
                                          </p:stCondLst>
                                        </p:cTn>
                                        <p:tgtEl>
                                          <p:spTgt spid="2"/>
                                        </p:tgtEl>
                                      </p:cBhvr>
                                      <p:to x="100000" y="100000"/>
                                    </p:animScale>
                                    <p:animScale>
                                      <p:cBhvr>
                                        <p:cTn id="24" dur="26">
                                          <p:stCondLst>
                                            <p:cond delay="1642"/>
                                          </p:stCondLst>
                                        </p:cTn>
                                        <p:tgtEl>
                                          <p:spTgt spid="2"/>
                                        </p:tgtEl>
                                      </p:cBhvr>
                                      <p:to x="100000" y="90000"/>
                                    </p:animScale>
                                    <p:animScale>
                                      <p:cBhvr>
                                        <p:cTn id="25" dur="166" decel="50000">
                                          <p:stCondLst>
                                            <p:cond delay="1668"/>
                                          </p:stCondLst>
                                        </p:cTn>
                                        <p:tgtEl>
                                          <p:spTgt spid="2"/>
                                        </p:tgtEl>
                                      </p:cBhvr>
                                      <p:to x="100000" y="100000"/>
                                    </p:animScale>
                                    <p:animScale>
                                      <p:cBhvr>
                                        <p:cTn id="26" dur="26">
                                          <p:stCondLst>
                                            <p:cond delay="1808"/>
                                          </p:stCondLst>
                                        </p:cTn>
                                        <p:tgtEl>
                                          <p:spTgt spid="2"/>
                                        </p:tgtEl>
                                      </p:cBhvr>
                                      <p:to x="100000" y="95000"/>
                                    </p:animScale>
                                    <p:animScale>
                                      <p:cBhvr>
                                        <p:cTn id="27" dur="166" decel="50000">
                                          <p:stCondLst>
                                            <p:cond delay="1834"/>
                                          </p:stCondLst>
                                        </p:cTn>
                                        <p:tgtEl>
                                          <p:spTgt spid="2"/>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 calcmode="lin" valueType="num">
                                      <p:cBhvr additive="base">
                                        <p:cTn id="3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 calcmode="lin" valueType="num">
                                      <p:cBhvr additive="base">
                                        <p:cTn id="3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lstStyle/>
          <a:p>
            <a:pPr algn="ctr"/>
            <a:r>
              <a:rPr lang="es-GT" b="1" dirty="0" smtClean="0">
                <a:ln/>
                <a:solidFill>
                  <a:schemeClr val="accent4"/>
                </a:solidFill>
              </a:rPr>
              <a:t>NUESTRA MISIÓN</a:t>
            </a:r>
            <a:endParaRPr lang="es-GT" b="1" dirty="0">
              <a:ln/>
              <a:solidFill>
                <a:schemeClr val="accent4"/>
              </a:solidFill>
            </a:endParaRPr>
          </a:p>
        </p:txBody>
      </p:sp>
      <p:sp>
        <p:nvSpPr>
          <p:cNvPr id="3" name="Marcador de contenido 2"/>
          <p:cNvSpPr>
            <a:spLocks noGrp="1"/>
          </p:cNvSpPr>
          <p:nvPr>
            <p:ph idx="1"/>
          </p:nvPr>
        </p:nvSpPr>
        <p:spPr>
          <a:xfrm>
            <a:off x="680321" y="2654299"/>
            <a:ext cx="9613861" cy="3281889"/>
          </a:xfrm>
        </p:spPr>
        <p:txBody>
          <a:bodyPr/>
          <a:lstStyle/>
          <a:p>
            <a:pPr algn="just"/>
            <a:r>
              <a:rPr lang="es-GT" b="1" i="1" dirty="0">
                <a:effectLst>
                  <a:outerShdw blurRad="38100" dist="38100" dir="2700000" algn="tl">
                    <a:srgbClr val="000000">
                      <a:alpha val="43137"/>
                    </a:srgbClr>
                  </a:outerShdw>
                </a:effectLst>
              </a:rPr>
              <a:t>Somos la referencia de calidad e innovación en la administración del ciclo de vida </a:t>
            </a:r>
            <a:r>
              <a:rPr lang="es-GT" b="1" i="1" dirty="0" smtClean="0">
                <a:effectLst>
                  <a:outerShdw blurRad="38100" dist="38100" dir="2700000" algn="tl">
                    <a:srgbClr val="000000">
                      <a:alpha val="43137"/>
                    </a:srgbClr>
                  </a:outerShdw>
                </a:effectLst>
              </a:rPr>
              <a:t>de proyectos </a:t>
            </a:r>
            <a:r>
              <a:rPr lang="es-GT" b="1" i="1" dirty="0">
                <a:effectLst>
                  <a:outerShdw blurRad="38100" dist="38100" dir="2700000" algn="tl">
                    <a:srgbClr val="000000">
                      <a:alpha val="43137"/>
                    </a:srgbClr>
                  </a:outerShdw>
                </a:effectLst>
              </a:rPr>
              <a:t>complejos, mejorando la </a:t>
            </a:r>
            <a:r>
              <a:rPr lang="es-GT" b="1" i="1" dirty="0" smtClean="0">
                <a:effectLst>
                  <a:outerShdw blurRad="38100" dist="38100" dir="2700000" algn="tl">
                    <a:srgbClr val="000000">
                      <a:alpha val="43137"/>
                    </a:srgbClr>
                  </a:outerShdw>
                </a:effectLst>
              </a:rPr>
              <a:t>competitividad </a:t>
            </a:r>
            <a:r>
              <a:rPr lang="es-GT" b="1" i="1" dirty="0">
                <a:effectLst>
                  <a:outerShdw blurRad="38100" dist="38100" dir="2700000" algn="tl">
                    <a:srgbClr val="000000">
                      <a:alpha val="43137"/>
                    </a:srgbClr>
                  </a:outerShdw>
                </a:effectLst>
              </a:rPr>
              <a:t>de las empresas Guatemaltecas</a:t>
            </a:r>
            <a:r>
              <a:rPr lang="es-GT" b="1" i="1" dirty="0" smtClean="0">
                <a:effectLst>
                  <a:outerShdw blurRad="38100" dist="38100" dir="2700000" algn="tl">
                    <a:srgbClr val="000000">
                      <a:alpha val="43137"/>
                    </a:srgbClr>
                  </a:outerShdw>
                </a:effectLst>
              </a:rPr>
              <a:t>.</a:t>
            </a:r>
          </a:p>
          <a:p>
            <a:pPr algn="just"/>
            <a:endParaRPr lang="es-GT" b="1" i="1" dirty="0">
              <a:effectLst>
                <a:outerShdw blurRad="38100" dist="38100" dir="2700000" algn="tl">
                  <a:srgbClr val="000000">
                    <a:alpha val="43137"/>
                  </a:srgbClr>
                </a:outerShdw>
              </a:effectLst>
            </a:endParaRPr>
          </a:p>
          <a:p>
            <a:pPr algn="just"/>
            <a:endParaRPr lang="es-GT" b="1" i="1" dirty="0">
              <a:effectLst>
                <a:outerShdw blurRad="38100" dist="38100" dir="2700000" algn="tl">
                  <a:srgbClr val="000000">
                    <a:alpha val="43137"/>
                  </a:srgbClr>
                </a:outerShdw>
              </a:effectLst>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5069" y="3924825"/>
            <a:ext cx="1884363" cy="1884363"/>
          </a:xfrm>
          <a:prstGeom prst="rect">
            <a:avLst/>
          </a:prstGeom>
        </p:spPr>
      </p:pic>
    </p:spTree>
    <p:extLst>
      <p:ext uri="{BB962C8B-B14F-4D97-AF65-F5344CB8AC3E}">
        <p14:creationId xmlns:p14="http://schemas.microsoft.com/office/powerpoint/2010/main" val="4530493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heel(1)">
                                      <p:cBhvr>
                                        <p:cTn id="15" dur="2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scene3d>
              <a:camera prst="orthographicFront"/>
              <a:lightRig rig="soft" dir="t">
                <a:rot lat="0" lon="0" rev="15600000"/>
              </a:lightRig>
            </a:scene3d>
            <a:sp3d extrusionH="57150" prstMaterial="softEdge">
              <a:bevelT w="25400" h="38100"/>
            </a:sp3d>
          </a:bodyPr>
          <a:lstStyle/>
          <a:p>
            <a:pPr algn="ctr"/>
            <a:r>
              <a:rPr lang="es-GT" b="1" dirty="0" smtClean="0">
                <a:ln/>
                <a:solidFill>
                  <a:schemeClr val="accent4"/>
                </a:solidFill>
              </a:rPr>
              <a:t>NUESTRA VISIÓN </a:t>
            </a:r>
            <a:endParaRPr lang="es-GT" b="1" dirty="0">
              <a:ln/>
              <a:solidFill>
                <a:schemeClr val="accent4"/>
              </a:solidFill>
            </a:endParaRPr>
          </a:p>
        </p:txBody>
      </p:sp>
      <p:sp>
        <p:nvSpPr>
          <p:cNvPr id="3" name="Marcador de contenido 2"/>
          <p:cNvSpPr>
            <a:spLocks noGrp="1"/>
          </p:cNvSpPr>
          <p:nvPr>
            <p:ph idx="1"/>
          </p:nvPr>
        </p:nvSpPr>
        <p:spPr/>
        <p:txBody>
          <a:bodyPr/>
          <a:lstStyle/>
          <a:p>
            <a:pPr algn="just"/>
            <a:r>
              <a:rPr lang="es-GT" b="1" i="1" dirty="0">
                <a:effectLst>
                  <a:outerShdw blurRad="38100" dist="38100" dir="2700000" algn="tl">
                    <a:srgbClr val="000000">
                      <a:alpha val="43137"/>
                    </a:srgbClr>
                  </a:outerShdw>
                </a:effectLst>
              </a:rPr>
              <a:t>Somos la referencia latinoamericana en la implementación de métodos ágiles para el desarrollo de </a:t>
            </a:r>
            <a:r>
              <a:rPr lang="es-GT" b="1" i="1" dirty="0" smtClean="0">
                <a:effectLst>
                  <a:outerShdw blurRad="38100" dist="38100" dir="2700000" algn="tl">
                    <a:srgbClr val="000000">
                      <a:alpha val="43137"/>
                    </a:srgbClr>
                  </a:outerShdw>
                </a:effectLst>
              </a:rPr>
              <a:t>proyectos.</a:t>
            </a:r>
          </a:p>
          <a:p>
            <a:pPr algn="just"/>
            <a:endParaRPr lang="es-GT" b="1" i="1" dirty="0">
              <a:effectLst>
                <a:outerShdw blurRad="38100" dist="38100" dir="2700000" algn="tl">
                  <a:srgbClr val="000000">
                    <a:alpha val="43137"/>
                  </a:srgbClr>
                </a:outerShdw>
              </a:effectLst>
            </a:endParaRPr>
          </a:p>
          <a:p>
            <a:pPr algn="just"/>
            <a:endParaRPr lang="es-GT" b="1" i="1" dirty="0">
              <a:effectLst>
                <a:outerShdw blurRad="38100" dist="38100" dir="2700000" algn="tl">
                  <a:srgbClr val="000000">
                    <a:alpha val="43137"/>
                  </a:srgbClr>
                </a:outerShdw>
              </a:effectLst>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8288" y="3475037"/>
            <a:ext cx="2023212" cy="2023212"/>
          </a:xfrm>
          <a:prstGeom prst="rect">
            <a:avLst/>
          </a:prstGeom>
        </p:spPr>
      </p:pic>
    </p:spTree>
    <p:extLst>
      <p:ext uri="{BB962C8B-B14F-4D97-AF65-F5344CB8AC3E}">
        <p14:creationId xmlns:p14="http://schemas.microsoft.com/office/powerpoint/2010/main" val="36998332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2451100" y="3106003"/>
            <a:ext cx="9296400" cy="830997"/>
          </a:xfrm>
          <a:prstGeom prst="rect">
            <a:avLst/>
          </a:prstGeom>
          <a:noFill/>
        </p:spPr>
        <p:txBody>
          <a:bodyPr wrap="square" rtlCol="0">
            <a:spAutoFit/>
          </a:bodyPr>
          <a:lstStyle/>
          <a:p>
            <a:pPr algn="ctr"/>
            <a:r>
              <a:rPr lang="es-GT" sz="4800" b="1" i="1" dirty="0" smtClean="0">
                <a:solidFill>
                  <a:schemeClr val="bg1">
                    <a:lumMod val="85000"/>
                    <a:lumOff val="15000"/>
                  </a:schemeClr>
                </a:solidFill>
                <a:effectLst>
                  <a:glow rad="63500">
                    <a:schemeClr val="accent2">
                      <a:satMod val="175000"/>
                      <a:alpha val="40000"/>
                    </a:schemeClr>
                  </a:glow>
                  <a:outerShdw blurRad="60007" dist="310007" dir="7680000" sy="30000" kx="1300200" algn="ctr" rotWithShape="0">
                    <a:prstClr val="black">
                      <a:alpha val="32000"/>
                    </a:prstClr>
                  </a:outerShdw>
                </a:effectLst>
              </a:rPr>
              <a:t>NUESTROS SERVICIOS </a:t>
            </a:r>
            <a:endParaRPr lang="es-GT" sz="4800" b="1" i="1" dirty="0">
              <a:solidFill>
                <a:schemeClr val="bg1">
                  <a:lumMod val="85000"/>
                  <a:lumOff val="15000"/>
                </a:schemeClr>
              </a:solidFill>
              <a:effectLst>
                <a:glow rad="63500">
                  <a:schemeClr val="accent2">
                    <a:satMod val="175000"/>
                    <a:alpha val="40000"/>
                  </a:schemeClr>
                </a:glow>
                <a:outerShdw blurRad="60007" dist="310007" dir="7680000" sy="30000" kx="1300200" algn="ctr" rotWithShape="0">
                  <a:prstClr val="black">
                    <a:alpha val="32000"/>
                  </a:prstClr>
                </a:outerShdw>
              </a:effectLst>
            </a:endParaRPr>
          </a:p>
        </p:txBody>
      </p:sp>
      <p:pic>
        <p:nvPicPr>
          <p:cNvPr id="6" name="Imagen 5"/>
          <p:cNvPicPr>
            <a:picLocks noChangeAspect="1"/>
          </p:cNvPicPr>
          <p:nvPr/>
        </p:nvPicPr>
        <p:blipFill rotWithShape="1">
          <a:blip r:embed="rId2">
            <a:extLst>
              <a:ext uri="{28A0092B-C50C-407E-A947-70E740481C1C}">
                <a14:useLocalDpi xmlns:a14="http://schemas.microsoft.com/office/drawing/2010/main" val="0"/>
              </a:ext>
            </a:extLst>
          </a:blip>
          <a:srcRect l="77272" r="14899"/>
          <a:stretch/>
        </p:blipFill>
        <p:spPr>
          <a:xfrm>
            <a:off x="10822984" y="3937000"/>
            <a:ext cx="924516" cy="2282142"/>
          </a:xfrm>
          <a:prstGeom prst="rect">
            <a:avLst/>
          </a:prstGeom>
        </p:spPr>
      </p:pic>
    </p:spTree>
    <p:extLst>
      <p:ext uri="{BB962C8B-B14F-4D97-AF65-F5344CB8AC3E}">
        <p14:creationId xmlns:p14="http://schemas.microsoft.com/office/powerpoint/2010/main" val="42451333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scene3d>
              <a:camera prst="orthographicFront"/>
              <a:lightRig rig="soft" dir="t">
                <a:rot lat="0" lon="0" rev="15600000"/>
              </a:lightRig>
            </a:scene3d>
            <a:sp3d extrusionH="57150" prstMaterial="softEdge">
              <a:bevelT w="25400" h="38100"/>
            </a:sp3d>
          </a:bodyPr>
          <a:lstStyle/>
          <a:p>
            <a:pPr algn="ctr"/>
            <a:r>
              <a:rPr lang="es-GT" sz="4000" b="1" dirty="0" smtClean="0">
                <a:ln/>
                <a:solidFill>
                  <a:schemeClr val="accent4"/>
                </a:solidFill>
              </a:rPr>
              <a:t>SCRUM MASTER </a:t>
            </a:r>
            <a:r>
              <a:rPr lang="es-GT" b="1" dirty="0">
                <a:ln/>
                <a:solidFill>
                  <a:schemeClr val="accent4"/>
                </a:solidFill>
              </a:rPr>
              <a:t/>
            </a:r>
            <a:br>
              <a:rPr lang="es-GT" b="1" dirty="0">
                <a:ln/>
                <a:solidFill>
                  <a:schemeClr val="accent4"/>
                </a:solidFill>
              </a:rPr>
            </a:br>
            <a:endParaRPr lang="es-GT" b="1" dirty="0">
              <a:ln/>
              <a:solidFill>
                <a:schemeClr val="accent4"/>
              </a:solidFill>
            </a:endParaRPr>
          </a:p>
        </p:txBody>
      </p:sp>
      <p:sp>
        <p:nvSpPr>
          <p:cNvPr id="3" name="Marcador de contenido 2"/>
          <p:cNvSpPr>
            <a:spLocks noGrp="1"/>
          </p:cNvSpPr>
          <p:nvPr>
            <p:ph idx="1"/>
          </p:nvPr>
        </p:nvSpPr>
        <p:spPr>
          <a:xfrm>
            <a:off x="372761" y="2133600"/>
            <a:ext cx="10228979" cy="3886200"/>
          </a:xfrm>
        </p:spPr>
        <p:txBody>
          <a:bodyPr>
            <a:normAutofit fontScale="85000" lnSpcReduction="10000"/>
          </a:bodyPr>
          <a:lstStyle/>
          <a:p>
            <a:pPr algn="just"/>
            <a:r>
              <a:rPr lang="es-GT" dirty="0"/>
              <a:t>Las organizaciones se inclinan cada vez más por la implementación de métodos ágiles que les permitan reemplazar sus procesos convencionales por técnicas que aumenten la rapidez y rentabilidad de resultados. Idealmente, estos procesos no deben afectar otras condiciones indispensables para el éxito de la producción como la calidad o la motivación de los equipos de desarrollo.</a:t>
            </a:r>
          </a:p>
          <a:p>
            <a:pPr algn="just"/>
            <a:r>
              <a:rPr lang="es-GT" dirty="0"/>
              <a:t>SCRUM es un método que controla el conjunto de prácticas, pasos y roles en una actividad y pone en marcha el proceso de desarrollo que se ejecutará durante un proyecto, hasta la culminación del objetivo deseado. Diseñado originalmente para asegurar el rendimiento en las líneas de producción japonesas y hoy en día adoptado por las grandes empresas de desarrollo de software; SCRUM, se adapta a la perfección a cualquier tipo de gestión de proyectos que involucre la administración de recursos humanos, medición de tiempo, logística, sinergia de los actores, etc.</a:t>
            </a:r>
          </a:p>
          <a:p>
            <a:pPr algn="just"/>
            <a:r>
              <a:rPr lang="es-GT" dirty="0"/>
              <a:t>Conozca las prácticas de uno de los métodos más populares en Estados Unidos y Europa para administrar proyectos de una forma ágil y eficiente.</a:t>
            </a:r>
          </a:p>
          <a:p>
            <a:endParaRPr lang="es-GT"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3510" y="593494"/>
            <a:ext cx="1240672" cy="1240672"/>
          </a:xfrm>
          <a:prstGeom prst="rect">
            <a:avLst/>
          </a:prstGeom>
        </p:spPr>
      </p:pic>
    </p:spTree>
    <p:extLst>
      <p:ext uri="{BB962C8B-B14F-4D97-AF65-F5344CB8AC3E}">
        <p14:creationId xmlns:p14="http://schemas.microsoft.com/office/powerpoint/2010/main" val="13791697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scene3d>
              <a:camera prst="orthographicFront"/>
              <a:lightRig rig="soft" dir="t">
                <a:rot lat="0" lon="0" rev="15600000"/>
              </a:lightRig>
            </a:scene3d>
            <a:sp3d extrusionH="57150" prstMaterial="softEdge">
              <a:bevelT w="25400" h="38100"/>
            </a:sp3d>
          </a:bodyPr>
          <a:lstStyle/>
          <a:p>
            <a:pPr algn="ctr"/>
            <a:r>
              <a:rPr lang="es-GT" sz="4000" b="1" dirty="0">
                <a:ln/>
                <a:solidFill>
                  <a:schemeClr val="accent4"/>
                </a:solidFill>
              </a:rPr>
              <a:t>TEST AUTOMATION</a:t>
            </a:r>
            <a:r>
              <a:rPr lang="es-GT" b="1" dirty="0">
                <a:ln/>
                <a:solidFill>
                  <a:schemeClr val="accent4"/>
                </a:solidFill>
              </a:rPr>
              <a:t/>
            </a:r>
            <a:br>
              <a:rPr lang="es-GT" b="1" dirty="0">
                <a:ln/>
                <a:solidFill>
                  <a:schemeClr val="accent4"/>
                </a:solidFill>
              </a:rPr>
            </a:br>
            <a:endParaRPr lang="es-GT" b="1" dirty="0">
              <a:ln/>
              <a:solidFill>
                <a:schemeClr val="accent4"/>
              </a:solidFill>
            </a:endParaRPr>
          </a:p>
        </p:txBody>
      </p:sp>
      <p:sp>
        <p:nvSpPr>
          <p:cNvPr id="3" name="Marcador de contenido 2"/>
          <p:cNvSpPr>
            <a:spLocks noGrp="1"/>
          </p:cNvSpPr>
          <p:nvPr>
            <p:ph idx="1"/>
          </p:nvPr>
        </p:nvSpPr>
        <p:spPr>
          <a:xfrm>
            <a:off x="165100" y="2146300"/>
            <a:ext cx="11328399" cy="3916889"/>
          </a:xfrm>
        </p:spPr>
        <p:txBody>
          <a:bodyPr>
            <a:normAutofit fontScale="92500" lnSpcReduction="10000"/>
          </a:bodyPr>
          <a:lstStyle/>
          <a:p>
            <a:pPr algn="just"/>
            <a:r>
              <a:rPr lang="es-GT" dirty="0"/>
              <a:t>Cada vez que el código de software es modificado tiene que ser probado manualmente para garantizar la calidad. Con el aumento de las funcionalidades en el sistema, las pruebas manuales se convierten laboriosas, costosas e ineficientes a largo plazo. La automatización de los casos de prueba altamente repetitivos proporciona la cobertura de las pruebas en los procesos de negocio centrales, reduciendo los costos y tiempo de prueba en un gran porcentaje.</a:t>
            </a:r>
          </a:p>
          <a:p>
            <a:pPr algn="just"/>
            <a:r>
              <a:rPr lang="es-GT" dirty="0"/>
              <a:t>Una regresión en un proyecto de software a menudo es causada por la integración de nuevas funcionalidades que afectan a otras partes del sistema que se encontraban operando correctamente. Las pruebas automatizadas facilitan la detección temprana de regresiones en el sistema. El testing automatizado es adaptable y se puede implementar en cualquier organización que desarrolle aplicaciones web, móviles o de escritorio que requieran pruebas manuales frecuentes. Los tipos de testing automatizado que ofrecemos son:</a:t>
            </a:r>
          </a:p>
          <a:p>
            <a:endParaRPr lang="es-GT"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1203" y="611187"/>
            <a:ext cx="1222979" cy="1222979"/>
          </a:xfrm>
          <a:prstGeom prst="rect">
            <a:avLst/>
          </a:prstGeom>
        </p:spPr>
      </p:pic>
    </p:spTree>
    <p:extLst>
      <p:ext uri="{BB962C8B-B14F-4D97-AF65-F5344CB8AC3E}">
        <p14:creationId xmlns:p14="http://schemas.microsoft.com/office/powerpoint/2010/main" val="35329562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57200" y="2057400"/>
            <a:ext cx="10871200" cy="3477875"/>
          </a:xfrm>
          <a:prstGeom prst="rect">
            <a:avLst/>
          </a:prstGeom>
          <a:noFill/>
        </p:spPr>
        <p:txBody>
          <a:bodyPr wrap="square" rtlCol="0">
            <a:spAutoFit/>
          </a:bodyPr>
          <a:lstStyle/>
          <a:p>
            <a:r>
              <a:rPr lang="es-GT" sz="4400" dirty="0" smtClean="0"/>
              <a:t>. </a:t>
            </a:r>
            <a:r>
              <a:rPr lang="es-GT" sz="4400" b="1" i="1" dirty="0" smtClean="0">
                <a:effectLst>
                  <a:outerShdw blurRad="38100" dist="38100" dir="2700000" algn="tl">
                    <a:srgbClr val="000000">
                      <a:alpha val="43137"/>
                    </a:srgbClr>
                  </a:outerShdw>
                </a:effectLst>
              </a:rPr>
              <a:t>Test de Regresión</a:t>
            </a:r>
          </a:p>
          <a:p>
            <a:endParaRPr lang="es-GT" sz="4400" dirty="0"/>
          </a:p>
          <a:p>
            <a:r>
              <a:rPr lang="es-GT" sz="4400" dirty="0" smtClean="0"/>
              <a:t>. </a:t>
            </a:r>
            <a:r>
              <a:rPr lang="es-GT" sz="4400" b="1" i="1" dirty="0" smtClean="0">
                <a:effectLst>
                  <a:outerShdw blurRad="38100" dist="38100" dir="2700000" algn="tl">
                    <a:srgbClr val="000000">
                      <a:alpha val="43137"/>
                    </a:srgbClr>
                  </a:outerShdw>
                </a:effectLst>
              </a:rPr>
              <a:t>Test de integración</a:t>
            </a:r>
          </a:p>
          <a:p>
            <a:endParaRPr lang="es-GT" sz="4400" dirty="0"/>
          </a:p>
          <a:p>
            <a:r>
              <a:rPr lang="es-GT" sz="4400" dirty="0" smtClean="0"/>
              <a:t>. </a:t>
            </a:r>
            <a:r>
              <a:rPr lang="es-GT" sz="4400" b="1" i="1" dirty="0">
                <a:effectLst>
                  <a:outerShdw blurRad="38100" dist="38100" dir="2700000" algn="tl">
                    <a:srgbClr val="000000">
                      <a:alpha val="43137"/>
                    </a:srgbClr>
                  </a:outerShdw>
                </a:effectLst>
              </a:rPr>
              <a:t>Performance Testing</a:t>
            </a:r>
            <a:endParaRPr lang="es-GT" sz="44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52219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4">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p:cTn id="15"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4">
                                            <p:txEl>
                                              <p:pRg st="2" end="2"/>
                                            </p:txEl>
                                          </p:spTgt>
                                        </p:tgtEl>
                                        <p:attrNameLst>
                                          <p:attrName>ppt_h</p:attrName>
                                        </p:attrNameLst>
                                      </p:cBhvr>
                                      <p:tavLst>
                                        <p:tav tm="0">
                                          <p:val>
                                            <p:fltVal val="0"/>
                                          </p:val>
                                        </p:tav>
                                        <p:tav tm="100000">
                                          <p:val>
                                            <p:strVal val="#ppt_h"/>
                                          </p:val>
                                        </p:tav>
                                      </p:tavLst>
                                    </p:anim>
                                    <p:anim calcmode="lin" valueType="num">
                                      <p:cBhvr>
                                        <p:cTn id="17" dur="500" fill="hold"/>
                                        <p:tgtEl>
                                          <p:spTgt spid="4">
                                            <p:txEl>
                                              <p:pRg st="2" end="2"/>
                                            </p:txEl>
                                          </p:spTgt>
                                        </p:tgtEl>
                                        <p:attrNameLst>
                                          <p:attrName>style.rotation</p:attrName>
                                        </p:attrNameLst>
                                      </p:cBhvr>
                                      <p:tavLst>
                                        <p:tav tm="0">
                                          <p:val>
                                            <p:fltVal val="360"/>
                                          </p:val>
                                        </p:tav>
                                        <p:tav tm="100000">
                                          <p:val>
                                            <p:fltVal val="0"/>
                                          </p:val>
                                        </p:tav>
                                      </p:tavLst>
                                    </p:anim>
                                    <p:animEffect transition="in" filter="fade">
                                      <p:cBhvr>
                                        <p:cTn id="18" dur="500"/>
                                        <p:tgtEl>
                                          <p:spTgt spid="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p:cTn id="23"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4" dur="500" fill="hold"/>
                                        <p:tgtEl>
                                          <p:spTgt spid="4">
                                            <p:txEl>
                                              <p:pRg st="4" end="4"/>
                                            </p:txEl>
                                          </p:spTgt>
                                        </p:tgtEl>
                                        <p:attrNameLst>
                                          <p:attrName>ppt_h</p:attrName>
                                        </p:attrNameLst>
                                      </p:cBhvr>
                                      <p:tavLst>
                                        <p:tav tm="0">
                                          <p:val>
                                            <p:fltVal val="0"/>
                                          </p:val>
                                        </p:tav>
                                        <p:tav tm="100000">
                                          <p:val>
                                            <p:strVal val="#ppt_h"/>
                                          </p:val>
                                        </p:tav>
                                      </p:tavLst>
                                    </p:anim>
                                    <p:anim calcmode="lin" valueType="num">
                                      <p:cBhvr>
                                        <p:cTn id="25" dur="500" fill="hold"/>
                                        <p:tgtEl>
                                          <p:spTgt spid="4">
                                            <p:txEl>
                                              <p:pRg st="4" end="4"/>
                                            </p:txEl>
                                          </p:spTgt>
                                        </p:tgtEl>
                                        <p:attrNameLst>
                                          <p:attrName>style.rotation</p:attrName>
                                        </p:attrNameLst>
                                      </p:cBhvr>
                                      <p:tavLst>
                                        <p:tav tm="0">
                                          <p:val>
                                            <p:fltVal val="360"/>
                                          </p:val>
                                        </p:tav>
                                        <p:tav tm="100000">
                                          <p:val>
                                            <p:fltVal val="0"/>
                                          </p:val>
                                        </p:tav>
                                      </p:tavLst>
                                    </p:anim>
                                    <p:animEffect transition="in" filter="fade">
                                      <p:cBhvr>
                                        <p:cTn id="2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p:cNvSpPr>
            <a:spLocks noGrp="1"/>
          </p:cNvSpPr>
          <p:nvPr>
            <p:ph idx="1"/>
          </p:nvPr>
        </p:nvSpPr>
        <p:spPr>
          <a:xfrm>
            <a:off x="172321" y="2171772"/>
            <a:ext cx="11448179" cy="3848027"/>
          </a:xfrm>
        </p:spPr>
        <p:txBody>
          <a:bodyPr/>
          <a:lstStyle/>
          <a:p>
            <a:r>
              <a:rPr lang="es-GT" b="1" i="1" dirty="0">
                <a:effectLst>
                  <a:outerShdw blurRad="38100" dist="38100" dir="2700000" algn="tl">
                    <a:srgbClr val="000000">
                      <a:alpha val="43137"/>
                    </a:srgbClr>
                  </a:outerShdw>
                </a:effectLst>
              </a:rPr>
              <a:t>Identifica las fallas rápidamente con screenshots, videos y reportes. A través de la práctica de integración continua permitirá a los equipos detectar los problemas a tiempo ya que requiere que los desarrolladores integren código en un repositorio compartido varias veces al día. Mejore la calidad de sus aplicaciones web a través de la cobertura de pruebas en diferentes browsers como Chrome, Firefox, Safari, etc. Algunas de las tecnologías que utilizamos:</a:t>
            </a:r>
            <a:endParaRPr lang="es-GT"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03085338"/>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erlí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Berlín</Template>
  <TotalTime>68</TotalTime>
  <Words>723</Words>
  <Application>Microsoft Office PowerPoint</Application>
  <PresentationFormat>Panorámica</PresentationFormat>
  <Paragraphs>49</Paragraphs>
  <Slides>14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Adobe Hebrew</vt:lpstr>
      <vt:lpstr>Arial</vt:lpstr>
      <vt:lpstr>Avenir-Book</vt:lpstr>
      <vt:lpstr>Helvetica Neue</vt:lpstr>
      <vt:lpstr>Trebuchet MS</vt:lpstr>
      <vt:lpstr>Berlín</vt:lpstr>
      <vt:lpstr>XIK</vt:lpstr>
      <vt:lpstr>¿QUÉ ES XIK? </vt:lpstr>
      <vt:lpstr>NUESTRA MISIÓN</vt:lpstr>
      <vt:lpstr>NUESTRA VISIÓN </vt:lpstr>
      <vt:lpstr>Presentación de PowerPoint</vt:lpstr>
      <vt:lpstr>SCRUM MASTER  </vt:lpstr>
      <vt:lpstr>TEST AUTOMATION </vt:lpstr>
      <vt:lpstr>Presentación de PowerPoint</vt:lpstr>
      <vt:lpstr>Presentación de PowerPoint</vt:lpstr>
      <vt:lpstr>Presentación de PowerPoint</vt:lpstr>
      <vt:lpstr>DESARROLLO DE SOFTWARE </vt:lpstr>
      <vt:lpstr>Presentación de PowerPoint</vt:lpstr>
      <vt:lpstr>Presentación de PowerPoint</vt:lpstr>
      <vt:lpstr>UBICACIONES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dc:creator>
  <cp:lastModifiedBy>Estudiante</cp:lastModifiedBy>
  <cp:revision>9</cp:revision>
  <dcterms:created xsi:type="dcterms:W3CDTF">2018-04-12T14:01:02Z</dcterms:created>
  <dcterms:modified xsi:type="dcterms:W3CDTF">2018-04-12T15:09:06Z</dcterms:modified>
</cp:coreProperties>
</file>