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66" r:id="rId4"/>
    <p:sldId id="271" r:id="rId5"/>
    <p:sldId id="281" r:id="rId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92"/>
  </p:normalViewPr>
  <p:slideViewPr>
    <p:cSldViewPr>
      <p:cViewPr varScale="1">
        <p:scale>
          <a:sx n="75" d="100"/>
          <a:sy n="75" d="100"/>
        </p:scale>
        <p:origin x="200" y="4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F6A46-FFC2-BF4E-A6FB-A34E61900A4B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5E1D6-8FD6-A24D-AACA-09036CC8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1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5E1D6-8FD6-A24D-AACA-09036CC80F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2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3186" y="1983950"/>
            <a:ext cx="508634" cy="181610"/>
          </a:xfrm>
          <a:custGeom>
            <a:avLst/>
            <a:gdLst/>
            <a:ahLst/>
            <a:cxnLst/>
            <a:rect l="l" t="t" r="r" b="b"/>
            <a:pathLst>
              <a:path w="508635" h="181610">
                <a:moveTo>
                  <a:pt x="38930" y="84259"/>
                </a:moveTo>
                <a:lnTo>
                  <a:pt x="16146" y="84259"/>
                </a:lnTo>
                <a:lnTo>
                  <a:pt x="16146" y="179031"/>
                </a:lnTo>
                <a:lnTo>
                  <a:pt x="38930" y="179031"/>
                </a:lnTo>
                <a:lnTo>
                  <a:pt x="38930" y="84259"/>
                </a:lnTo>
                <a:close/>
              </a:path>
              <a:path w="508635" h="181610">
                <a:moveTo>
                  <a:pt x="58144" y="63778"/>
                </a:moveTo>
                <a:lnTo>
                  <a:pt x="0" y="63778"/>
                </a:lnTo>
                <a:lnTo>
                  <a:pt x="0" y="84259"/>
                </a:lnTo>
                <a:lnTo>
                  <a:pt x="58144" y="84259"/>
                </a:lnTo>
                <a:lnTo>
                  <a:pt x="58144" y="63778"/>
                </a:lnTo>
                <a:close/>
              </a:path>
              <a:path w="508635" h="181610">
                <a:moveTo>
                  <a:pt x="65317" y="0"/>
                </a:moveTo>
                <a:lnTo>
                  <a:pt x="57893" y="0"/>
                </a:lnTo>
                <a:lnTo>
                  <a:pt x="42182" y="3017"/>
                </a:lnTo>
                <a:lnTo>
                  <a:pt x="28852" y="12037"/>
                </a:lnTo>
                <a:lnTo>
                  <a:pt x="19606" y="27012"/>
                </a:lnTo>
                <a:lnTo>
                  <a:pt x="16146" y="47893"/>
                </a:lnTo>
                <a:lnTo>
                  <a:pt x="16146" y="63778"/>
                </a:lnTo>
                <a:lnTo>
                  <a:pt x="38930" y="63778"/>
                </a:lnTo>
                <a:lnTo>
                  <a:pt x="38930" y="46616"/>
                </a:lnTo>
                <a:lnTo>
                  <a:pt x="40604" y="35027"/>
                </a:lnTo>
                <a:lnTo>
                  <a:pt x="45399" y="26510"/>
                </a:lnTo>
                <a:lnTo>
                  <a:pt x="52978" y="21259"/>
                </a:lnTo>
                <a:lnTo>
                  <a:pt x="63003" y="19465"/>
                </a:lnTo>
                <a:lnTo>
                  <a:pt x="72489" y="19465"/>
                </a:lnTo>
                <a:lnTo>
                  <a:pt x="72489" y="2303"/>
                </a:lnTo>
                <a:lnTo>
                  <a:pt x="65317" y="0"/>
                </a:lnTo>
                <a:close/>
              </a:path>
              <a:path w="508635" h="181610">
                <a:moveTo>
                  <a:pt x="72489" y="19465"/>
                </a:moveTo>
                <a:lnTo>
                  <a:pt x="65819" y="19465"/>
                </a:lnTo>
                <a:lnTo>
                  <a:pt x="69149" y="19967"/>
                </a:lnTo>
                <a:lnTo>
                  <a:pt x="72489" y="20742"/>
                </a:lnTo>
                <a:lnTo>
                  <a:pt x="72489" y="19465"/>
                </a:lnTo>
                <a:close/>
              </a:path>
              <a:path w="508635" h="181610">
                <a:moveTo>
                  <a:pt x="360365" y="63778"/>
                </a:moveTo>
                <a:lnTo>
                  <a:pt x="337570" y="63778"/>
                </a:lnTo>
                <a:lnTo>
                  <a:pt x="337570" y="179031"/>
                </a:lnTo>
                <a:lnTo>
                  <a:pt x="360365" y="179031"/>
                </a:lnTo>
                <a:lnTo>
                  <a:pt x="360483" y="97167"/>
                </a:lnTo>
                <a:lnTo>
                  <a:pt x="364369" y="91870"/>
                </a:lnTo>
                <a:lnTo>
                  <a:pt x="370318" y="86370"/>
                </a:lnTo>
                <a:lnTo>
                  <a:pt x="378333" y="82120"/>
                </a:lnTo>
                <a:lnTo>
                  <a:pt x="388532" y="80416"/>
                </a:lnTo>
                <a:lnTo>
                  <a:pt x="501472" y="80416"/>
                </a:lnTo>
                <a:lnTo>
                  <a:pt x="499996" y="77599"/>
                </a:lnTo>
                <a:lnTo>
                  <a:pt x="427463" y="77599"/>
                </a:lnTo>
                <a:lnTo>
                  <a:pt x="424530" y="74018"/>
                </a:lnTo>
                <a:lnTo>
                  <a:pt x="360365" y="74018"/>
                </a:lnTo>
                <a:lnTo>
                  <a:pt x="360365" y="63778"/>
                </a:lnTo>
                <a:close/>
              </a:path>
              <a:path w="508635" h="181610">
                <a:moveTo>
                  <a:pt x="461786" y="80416"/>
                </a:moveTo>
                <a:lnTo>
                  <a:pt x="388532" y="80416"/>
                </a:lnTo>
                <a:lnTo>
                  <a:pt x="399239" y="82798"/>
                </a:lnTo>
                <a:lnTo>
                  <a:pt x="406560" y="88903"/>
                </a:lnTo>
                <a:lnTo>
                  <a:pt x="410761" y="97167"/>
                </a:lnTo>
                <a:lnTo>
                  <a:pt x="412102" y="106028"/>
                </a:lnTo>
                <a:lnTo>
                  <a:pt x="412102" y="179031"/>
                </a:lnTo>
                <a:lnTo>
                  <a:pt x="434887" y="179031"/>
                </a:lnTo>
                <a:lnTo>
                  <a:pt x="434976" y="97167"/>
                </a:lnTo>
                <a:lnTo>
                  <a:pt x="438047" y="91658"/>
                </a:lnTo>
                <a:lnTo>
                  <a:pt x="444017" y="86181"/>
                </a:lnTo>
                <a:lnTo>
                  <a:pt x="452147" y="82050"/>
                </a:lnTo>
                <a:lnTo>
                  <a:pt x="461786" y="80416"/>
                </a:lnTo>
                <a:close/>
              </a:path>
              <a:path w="508635" h="181610">
                <a:moveTo>
                  <a:pt x="501472" y="80416"/>
                </a:moveTo>
                <a:lnTo>
                  <a:pt x="461786" y="80416"/>
                </a:lnTo>
                <a:lnTo>
                  <a:pt x="472491" y="82798"/>
                </a:lnTo>
                <a:lnTo>
                  <a:pt x="479809" y="88903"/>
                </a:lnTo>
                <a:lnTo>
                  <a:pt x="484006" y="97167"/>
                </a:lnTo>
                <a:lnTo>
                  <a:pt x="485346" y="106028"/>
                </a:lnTo>
                <a:lnTo>
                  <a:pt x="485346" y="179031"/>
                </a:lnTo>
                <a:lnTo>
                  <a:pt x="508141" y="179031"/>
                </a:lnTo>
                <a:lnTo>
                  <a:pt x="508141" y="103462"/>
                </a:lnTo>
                <a:lnTo>
                  <a:pt x="505356" y="87827"/>
                </a:lnTo>
                <a:lnTo>
                  <a:pt x="501472" y="80416"/>
                </a:lnTo>
                <a:close/>
              </a:path>
              <a:path w="508635" h="181610">
                <a:moveTo>
                  <a:pt x="470236" y="61464"/>
                </a:moveTo>
                <a:lnTo>
                  <a:pt x="427463" y="77599"/>
                </a:lnTo>
                <a:lnTo>
                  <a:pt x="499996" y="77599"/>
                </a:lnTo>
                <a:lnTo>
                  <a:pt x="498318" y="74398"/>
                </a:lnTo>
                <a:lnTo>
                  <a:pt x="486715" y="65001"/>
                </a:lnTo>
                <a:lnTo>
                  <a:pt x="470236" y="61464"/>
                </a:lnTo>
                <a:close/>
              </a:path>
              <a:path w="508635" h="181610">
                <a:moveTo>
                  <a:pt x="396982" y="61464"/>
                </a:moveTo>
                <a:lnTo>
                  <a:pt x="382510" y="63425"/>
                </a:lnTo>
                <a:lnTo>
                  <a:pt x="370895" y="67741"/>
                </a:lnTo>
                <a:lnTo>
                  <a:pt x="363170" y="72057"/>
                </a:lnTo>
                <a:lnTo>
                  <a:pt x="360365" y="74018"/>
                </a:lnTo>
                <a:lnTo>
                  <a:pt x="424530" y="74018"/>
                </a:lnTo>
                <a:lnTo>
                  <a:pt x="422125" y="71080"/>
                </a:lnTo>
                <a:lnTo>
                  <a:pt x="415297" y="65978"/>
                </a:lnTo>
                <a:lnTo>
                  <a:pt x="406901" y="62648"/>
                </a:lnTo>
                <a:lnTo>
                  <a:pt x="396982" y="61464"/>
                </a:lnTo>
                <a:close/>
              </a:path>
              <a:path w="508635" h="181610">
                <a:moveTo>
                  <a:pt x="251259" y="61464"/>
                </a:moveTo>
                <a:lnTo>
                  <a:pt x="227105" y="65586"/>
                </a:lnTo>
                <a:lnTo>
                  <a:pt x="206943" y="77344"/>
                </a:lnTo>
                <a:lnTo>
                  <a:pt x="193123" y="95827"/>
                </a:lnTo>
                <a:lnTo>
                  <a:pt x="187994" y="120121"/>
                </a:lnTo>
                <a:lnTo>
                  <a:pt x="192871" y="144920"/>
                </a:lnTo>
                <a:lnTo>
                  <a:pt x="206272" y="164265"/>
                </a:lnTo>
                <a:lnTo>
                  <a:pt x="226350" y="176840"/>
                </a:lnTo>
                <a:lnTo>
                  <a:pt x="251259" y="181324"/>
                </a:lnTo>
                <a:lnTo>
                  <a:pt x="276162" y="176840"/>
                </a:lnTo>
                <a:lnTo>
                  <a:pt x="296237" y="164265"/>
                </a:lnTo>
                <a:lnTo>
                  <a:pt x="299137" y="160078"/>
                </a:lnTo>
                <a:lnTo>
                  <a:pt x="251259" y="160078"/>
                </a:lnTo>
                <a:lnTo>
                  <a:pt x="239406" y="158192"/>
                </a:lnTo>
                <a:lnTo>
                  <a:pt x="226570" y="151719"/>
                </a:lnTo>
                <a:lnTo>
                  <a:pt x="216280" y="139436"/>
                </a:lnTo>
                <a:lnTo>
                  <a:pt x="212066" y="120121"/>
                </a:lnTo>
                <a:lnTo>
                  <a:pt x="214587" y="106550"/>
                </a:lnTo>
                <a:lnTo>
                  <a:pt x="222054" y="94926"/>
                </a:lnTo>
                <a:lnTo>
                  <a:pt x="234326" y="86808"/>
                </a:lnTo>
                <a:lnTo>
                  <a:pt x="251259" y="83756"/>
                </a:lnTo>
                <a:lnTo>
                  <a:pt x="300356" y="83756"/>
                </a:lnTo>
                <a:lnTo>
                  <a:pt x="295561" y="77344"/>
                </a:lnTo>
                <a:lnTo>
                  <a:pt x="275402" y="65586"/>
                </a:lnTo>
                <a:lnTo>
                  <a:pt x="251259" y="61464"/>
                </a:lnTo>
                <a:close/>
              </a:path>
              <a:path w="508635" h="181610">
                <a:moveTo>
                  <a:pt x="300356" y="83756"/>
                </a:moveTo>
                <a:lnTo>
                  <a:pt x="251259" y="83756"/>
                </a:lnTo>
                <a:lnTo>
                  <a:pt x="268076" y="86808"/>
                </a:lnTo>
                <a:lnTo>
                  <a:pt x="280356" y="94926"/>
                </a:lnTo>
                <a:lnTo>
                  <a:pt x="287884" y="106550"/>
                </a:lnTo>
                <a:lnTo>
                  <a:pt x="290441" y="120121"/>
                </a:lnTo>
                <a:lnTo>
                  <a:pt x="286190" y="139436"/>
                </a:lnTo>
                <a:lnTo>
                  <a:pt x="275841" y="151719"/>
                </a:lnTo>
                <a:lnTo>
                  <a:pt x="262996" y="158192"/>
                </a:lnTo>
                <a:lnTo>
                  <a:pt x="251259" y="160078"/>
                </a:lnTo>
                <a:lnTo>
                  <a:pt x="299137" y="160078"/>
                </a:lnTo>
                <a:lnTo>
                  <a:pt x="309636" y="144920"/>
                </a:lnTo>
                <a:lnTo>
                  <a:pt x="314513" y="120121"/>
                </a:lnTo>
                <a:lnTo>
                  <a:pt x="309383" y="95827"/>
                </a:lnTo>
                <a:lnTo>
                  <a:pt x="300356" y="83756"/>
                </a:lnTo>
                <a:close/>
              </a:path>
              <a:path w="508635" h="181610">
                <a:moveTo>
                  <a:pt x="113200" y="63778"/>
                </a:moveTo>
                <a:lnTo>
                  <a:pt x="90405" y="63778"/>
                </a:lnTo>
                <a:lnTo>
                  <a:pt x="90405" y="179031"/>
                </a:lnTo>
                <a:lnTo>
                  <a:pt x="113200" y="179031"/>
                </a:lnTo>
                <a:lnTo>
                  <a:pt x="113200" y="111158"/>
                </a:lnTo>
                <a:lnTo>
                  <a:pt x="115478" y="103130"/>
                </a:lnTo>
                <a:lnTo>
                  <a:pt x="121624" y="94218"/>
                </a:lnTo>
                <a:lnTo>
                  <a:pt x="130605" y="86988"/>
                </a:lnTo>
                <a:lnTo>
                  <a:pt x="141388" y="84007"/>
                </a:lnTo>
                <a:lnTo>
                  <a:pt x="167086" y="84007"/>
                </a:lnTo>
                <a:lnTo>
                  <a:pt x="168325" y="82206"/>
                </a:lnTo>
                <a:lnTo>
                  <a:pt x="113200" y="82206"/>
                </a:lnTo>
                <a:lnTo>
                  <a:pt x="113200" y="63778"/>
                </a:lnTo>
                <a:close/>
              </a:path>
              <a:path w="508635" h="181610">
                <a:moveTo>
                  <a:pt x="167086" y="84007"/>
                </a:moveTo>
                <a:lnTo>
                  <a:pt x="151105" y="84007"/>
                </a:lnTo>
                <a:lnTo>
                  <a:pt x="157513" y="87588"/>
                </a:lnTo>
                <a:lnTo>
                  <a:pt x="161094" y="92719"/>
                </a:lnTo>
                <a:lnTo>
                  <a:pt x="167086" y="84007"/>
                </a:lnTo>
                <a:close/>
              </a:path>
              <a:path w="508635" h="181610">
                <a:moveTo>
                  <a:pt x="149827" y="61464"/>
                </a:moveTo>
                <a:lnTo>
                  <a:pt x="135605" y="63949"/>
                </a:lnTo>
                <a:lnTo>
                  <a:pt x="124407" y="69821"/>
                </a:lnTo>
                <a:lnTo>
                  <a:pt x="116762" y="76699"/>
                </a:lnTo>
                <a:lnTo>
                  <a:pt x="113200" y="82206"/>
                </a:lnTo>
                <a:lnTo>
                  <a:pt x="168325" y="82206"/>
                </a:lnTo>
                <a:lnTo>
                  <a:pt x="175188" y="72228"/>
                </a:lnTo>
                <a:lnTo>
                  <a:pt x="169282" y="67520"/>
                </a:lnTo>
                <a:lnTo>
                  <a:pt x="162892" y="64156"/>
                </a:lnTo>
                <a:lnTo>
                  <a:pt x="156311" y="62137"/>
                </a:lnTo>
                <a:lnTo>
                  <a:pt x="149827" y="61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3825" y="1961196"/>
            <a:ext cx="693801" cy="4048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4084" y="2003949"/>
            <a:ext cx="879721" cy="36175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2057686" y="1117767"/>
            <a:ext cx="354330" cy="418465"/>
          </a:xfrm>
          <a:custGeom>
            <a:avLst/>
            <a:gdLst/>
            <a:ahLst/>
            <a:cxnLst/>
            <a:rect l="l" t="t" r="r" b="b"/>
            <a:pathLst>
              <a:path w="354330" h="418465">
                <a:moveTo>
                  <a:pt x="214883" y="0"/>
                </a:moveTo>
                <a:lnTo>
                  <a:pt x="168495" y="3414"/>
                </a:lnTo>
                <a:lnTo>
                  <a:pt x="129090" y="15049"/>
                </a:lnTo>
                <a:lnTo>
                  <a:pt x="92606" y="34509"/>
                </a:lnTo>
                <a:lnTo>
                  <a:pt x="60165" y="61338"/>
                </a:lnTo>
                <a:lnTo>
                  <a:pt x="33838" y="93502"/>
                </a:lnTo>
                <a:lnTo>
                  <a:pt x="14694" y="130315"/>
                </a:lnTo>
                <a:lnTo>
                  <a:pt x="3244" y="170489"/>
                </a:lnTo>
                <a:lnTo>
                  <a:pt x="0" y="212736"/>
                </a:lnTo>
                <a:lnTo>
                  <a:pt x="3125" y="253263"/>
                </a:lnTo>
                <a:lnTo>
                  <a:pt x="13926" y="291885"/>
                </a:lnTo>
                <a:lnTo>
                  <a:pt x="31943" y="327426"/>
                </a:lnTo>
                <a:lnTo>
                  <a:pt x="56720" y="358711"/>
                </a:lnTo>
                <a:lnTo>
                  <a:pt x="90569" y="385503"/>
                </a:lnTo>
                <a:lnTo>
                  <a:pt x="128407" y="404642"/>
                </a:lnTo>
                <a:lnTo>
                  <a:pt x="169076" y="415684"/>
                </a:lnTo>
                <a:lnTo>
                  <a:pt x="211417" y="418186"/>
                </a:lnTo>
                <a:lnTo>
                  <a:pt x="248142" y="415919"/>
                </a:lnTo>
                <a:lnTo>
                  <a:pt x="284352" y="409715"/>
                </a:lnTo>
                <a:lnTo>
                  <a:pt x="319761" y="399639"/>
                </a:lnTo>
                <a:lnTo>
                  <a:pt x="354083" y="385757"/>
                </a:lnTo>
                <a:lnTo>
                  <a:pt x="354083" y="365926"/>
                </a:lnTo>
                <a:lnTo>
                  <a:pt x="213134" y="365926"/>
                </a:lnTo>
                <a:lnTo>
                  <a:pt x="182570" y="363892"/>
                </a:lnTo>
                <a:lnTo>
                  <a:pt x="125897" y="341955"/>
                </a:lnTo>
                <a:lnTo>
                  <a:pt x="82079" y="298432"/>
                </a:lnTo>
                <a:lnTo>
                  <a:pt x="60216" y="240666"/>
                </a:lnTo>
                <a:lnTo>
                  <a:pt x="58438" y="209124"/>
                </a:lnTo>
                <a:lnTo>
                  <a:pt x="58438" y="203313"/>
                </a:lnTo>
                <a:lnTo>
                  <a:pt x="66799" y="154816"/>
                </a:lnTo>
                <a:lnTo>
                  <a:pt x="88395" y="112985"/>
                </a:lnTo>
                <a:lnTo>
                  <a:pt x="120763" y="80305"/>
                </a:lnTo>
                <a:lnTo>
                  <a:pt x="161443" y="59259"/>
                </a:lnTo>
                <a:lnTo>
                  <a:pt x="207972" y="52333"/>
                </a:lnTo>
                <a:lnTo>
                  <a:pt x="345486" y="52333"/>
                </a:lnTo>
                <a:lnTo>
                  <a:pt x="345486" y="34313"/>
                </a:lnTo>
                <a:lnTo>
                  <a:pt x="308922" y="19632"/>
                </a:lnTo>
                <a:lnTo>
                  <a:pt x="271572" y="7277"/>
                </a:lnTo>
                <a:lnTo>
                  <a:pt x="229195" y="456"/>
                </a:lnTo>
                <a:lnTo>
                  <a:pt x="214883" y="0"/>
                </a:lnTo>
                <a:close/>
              </a:path>
              <a:path w="354330" h="418465">
                <a:moveTo>
                  <a:pt x="354083" y="212736"/>
                </a:moveTo>
                <a:lnTo>
                  <a:pt x="223448" y="212736"/>
                </a:lnTo>
                <a:lnTo>
                  <a:pt x="223448" y="263196"/>
                </a:lnTo>
                <a:lnTo>
                  <a:pt x="297373" y="263196"/>
                </a:lnTo>
                <a:lnTo>
                  <a:pt x="297373" y="347895"/>
                </a:lnTo>
                <a:lnTo>
                  <a:pt x="272946" y="356220"/>
                </a:lnTo>
                <a:lnTo>
                  <a:pt x="253288" y="361113"/>
                </a:lnTo>
                <a:lnTo>
                  <a:pt x="233319" y="364354"/>
                </a:lnTo>
                <a:lnTo>
                  <a:pt x="213134" y="365926"/>
                </a:lnTo>
                <a:lnTo>
                  <a:pt x="354083" y="365926"/>
                </a:lnTo>
                <a:lnTo>
                  <a:pt x="354083" y="212736"/>
                </a:lnTo>
                <a:close/>
              </a:path>
              <a:path w="354330" h="418465">
                <a:moveTo>
                  <a:pt x="345486" y="52333"/>
                </a:moveTo>
                <a:lnTo>
                  <a:pt x="207972" y="52333"/>
                </a:lnTo>
                <a:lnTo>
                  <a:pt x="244135" y="55248"/>
                </a:lnTo>
                <a:lnTo>
                  <a:pt x="279427" y="63224"/>
                </a:lnTo>
                <a:lnTo>
                  <a:pt x="313370" y="76118"/>
                </a:lnTo>
                <a:lnTo>
                  <a:pt x="345486" y="93787"/>
                </a:lnTo>
                <a:lnTo>
                  <a:pt x="345486" y="52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74121" y="1119473"/>
            <a:ext cx="415290" cy="418465"/>
          </a:xfrm>
          <a:custGeom>
            <a:avLst/>
            <a:gdLst/>
            <a:ahLst/>
            <a:cxnLst/>
            <a:rect l="l" t="t" r="r" b="b"/>
            <a:pathLst>
              <a:path w="415289" h="418465">
                <a:moveTo>
                  <a:pt x="201051" y="0"/>
                </a:moveTo>
                <a:lnTo>
                  <a:pt x="198444" y="0"/>
                </a:lnTo>
                <a:lnTo>
                  <a:pt x="159833" y="3929"/>
                </a:lnTo>
                <a:lnTo>
                  <a:pt x="122956" y="15448"/>
                </a:lnTo>
                <a:lnTo>
                  <a:pt x="88824" y="34150"/>
                </a:lnTo>
                <a:lnTo>
                  <a:pt x="58448" y="59631"/>
                </a:lnTo>
                <a:lnTo>
                  <a:pt x="32510" y="91922"/>
                </a:lnTo>
                <a:lnTo>
                  <a:pt x="13788" y="128781"/>
                </a:lnTo>
                <a:lnTo>
                  <a:pt x="2784" y="168915"/>
                </a:lnTo>
                <a:lnTo>
                  <a:pt x="0" y="211030"/>
                </a:lnTo>
                <a:lnTo>
                  <a:pt x="2992" y="252278"/>
                </a:lnTo>
                <a:lnTo>
                  <a:pt x="14067" y="291514"/>
                </a:lnTo>
                <a:lnTo>
                  <a:pt x="32721" y="327452"/>
                </a:lnTo>
                <a:lnTo>
                  <a:pt x="58448" y="358805"/>
                </a:lnTo>
                <a:lnTo>
                  <a:pt x="90129" y="385026"/>
                </a:lnTo>
                <a:lnTo>
                  <a:pt x="125781" y="403982"/>
                </a:lnTo>
                <a:lnTo>
                  <a:pt x="164292" y="415219"/>
                </a:lnTo>
                <a:lnTo>
                  <a:pt x="204548" y="418280"/>
                </a:lnTo>
                <a:lnTo>
                  <a:pt x="246022" y="415422"/>
                </a:lnTo>
                <a:lnTo>
                  <a:pt x="285797" y="404265"/>
                </a:lnTo>
                <a:lnTo>
                  <a:pt x="322761" y="385247"/>
                </a:lnTo>
                <a:lnTo>
                  <a:pt x="351208" y="362481"/>
                </a:lnTo>
                <a:lnTo>
                  <a:pt x="202140" y="362481"/>
                </a:lnTo>
                <a:lnTo>
                  <a:pt x="173527" y="359629"/>
                </a:lnTo>
                <a:lnTo>
                  <a:pt x="120733" y="337681"/>
                </a:lnTo>
                <a:lnTo>
                  <a:pt x="79029" y="295754"/>
                </a:lnTo>
                <a:lnTo>
                  <a:pt x="57172" y="239847"/>
                </a:lnTo>
                <a:lnTo>
                  <a:pt x="55014" y="209229"/>
                </a:lnTo>
                <a:lnTo>
                  <a:pt x="56985" y="178144"/>
                </a:lnTo>
                <a:lnTo>
                  <a:pt x="78845" y="121302"/>
                </a:lnTo>
                <a:lnTo>
                  <a:pt x="121996" y="78212"/>
                </a:lnTo>
                <a:lnTo>
                  <a:pt x="177811" y="56267"/>
                </a:lnTo>
                <a:lnTo>
                  <a:pt x="207983" y="54228"/>
                </a:lnTo>
                <a:lnTo>
                  <a:pt x="349143" y="54228"/>
                </a:lnTo>
                <a:lnTo>
                  <a:pt x="323244" y="33209"/>
                </a:lnTo>
                <a:lnTo>
                  <a:pt x="286719" y="14191"/>
                </a:lnTo>
                <a:lnTo>
                  <a:pt x="247350" y="3025"/>
                </a:lnTo>
                <a:lnTo>
                  <a:pt x="206265" y="157"/>
                </a:lnTo>
                <a:lnTo>
                  <a:pt x="203648" y="52"/>
                </a:lnTo>
                <a:lnTo>
                  <a:pt x="201051" y="0"/>
                </a:lnTo>
                <a:close/>
              </a:path>
              <a:path w="415289" h="418465">
                <a:moveTo>
                  <a:pt x="349143" y="54228"/>
                </a:moveTo>
                <a:lnTo>
                  <a:pt x="207983" y="54228"/>
                </a:lnTo>
                <a:lnTo>
                  <a:pt x="237261" y="56727"/>
                </a:lnTo>
                <a:lnTo>
                  <a:pt x="265287" y="64974"/>
                </a:lnTo>
                <a:lnTo>
                  <a:pt x="314566" y="97473"/>
                </a:lnTo>
                <a:lnTo>
                  <a:pt x="347222" y="146668"/>
                </a:lnTo>
                <a:lnTo>
                  <a:pt x="357528" y="205616"/>
                </a:lnTo>
                <a:lnTo>
                  <a:pt x="355558" y="236697"/>
                </a:lnTo>
                <a:lnTo>
                  <a:pt x="333705" y="293533"/>
                </a:lnTo>
                <a:lnTo>
                  <a:pt x="291264" y="337271"/>
                </a:lnTo>
                <a:lnTo>
                  <a:pt x="236241" y="360168"/>
                </a:lnTo>
                <a:lnTo>
                  <a:pt x="203512" y="362481"/>
                </a:lnTo>
                <a:lnTo>
                  <a:pt x="351208" y="362481"/>
                </a:lnTo>
                <a:lnTo>
                  <a:pt x="387531" y="316866"/>
                </a:lnTo>
                <a:lnTo>
                  <a:pt x="406067" y="274413"/>
                </a:lnTo>
                <a:lnTo>
                  <a:pt x="415045" y="229429"/>
                </a:lnTo>
                <a:lnTo>
                  <a:pt x="414485" y="183686"/>
                </a:lnTo>
                <a:lnTo>
                  <a:pt x="404409" y="138957"/>
                </a:lnTo>
                <a:lnTo>
                  <a:pt x="384840" y="97015"/>
                </a:lnTo>
                <a:lnTo>
                  <a:pt x="355800" y="59631"/>
                </a:lnTo>
                <a:lnTo>
                  <a:pt x="349143" y="54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350247" y="1123244"/>
            <a:ext cx="1066165" cy="409575"/>
          </a:xfrm>
          <a:custGeom>
            <a:avLst/>
            <a:gdLst/>
            <a:ahLst/>
            <a:cxnLst/>
            <a:rect l="l" t="t" r="r" b="b"/>
            <a:pathLst>
              <a:path w="1066164" h="409575">
                <a:moveTo>
                  <a:pt x="342049" y="1803"/>
                </a:moveTo>
                <a:lnTo>
                  <a:pt x="287032" y="1803"/>
                </a:lnTo>
                <a:lnTo>
                  <a:pt x="171881" y="286562"/>
                </a:lnTo>
                <a:lnTo>
                  <a:pt x="54991" y="1803"/>
                </a:lnTo>
                <a:lnTo>
                  <a:pt x="0" y="1803"/>
                </a:lnTo>
                <a:lnTo>
                  <a:pt x="166725" y="409105"/>
                </a:lnTo>
                <a:lnTo>
                  <a:pt x="178752" y="409105"/>
                </a:lnTo>
                <a:lnTo>
                  <a:pt x="342049" y="1803"/>
                </a:lnTo>
                <a:close/>
              </a:path>
              <a:path w="1066164" h="409575">
                <a:moveTo>
                  <a:pt x="733920" y="409105"/>
                </a:moveTo>
                <a:lnTo>
                  <a:pt x="682688" y="288366"/>
                </a:lnTo>
                <a:lnTo>
                  <a:pt x="660514" y="236105"/>
                </a:lnTo>
                <a:lnTo>
                  <a:pt x="601586" y="97243"/>
                </a:lnTo>
                <a:lnTo>
                  <a:pt x="601586" y="236105"/>
                </a:lnTo>
                <a:lnTo>
                  <a:pt x="481253" y="236105"/>
                </a:lnTo>
                <a:lnTo>
                  <a:pt x="539711" y="88315"/>
                </a:lnTo>
                <a:lnTo>
                  <a:pt x="601586" y="236105"/>
                </a:lnTo>
                <a:lnTo>
                  <a:pt x="601586" y="97243"/>
                </a:lnTo>
                <a:lnTo>
                  <a:pt x="597801" y="88315"/>
                </a:lnTo>
                <a:lnTo>
                  <a:pt x="560336" y="0"/>
                </a:lnTo>
                <a:lnTo>
                  <a:pt x="520801" y="0"/>
                </a:lnTo>
                <a:lnTo>
                  <a:pt x="355803" y="409105"/>
                </a:lnTo>
                <a:lnTo>
                  <a:pt x="412521" y="409105"/>
                </a:lnTo>
                <a:lnTo>
                  <a:pt x="460629" y="288366"/>
                </a:lnTo>
                <a:lnTo>
                  <a:pt x="625640" y="288366"/>
                </a:lnTo>
                <a:lnTo>
                  <a:pt x="677214" y="409105"/>
                </a:lnTo>
                <a:lnTo>
                  <a:pt x="733920" y="409105"/>
                </a:lnTo>
                <a:close/>
              </a:path>
              <a:path w="1066164" h="409575">
                <a:moveTo>
                  <a:pt x="1065669" y="1803"/>
                </a:moveTo>
                <a:lnTo>
                  <a:pt x="742543" y="1803"/>
                </a:lnTo>
                <a:lnTo>
                  <a:pt x="742543" y="52603"/>
                </a:lnTo>
                <a:lnTo>
                  <a:pt x="1065669" y="52603"/>
                </a:lnTo>
                <a:lnTo>
                  <a:pt x="1065669" y="1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08128" y="1119515"/>
            <a:ext cx="415290" cy="418465"/>
          </a:xfrm>
          <a:custGeom>
            <a:avLst/>
            <a:gdLst/>
            <a:ahLst/>
            <a:cxnLst/>
            <a:rect l="l" t="t" r="r" b="b"/>
            <a:pathLst>
              <a:path w="415289" h="418465">
                <a:moveTo>
                  <a:pt x="213072" y="0"/>
                </a:moveTo>
                <a:lnTo>
                  <a:pt x="210799" y="0"/>
                </a:lnTo>
                <a:lnTo>
                  <a:pt x="208527" y="41"/>
                </a:lnTo>
                <a:lnTo>
                  <a:pt x="165608" y="3166"/>
                </a:lnTo>
                <a:lnTo>
                  <a:pt x="126688" y="14393"/>
                </a:lnTo>
                <a:lnTo>
                  <a:pt x="90597" y="33350"/>
                </a:lnTo>
                <a:lnTo>
                  <a:pt x="58438" y="59589"/>
                </a:lnTo>
                <a:lnTo>
                  <a:pt x="32501" y="91880"/>
                </a:lnTo>
                <a:lnTo>
                  <a:pt x="13783" y="128739"/>
                </a:lnTo>
                <a:lnTo>
                  <a:pt x="2783" y="168873"/>
                </a:lnTo>
                <a:lnTo>
                  <a:pt x="0" y="210988"/>
                </a:lnTo>
                <a:lnTo>
                  <a:pt x="2977" y="252236"/>
                </a:lnTo>
                <a:lnTo>
                  <a:pt x="14050" y="291472"/>
                </a:lnTo>
                <a:lnTo>
                  <a:pt x="32707" y="327410"/>
                </a:lnTo>
                <a:lnTo>
                  <a:pt x="58438" y="358763"/>
                </a:lnTo>
                <a:lnTo>
                  <a:pt x="90118" y="384984"/>
                </a:lnTo>
                <a:lnTo>
                  <a:pt x="125771" y="403940"/>
                </a:lnTo>
                <a:lnTo>
                  <a:pt x="164281" y="415177"/>
                </a:lnTo>
                <a:lnTo>
                  <a:pt x="204538" y="418238"/>
                </a:lnTo>
                <a:lnTo>
                  <a:pt x="246009" y="415380"/>
                </a:lnTo>
                <a:lnTo>
                  <a:pt x="285788" y="404223"/>
                </a:lnTo>
                <a:lnTo>
                  <a:pt x="322758" y="385205"/>
                </a:lnTo>
                <a:lnTo>
                  <a:pt x="350043" y="363371"/>
                </a:lnTo>
                <a:lnTo>
                  <a:pt x="202779" y="363371"/>
                </a:lnTo>
                <a:lnTo>
                  <a:pt x="174410" y="360515"/>
                </a:lnTo>
                <a:lnTo>
                  <a:pt x="122137" y="338545"/>
                </a:lnTo>
                <a:lnTo>
                  <a:pt x="80733" y="296608"/>
                </a:lnTo>
                <a:lnTo>
                  <a:pt x="58879" y="240701"/>
                </a:lnTo>
                <a:lnTo>
                  <a:pt x="56710" y="210077"/>
                </a:lnTo>
                <a:lnTo>
                  <a:pt x="58686" y="178998"/>
                </a:lnTo>
                <a:lnTo>
                  <a:pt x="80543" y="122165"/>
                </a:lnTo>
                <a:lnTo>
                  <a:pt x="123625" y="78830"/>
                </a:lnTo>
                <a:lnTo>
                  <a:pt x="179459" y="56418"/>
                </a:lnTo>
                <a:lnTo>
                  <a:pt x="209710" y="54186"/>
                </a:lnTo>
                <a:lnTo>
                  <a:pt x="349196" y="54186"/>
                </a:lnTo>
                <a:lnTo>
                  <a:pt x="324654" y="34106"/>
                </a:lnTo>
                <a:lnTo>
                  <a:pt x="289827" y="15419"/>
                </a:lnTo>
                <a:lnTo>
                  <a:pt x="252305" y="3920"/>
                </a:lnTo>
                <a:lnTo>
                  <a:pt x="213072" y="0"/>
                </a:lnTo>
                <a:close/>
              </a:path>
              <a:path w="415289" h="418465">
                <a:moveTo>
                  <a:pt x="349196" y="54186"/>
                </a:moveTo>
                <a:lnTo>
                  <a:pt x="209710" y="54186"/>
                </a:lnTo>
                <a:lnTo>
                  <a:pt x="209689" y="55087"/>
                </a:lnTo>
                <a:lnTo>
                  <a:pt x="238866" y="57949"/>
                </a:lnTo>
                <a:lnTo>
                  <a:pt x="266816" y="66301"/>
                </a:lnTo>
                <a:lnTo>
                  <a:pt x="316262" y="98342"/>
                </a:lnTo>
                <a:lnTo>
                  <a:pt x="348927" y="147528"/>
                </a:lnTo>
                <a:lnTo>
                  <a:pt x="359235" y="206475"/>
                </a:lnTo>
                <a:lnTo>
                  <a:pt x="357259" y="237560"/>
                </a:lnTo>
                <a:lnTo>
                  <a:pt x="335401" y="294397"/>
                </a:lnTo>
                <a:lnTo>
                  <a:pt x="292971" y="338133"/>
                </a:lnTo>
                <a:lnTo>
                  <a:pt x="237953" y="361022"/>
                </a:lnTo>
                <a:lnTo>
                  <a:pt x="204506" y="363371"/>
                </a:lnTo>
                <a:lnTo>
                  <a:pt x="350043" y="363371"/>
                </a:lnTo>
                <a:lnTo>
                  <a:pt x="387527" y="316824"/>
                </a:lnTo>
                <a:lnTo>
                  <a:pt x="406061" y="274371"/>
                </a:lnTo>
                <a:lnTo>
                  <a:pt x="415037" y="229387"/>
                </a:lnTo>
                <a:lnTo>
                  <a:pt x="414477" y="183644"/>
                </a:lnTo>
                <a:lnTo>
                  <a:pt x="404403" y="138916"/>
                </a:lnTo>
                <a:lnTo>
                  <a:pt x="384837" y="96973"/>
                </a:lnTo>
                <a:lnTo>
                  <a:pt x="355800" y="59589"/>
                </a:lnTo>
                <a:lnTo>
                  <a:pt x="349196" y="54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251282" y="1125041"/>
            <a:ext cx="358140" cy="405765"/>
          </a:xfrm>
          <a:custGeom>
            <a:avLst/>
            <a:gdLst/>
            <a:ahLst/>
            <a:cxnLst/>
            <a:rect l="l" t="t" r="r" b="b"/>
            <a:pathLst>
              <a:path w="358139" h="405765">
                <a:moveTo>
                  <a:pt x="358030" y="0"/>
                </a:moveTo>
                <a:lnTo>
                  <a:pt x="305959" y="0"/>
                </a:lnTo>
                <a:lnTo>
                  <a:pt x="305959" y="315393"/>
                </a:lnTo>
                <a:lnTo>
                  <a:pt x="44689" y="0"/>
                </a:lnTo>
                <a:lnTo>
                  <a:pt x="0" y="0"/>
                </a:lnTo>
                <a:lnTo>
                  <a:pt x="0" y="405505"/>
                </a:lnTo>
                <a:lnTo>
                  <a:pt x="51569" y="405505"/>
                </a:lnTo>
                <a:lnTo>
                  <a:pt x="51569" y="93724"/>
                </a:lnTo>
                <a:lnTo>
                  <a:pt x="311100" y="405505"/>
                </a:lnTo>
                <a:lnTo>
                  <a:pt x="358030" y="405505"/>
                </a:lnTo>
                <a:lnTo>
                  <a:pt x="358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256880" y="1117772"/>
            <a:ext cx="534035" cy="490220"/>
          </a:xfrm>
          <a:custGeom>
            <a:avLst/>
            <a:gdLst/>
            <a:ahLst/>
            <a:cxnLst/>
            <a:rect l="l" t="t" r="r" b="b"/>
            <a:pathLst>
              <a:path w="534035" h="490219">
                <a:moveTo>
                  <a:pt x="266735" y="0"/>
                </a:moveTo>
                <a:lnTo>
                  <a:pt x="0" y="326283"/>
                </a:lnTo>
                <a:lnTo>
                  <a:pt x="0" y="327079"/>
                </a:lnTo>
                <a:lnTo>
                  <a:pt x="68877" y="387276"/>
                </a:lnTo>
                <a:lnTo>
                  <a:pt x="250044" y="52511"/>
                </a:lnTo>
                <a:lnTo>
                  <a:pt x="216653" y="490110"/>
                </a:lnTo>
                <a:lnTo>
                  <a:pt x="316807" y="490110"/>
                </a:lnTo>
                <a:lnTo>
                  <a:pt x="283415" y="52511"/>
                </a:lnTo>
                <a:lnTo>
                  <a:pt x="464582" y="387276"/>
                </a:lnTo>
                <a:lnTo>
                  <a:pt x="533837" y="326743"/>
                </a:lnTo>
                <a:lnTo>
                  <a:pt x="266735" y="0"/>
                </a:lnTo>
                <a:close/>
              </a:path>
            </a:pathLst>
          </a:custGeom>
          <a:solidFill>
            <a:srgbClr val="F7A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3806" y="3586269"/>
            <a:ext cx="7497445" cy="1633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5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26262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pc="80" dirty="0"/>
              <a:t>FROM</a:t>
            </a:r>
            <a:r>
              <a:rPr spc="215" dirty="0"/>
              <a:t> </a:t>
            </a:r>
            <a:r>
              <a:rPr spc="100" dirty="0"/>
              <a:t>ORDNANCE</a:t>
            </a:r>
            <a:r>
              <a:rPr spc="215" dirty="0"/>
              <a:t> </a:t>
            </a:r>
            <a:r>
              <a:rPr spc="95" dirty="0"/>
              <a:t>SURVEY</a:t>
            </a:r>
            <a:r>
              <a:rPr spc="-110" dirty="0"/>
              <a:t>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5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26262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pc="80" dirty="0"/>
              <a:t>FROM</a:t>
            </a:r>
            <a:r>
              <a:rPr spc="215" dirty="0"/>
              <a:t> </a:t>
            </a:r>
            <a:r>
              <a:rPr spc="100" dirty="0"/>
              <a:t>ORDNANCE</a:t>
            </a:r>
            <a:r>
              <a:rPr spc="215" dirty="0"/>
              <a:t> </a:t>
            </a:r>
            <a:r>
              <a:rPr spc="95" dirty="0"/>
              <a:t>SURVEY</a:t>
            </a:r>
            <a:r>
              <a:rPr spc="-110" dirty="0"/>
              <a:t>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5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26262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pc="80" dirty="0"/>
              <a:t>FROM</a:t>
            </a:r>
            <a:r>
              <a:rPr spc="215" dirty="0"/>
              <a:t> </a:t>
            </a:r>
            <a:r>
              <a:rPr spc="100" dirty="0"/>
              <a:t>ORDNANCE</a:t>
            </a:r>
            <a:r>
              <a:rPr spc="215" dirty="0"/>
              <a:t> </a:t>
            </a:r>
            <a:r>
              <a:rPr spc="95" dirty="0"/>
              <a:t>SURVEY</a:t>
            </a:r>
            <a:r>
              <a:rPr spc="-110" dirty="0"/>
              <a:t> 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5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26262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pc="80" dirty="0"/>
              <a:t>FROM</a:t>
            </a:r>
            <a:r>
              <a:rPr spc="215" dirty="0"/>
              <a:t> </a:t>
            </a:r>
            <a:r>
              <a:rPr spc="100" dirty="0"/>
              <a:t>ORDNANCE</a:t>
            </a:r>
            <a:r>
              <a:rPr spc="215" dirty="0"/>
              <a:t> </a:t>
            </a:r>
            <a:r>
              <a:rPr spc="95" dirty="0"/>
              <a:t>SURVEY</a:t>
            </a:r>
            <a:r>
              <a:rPr spc="-110" dirty="0"/>
              <a:t> 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A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13"/>
            <a:ext cx="20101576" cy="113071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26262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pc="80" dirty="0"/>
              <a:t>FROM</a:t>
            </a:r>
            <a:r>
              <a:rPr spc="215" dirty="0"/>
              <a:t> </a:t>
            </a:r>
            <a:r>
              <a:rPr spc="100" dirty="0"/>
              <a:t>ORDNANCE</a:t>
            </a:r>
            <a:r>
              <a:rPr spc="215" dirty="0"/>
              <a:t> </a:t>
            </a:r>
            <a:r>
              <a:rPr spc="95" dirty="0"/>
              <a:t>SURVEY</a:t>
            </a:r>
            <a:r>
              <a:rPr spc="-110" dirty="0"/>
              <a:t> 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3806" y="4319230"/>
            <a:ext cx="7018655" cy="1633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5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4756" y="4271597"/>
            <a:ext cx="11449050" cy="458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43806" y="10248488"/>
            <a:ext cx="3210560" cy="20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626262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pc="80" dirty="0"/>
              <a:t>FROM</a:t>
            </a:r>
            <a:r>
              <a:rPr spc="215" dirty="0"/>
              <a:t> </a:t>
            </a:r>
            <a:r>
              <a:rPr spc="100" dirty="0"/>
              <a:t>ORDNANCE</a:t>
            </a:r>
            <a:r>
              <a:rPr spc="215" dirty="0"/>
              <a:t> </a:t>
            </a:r>
            <a:r>
              <a:rPr spc="95" dirty="0"/>
              <a:t>SURVEY</a:t>
            </a:r>
            <a:r>
              <a:rPr spc="-110" dirty="0"/>
              <a:t>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sdatahub.os.uk/docs/vts/gettingStart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sabelle.chateldebrancion@geovation.uk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ovation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13"/>
            <a:ext cx="20101576" cy="113071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43806" y="3586269"/>
            <a:ext cx="10256044" cy="4698081"/>
          </a:xfrm>
          <a:prstGeom prst="rect">
            <a:avLst/>
          </a:prstGeom>
        </p:spPr>
        <p:txBody>
          <a:bodyPr vert="horz" wrap="square" lIns="0" tIns="263525" rIns="0" bIns="0" rtlCol="0">
            <a:spAutoFit/>
          </a:bodyPr>
          <a:lstStyle/>
          <a:p>
            <a:pPr algn="l"/>
            <a:r>
              <a:rPr lang="en-GB" sz="9600" b="1" i="0" dirty="0">
                <a:solidFill>
                  <a:srgbClr val="24292F"/>
                </a:solidFill>
                <a:effectLst/>
                <a:latin typeface="-apple-system"/>
              </a:rPr>
              <a:t>Getting started with the OS Vector Tiles API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256502" y="1047758"/>
            <a:ext cx="18114645" cy="9632950"/>
            <a:chOff x="1256502" y="1047758"/>
            <a:chExt cx="18114645" cy="9632950"/>
          </a:xfrm>
        </p:grpSpPr>
        <p:sp>
          <p:nvSpPr>
            <p:cNvPr id="6" name="object 6"/>
            <p:cNvSpPr/>
            <p:nvPr/>
          </p:nvSpPr>
          <p:spPr>
            <a:xfrm>
              <a:off x="1263186" y="1983943"/>
              <a:ext cx="508634" cy="181610"/>
            </a:xfrm>
            <a:custGeom>
              <a:avLst/>
              <a:gdLst/>
              <a:ahLst/>
              <a:cxnLst/>
              <a:rect l="l" t="t" r="r" b="b"/>
              <a:pathLst>
                <a:path w="508635" h="181610">
                  <a:moveTo>
                    <a:pt x="38930" y="84269"/>
                  </a:moveTo>
                  <a:lnTo>
                    <a:pt x="16135" y="84269"/>
                  </a:lnTo>
                  <a:lnTo>
                    <a:pt x="16135" y="179031"/>
                  </a:lnTo>
                  <a:lnTo>
                    <a:pt x="38930" y="179031"/>
                  </a:lnTo>
                  <a:lnTo>
                    <a:pt x="38930" y="84269"/>
                  </a:lnTo>
                  <a:close/>
                </a:path>
                <a:path w="508635" h="181610">
                  <a:moveTo>
                    <a:pt x="58144" y="63778"/>
                  </a:moveTo>
                  <a:lnTo>
                    <a:pt x="0" y="63778"/>
                  </a:lnTo>
                  <a:lnTo>
                    <a:pt x="0" y="84269"/>
                  </a:lnTo>
                  <a:lnTo>
                    <a:pt x="58144" y="84269"/>
                  </a:lnTo>
                  <a:lnTo>
                    <a:pt x="58144" y="63778"/>
                  </a:lnTo>
                  <a:close/>
                </a:path>
                <a:path w="508635" h="181610">
                  <a:moveTo>
                    <a:pt x="65306" y="0"/>
                  </a:moveTo>
                  <a:lnTo>
                    <a:pt x="57883" y="0"/>
                  </a:lnTo>
                  <a:lnTo>
                    <a:pt x="42176" y="3017"/>
                  </a:lnTo>
                  <a:lnTo>
                    <a:pt x="28845" y="12037"/>
                  </a:lnTo>
                  <a:lnTo>
                    <a:pt x="19597" y="27012"/>
                  </a:lnTo>
                  <a:lnTo>
                    <a:pt x="16135" y="47893"/>
                  </a:lnTo>
                  <a:lnTo>
                    <a:pt x="16135" y="63778"/>
                  </a:lnTo>
                  <a:lnTo>
                    <a:pt x="38930" y="63778"/>
                  </a:lnTo>
                  <a:lnTo>
                    <a:pt x="38930" y="46616"/>
                  </a:lnTo>
                  <a:lnTo>
                    <a:pt x="40604" y="35027"/>
                  </a:lnTo>
                  <a:lnTo>
                    <a:pt x="45399" y="26510"/>
                  </a:lnTo>
                  <a:lnTo>
                    <a:pt x="52978" y="21259"/>
                  </a:lnTo>
                  <a:lnTo>
                    <a:pt x="63003" y="19465"/>
                  </a:lnTo>
                  <a:lnTo>
                    <a:pt x="72479" y="19465"/>
                  </a:lnTo>
                  <a:lnTo>
                    <a:pt x="72479" y="2303"/>
                  </a:lnTo>
                  <a:lnTo>
                    <a:pt x="65306" y="0"/>
                  </a:lnTo>
                  <a:close/>
                </a:path>
                <a:path w="508635" h="181610">
                  <a:moveTo>
                    <a:pt x="72479" y="19465"/>
                  </a:moveTo>
                  <a:lnTo>
                    <a:pt x="65819" y="19465"/>
                  </a:lnTo>
                  <a:lnTo>
                    <a:pt x="69149" y="19978"/>
                  </a:lnTo>
                  <a:lnTo>
                    <a:pt x="72479" y="20753"/>
                  </a:lnTo>
                  <a:lnTo>
                    <a:pt x="72479" y="19465"/>
                  </a:lnTo>
                  <a:close/>
                </a:path>
                <a:path w="508635" h="181610">
                  <a:moveTo>
                    <a:pt x="113200" y="63778"/>
                  </a:moveTo>
                  <a:lnTo>
                    <a:pt x="90405" y="63778"/>
                  </a:lnTo>
                  <a:lnTo>
                    <a:pt x="90405" y="179031"/>
                  </a:lnTo>
                  <a:lnTo>
                    <a:pt x="113200" y="179031"/>
                  </a:lnTo>
                  <a:lnTo>
                    <a:pt x="113200" y="111158"/>
                  </a:lnTo>
                  <a:lnTo>
                    <a:pt x="115478" y="103135"/>
                  </a:lnTo>
                  <a:lnTo>
                    <a:pt x="121623" y="94222"/>
                  </a:lnTo>
                  <a:lnTo>
                    <a:pt x="130600" y="86989"/>
                  </a:lnTo>
                  <a:lnTo>
                    <a:pt x="141377" y="84007"/>
                  </a:lnTo>
                  <a:lnTo>
                    <a:pt x="167086" y="84007"/>
                  </a:lnTo>
                  <a:lnTo>
                    <a:pt x="168317" y="82217"/>
                  </a:lnTo>
                  <a:lnTo>
                    <a:pt x="113200" y="82217"/>
                  </a:lnTo>
                  <a:lnTo>
                    <a:pt x="113200" y="63778"/>
                  </a:lnTo>
                  <a:close/>
                </a:path>
                <a:path w="508635" h="181610">
                  <a:moveTo>
                    <a:pt x="167086" y="84007"/>
                  </a:moveTo>
                  <a:lnTo>
                    <a:pt x="151115" y="84007"/>
                  </a:lnTo>
                  <a:lnTo>
                    <a:pt x="157513" y="87599"/>
                  </a:lnTo>
                  <a:lnTo>
                    <a:pt x="161094" y="92719"/>
                  </a:lnTo>
                  <a:lnTo>
                    <a:pt x="167086" y="84007"/>
                  </a:lnTo>
                  <a:close/>
                </a:path>
                <a:path w="508635" h="181610">
                  <a:moveTo>
                    <a:pt x="149827" y="61474"/>
                  </a:moveTo>
                  <a:lnTo>
                    <a:pt x="135607" y="63958"/>
                  </a:lnTo>
                  <a:lnTo>
                    <a:pt x="124411" y="69827"/>
                  </a:lnTo>
                  <a:lnTo>
                    <a:pt x="116766" y="76705"/>
                  </a:lnTo>
                  <a:lnTo>
                    <a:pt x="113200" y="82217"/>
                  </a:lnTo>
                  <a:lnTo>
                    <a:pt x="168317" y="82217"/>
                  </a:lnTo>
                  <a:lnTo>
                    <a:pt x="175188" y="72228"/>
                  </a:lnTo>
                  <a:lnTo>
                    <a:pt x="169277" y="67521"/>
                  </a:lnTo>
                  <a:lnTo>
                    <a:pt x="162889" y="64161"/>
                  </a:lnTo>
                  <a:lnTo>
                    <a:pt x="156309" y="62146"/>
                  </a:lnTo>
                  <a:lnTo>
                    <a:pt x="149827" y="61474"/>
                  </a:lnTo>
                  <a:close/>
                </a:path>
                <a:path w="508635" h="181610">
                  <a:moveTo>
                    <a:pt x="251248" y="61474"/>
                  </a:moveTo>
                  <a:lnTo>
                    <a:pt x="227105" y="65596"/>
                  </a:lnTo>
                  <a:lnTo>
                    <a:pt x="206946" y="77353"/>
                  </a:lnTo>
                  <a:lnTo>
                    <a:pt x="193124" y="95833"/>
                  </a:lnTo>
                  <a:lnTo>
                    <a:pt x="187994" y="120121"/>
                  </a:lnTo>
                  <a:lnTo>
                    <a:pt x="192871" y="144922"/>
                  </a:lnTo>
                  <a:lnTo>
                    <a:pt x="206271" y="164271"/>
                  </a:lnTo>
                  <a:lnTo>
                    <a:pt x="226346" y="176848"/>
                  </a:lnTo>
                  <a:lnTo>
                    <a:pt x="251248" y="181334"/>
                  </a:lnTo>
                  <a:lnTo>
                    <a:pt x="276153" y="176848"/>
                  </a:lnTo>
                  <a:lnTo>
                    <a:pt x="296231" y="164271"/>
                  </a:lnTo>
                  <a:lnTo>
                    <a:pt x="299135" y="160078"/>
                  </a:lnTo>
                  <a:lnTo>
                    <a:pt x="251248" y="160078"/>
                  </a:lnTo>
                  <a:lnTo>
                    <a:pt x="239401" y="158194"/>
                  </a:lnTo>
                  <a:lnTo>
                    <a:pt x="226569" y="151723"/>
                  </a:lnTo>
                  <a:lnTo>
                    <a:pt x="216280" y="139440"/>
                  </a:lnTo>
                  <a:lnTo>
                    <a:pt x="212066" y="120121"/>
                  </a:lnTo>
                  <a:lnTo>
                    <a:pt x="214587" y="106554"/>
                  </a:lnTo>
                  <a:lnTo>
                    <a:pt x="222053" y="94930"/>
                  </a:lnTo>
                  <a:lnTo>
                    <a:pt x="234321" y="86810"/>
                  </a:lnTo>
                  <a:lnTo>
                    <a:pt x="251248" y="83756"/>
                  </a:lnTo>
                  <a:lnTo>
                    <a:pt x="300349" y="83756"/>
                  </a:lnTo>
                  <a:lnTo>
                    <a:pt x="295560" y="77353"/>
                  </a:lnTo>
                  <a:lnTo>
                    <a:pt x="275397" y="65596"/>
                  </a:lnTo>
                  <a:lnTo>
                    <a:pt x="251248" y="61474"/>
                  </a:lnTo>
                  <a:close/>
                </a:path>
                <a:path w="508635" h="181610">
                  <a:moveTo>
                    <a:pt x="300349" y="83756"/>
                  </a:moveTo>
                  <a:lnTo>
                    <a:pt x="251248" y="83756"/>
                  </a:lnTo>
                  <a:lnTo>
                    <a:pt x="268071" y="86810"/>
                  </a:lnTo>
                  <a:lnTo>
                    <a:pt x="280355" y="94930"/>
                  </a:lnTo>
                  <a:lnTo>
                    <a:pt x="287883" y="106554"/>
                  </a:lnTo>
                  <a:lnTo>
                    <a:pt x="290441" y="120121"/>
                  </a:lnTo>
                  <a:lnTo>
                    <a:pt x="286190" y="139440"/>
                  </a:lnTo>
                  <a:lnTo>
                    <a:pt x="275839" y="151723"/>
                  </a:lnTo>
                  <a:lnTo>
                    <a:pt x="262991" y="158194"/>
                  </a:lnTo>
                  <a:lnTo>
                    <a:pt x="251248" y="160078"/>
                  </a:lnTo>
                  <a:lnTo>
                    <a:pt x="299135" y="160078"/>
                  </a:lnTo>
                  <a:lnTo>
                    <a:pt x="309635" y="144922"/>
                  </a:lnTo>
                  <a:lnTo>
                    <a:pt x="314513" y="120121"/>
                  </a:lnTo>
                  <a:lnTo>
                    <a:pt x="309383" y="95833"/>
                  </a:lnTo>
                  <a:lnTo>
                    <a:pt x="300349" y="83756"/>
                  </a:lnTo>
                  <a:close/>
                </a:path>
                <a:path w="508635" h="181610">
                  <a:moveTo>
                    <a:pt x="360355" y="63778"/>
                  </a:moveTo>
                  <a:lnTo>
                    <a:pt x="337560" y="63778"/>
                  </a:lnTo>
                  <a:lnTo>
                    <a:pt x="337560" y="179031"/>
                  </a:lnTo>
                  <a:lnTo>
                    <a:pt x="360355" y="179031"/>
                  </a:lnTo>
                  <a:lnTo>
                    <a:pt x="360468" y="97173"/>
                  </a:lnTo>
                  <a:lnTo>
                    <a:pt x="364365" y="91876"/>
                  </a:lnTo>
                  <a:lnTo>
                    <a:pt x="370317" y="86379"/>
                  </a:lnTo>
                  <a:lnTo>
                    <a:pt x="378332" y="82131"/>
                  </a:lnTo>
                  <a:lnTo>
                    <a:pt x="388532" y="80426"/>
                  </a:lnTo>
                  <a:lnTo>
                    <a:pt x="501465" y="80426"/>
                  </a:lnTo>
                  <a:lnTo>
                    <a:pt x="499989" y="77610"/>
                  </a:lnTo>
                  <a:lnTo>
                    <a:pt x="427463" y="77610"/>
                  </a:lnTo>
                  <a:lnTo>
                    <a:pt x="424522" y="74018"/>
                  </a:lnTo>
                  <a:lnTo>
                    <a:pt x="360355" y="74018"/>
                  </a:lnTo>
                  <a:lnTo>
                    <a:pt x="360355" y="63778"/>
                  </a:lnTo>
                  <a:close/>
                </a:path>
                <a:path w="508635" h="181610">
                  <a:moveTo>
                    <a:pt x="461786" y="80426"/>
                  </a:moveTo>
                  <a:lnTo>
                    <a:pt x="388532" y="80426"/>
                  </a:lnTo>
                  <a:lnTo>
                    <a:pt x="399237" y="82807"/>
                  </a:lnTo>
                  <a:lnTo>
                    <a:pt x="406555" y="88909"/>
                  </a:lnTo>
                  <a:lnTo>
                    <a:pt x="410752" y="97173"/>
                  </a:lnTo>
                  <a:lnTo>
                    <a:pt x="412092" y="106038"/>
                  </a:lnTo>
                  <a:lnTo>
                    <a:pt x="412092" y="179031"/>
                  </a:lnTo>
                  <a:lnTo>
                    <a:pt x="434887" y="179031"/>
                  </a:lnTo>
                  <a:lnTo>
                    <a:pt x="434972" y="97173"/>
                  </a:lnTo>
                  <a:lnTo>
                    <a:pt x="438046" y="91660"/>
                  </a:lnTo>
                  <a:lnTo>
                    <a:pt x="444013" y="86187"/>
                  </a:lnTo>
                  <a:lnTo>
                    <a:pt x="452143" y="82058"/>
                  </a:lnTo>
                  <a:lnTo>
                    <a:pt x="461786" y="80426"/>
                  </a:lnTo>
                  <a:close/>
                </a:path>
                <a:path w="508635" h="181610">
                  <a:moveTo>
                    <a:pt x="501465" y="80426"/>
                  </a:moveTo>
                  <a:lnTo>
                    <a:pt x="461786" y="80426"/>
                  </a:lnTo>
                  <a:lnTo>
                    <a:pt x="472491" y="82807"/>
                  </a:lnTo>
                  <a:lnTo>
                    <a:pt x="479809" y="88909"/>
                  </a:lnTo>
                  <a:lnTo>
                    <a:pt x="484006" y="97173"/>
                  </a:lnTo>
                  <a:lnTo>
                    <a:pt x="485346" y="106038"/>
                  </a:lnTo>
                  <a:lnTo>
                    <a:pt x="485346" y="179031"/>
                  </a:lnTo>
                  <a:lnTo>
                    <a:pt x="508141" y="179031"/>
                  </a:lnTo>
                  <a:lnTo>
                    <a:pt x="508141" y="103473"/>
                  </a:lnTo>
                  <a:lnTo>
                    <a:pt x="505350" y="87837"/>
                  </a:lnTo>
                  <a:lnTo>
                    <a:pt x="501465" y="80426"/>
                  </a:lnTo>
                  <a:close/>
                </a:path>
                <a:path w="508635" h="181610">
                  <a:moveTo>
                    <a:pt x="470236" y="61474"/>
                  </a:moveTo>
                  <a:lnTo>
                    <a:pt x="427463" y="77610"/>
                  </a:lnTo>
                  <a:lnTo>
                    <a:pt x="499989" y="77610"/>
                  </a:lnTo>
                  <a:lnTo>
                    <a:pt x="498310" y="74408"/>
                  </a:lnTo>
                  <a:lnTo>
                    <a:pt x="486709" y="65012"/>
                  </a:lnTo>
                  <a:lnTo>
                    <a:pt x="470236" y="61474"/>
                  </a:lnTo>
                  <a:close/>
                </a:path>
                <a:path w="508635" h="181610">
                  <a:moveTo>
                    <a:pt x="396982" y="61474"/>
                  </a:moveTo>
                  <a:lnTo>
                    <a:pt x="382508" y="63434"/>
                  </a:lnTo>
                  <a:lnTo>
                    <a:pt x="370890" y="67746"/>
                  </a:lnTo>
                  <a:lnTo>
                    <a:pt x="363161" y="72058"/>
                  </a:lnTo>
                  <a:lnTo>
                    <a:pt x="360355" y="74018"/>
                  </a:lnTo>
                  <a:lnTo>
                    <a:pt x="424522" y="74018"/>
                  </a:lnTo>
                  <a:lnTo>
                    <a:pt x="422125" y="71091"/>
                  </a:lnTo>
                  <a:lnTo>
                    <a:pt x="415297" y="65988"/>
                  </a:lnTo>
                  <a:lnTo>
                    <a:pt x="406899" y="62659"/>
                  </a:lnTo>
                  <a:lnTo>
                    <a:pt x="396982" y="61474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3825" y="1960850"/>
              <a:ext cx="693802" cy="40520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4088" y="2003943"/>
              <a:ext cx="879721" cy="3617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57679" y="1117847"/>
              <a:ext cx="3552825" cy="420370"/>
            </a:xfrm>
            <a:custGeom>
              <a:avLst/>
              <a:gdLst/>
              <a:ahLst/>
              <a:cxnLst/>
              <a:rect l="l" t="t" r="r" b="b"/>
              <a:pathLst>
                <a:path w="3552825" h="420369">
                  <a:moveTo>
                    <a:pt x="354076" y="212661"/>
                  </a:moveTo>
                  <a:lnTo>
                    <a:pt x="223443" y="212661"/>
                  </a:lnTo>
                  <a:lnTo>
                    <a:pt x="223443" y="263118"/>
                  </a:lnTo>
                  <a:lnTo>
                    <a:pt x="297357" y="263118"/>
                  </a:lnTo>
                  <a:lnTo>
                    <a:pt x="297357" y="347827"/>
                  </a:lnTo>
                  <a:lnTo>
                    <a:pt x="272948" y="356146"/>
                  </a:lnTo>
                  <a:lnTo>
                    <a:pt x="253288" y="361035"/>
                  </a:lnTo>
                  <a:lnTo>
                    <a:pt x="233311" y="364274"/>
                  </a:lnTo>
                  <a:lnTo>
                    <a:pt x="213131" y="365848"/>
                  </a:lnTo>
                  <a:lnTo>
                    <a:pt x="182575" y="363816"/>
                  </a:lnTo>
                  <a:lnTo>
                    <a:pt x="125895" y="341884"/>
                  </a:lnTo>
                  <a:lnTo>
                    <a:pt x="82080" y="298348"/>
                  </a:lnTo>
                  <a:lnTo>
                    <a:pt x="60223" y="240588"/>
                  </a:lnTo>
                  <a:lnTo>
                    <a:pt x="58445" y="209054"/>
                  </a:lnTo>
                  <a:lnTo>
                    <a:pt x="58445" y="203238"/>
                  </a:lnTo>
                  <a:lnTo>
                    <a:pt x="66802" y="154736"/>
                  </a:lnTo>
                  <a:lnTo>
                    <a:pt x="88392" y="112915"/>
                  </a:lnTo>
                  <a:lnTo>
                    <a:pt x="120764" y="80225"/>
                  </a:lnTo>
                  <a:lnTo>
                    <a:pt x="161442" y="59182"/>
                  </a:lnTo>
                  <a:lnTo>
                    <a:pt x="207975" y="52247"/>
                  </a:lnTo>
                  <a:lnTo>
                    <a:pt x="244132" y="55168"/>
                  </a:lnTo>
                  <a:lnTo>
                    <a:pt x="279425" y="63144"/>
                  </a:lnTo>
                  <a:lnTo>
                    <a:pt x="313372" y="76047"/>
                  </a:lnTo>
                  <a:lnTo>
                    <a:pt x="345490" y="93713"/>
                  </a:lnTo>
                  <a:lnTo>
                    <a:pt x="345490" y="34239"/>
                  </a:lnTo>
                  <a:lnTo>
                    <a:pt x="308914" y="19558"/>
                  </a:lnTo>
                  <a:lnTo>
                    <a:pt x="271576" y="7200"/>
                  </a:lnTo>
                  <a:lnTo>
                    <a:pt x="225310" y="177"/>
                  </a:lnTo>
                  <a:lnTo>
                    <a:pt x="209689" y="0"/>
                  </a:lnTo>
                  <a:lnTo>
                    <a:pt x="168490" y="3340"/>
                  </a:lnTo>
                  <a:lnTo>
                    <a:pt x="129095" y="14973"/>
                  </a:lnTo>
                  <a:lnTo>
                    <a:pt x="92608" y="34429"/>
                  </a:lnTo>
                  <a:lnTo>
                    <a:pt x="60159" y="61264"/>
                  </a:lnTo>
                  <a:lnTo>
                    <a:pt x="33832" y="93433"/>
                  </a:lnTo>
                  <a:lnTo>
                    <a:pt x="14693" y="130238"/>
                  </a:lnTo>
                  <a:lnTo>
                    <a:pt x="3251" y="170408"/>
                  </a:lnTo>
                  <a:lnTo>
                    <a:pt x="0" y="212661"/>
                  </a:lnTo>
                  <a:lnTo>
                    <a:pt x="3124" y="253187"/>
                  </a:lnTo>
                  <a:lnTo>
                    <a:pt x="13931" y="291807"/>
                  </a:lnTo>
                  <a:lnTo>
                    <a:pt x="31940" y="327355"/>
                  </a:lnTo>
                  <a:lnTo>
                    <a:pt x="56718" y="358648"/>
                  </a:lnTo>
                  <a:lnTo>
                    <a:pt x="90576" y="385432"/>
                  </a:lnTo>
                  <a:lnTo>
                    <a:pt x="128409" y="404571"/>
                  </a:lnTo>
                  <a:lnTo>
                    <a:pt x="169075" y="415620"/>
                  </a:lnTo>
                  <a:lnTo>
                    <a:pt x="211416" y="418122"/>
                  </a:lnTo>
                  <a:lnTo>
                    <a:pt x="248145" y="415848"/>
                  </a:lnTo>
                  <a:lnTo>
                    <a:pt x="284353" y="409651"/>
                  </a:lnTo>
                  <a:lnTo>
                    <a:pt x="319760" y="399567"/>
                  </a:lnTo>
                  <a:lnTo>
                    <a:pt x="354076" y="385673"/>
                  </a:lnTo>
                  <a:lnTo>
                    <a:pt x="354076" y="212661"/>
                  </a:lnTo>
                  <a:close/>
                </a:path>
                <a:path w="3552825" h="420369">
                  <a:moveTo>
                    <a:pt x="716749" y="360260"/>
                  </a:moveTo>
                  <a:lnTo>
                    <a:pt x="546582" y="360260"/>
                  </a:lnTo>
                  <a:lnTo>
                    <a:pt x="546582" y="234530"/>
                  </a:lnTo>
                  <a:lnTo>
                    <a:pt x="706437" y="234530"/>
                  </a:lnTo>
                  <a:lnTo>
                    <a:pt x="706437" y="182460"/>
                  </a:lnTo>
                  <a:lnTo>
                    <a:pt x="546582" y="182460"/>
                  </a:lnTo>
                  <a:lnTo>
                    <a:pt x="546582" y="59270"/>
                  </a:lnTo>
                  <a:lnTo>
                    <a:pt x="711606" y="59270"/>
                  </a:lnTo>
                  <a:lnTo>
                    <a:pt x="711606" y="7200"/>
                  </a:lnTo>
                  <a:lnTo>
                    <a:pt x="491578" y="7200"/>
                  </a:lnTo>
                  <a:lnTo>
                    <a:pt x="491578" y="59270"/>
                  </a:lnTo>
                  <a:lnTo>
                    <a:pt x="491578" y="182460"/>
                  </a:lnTo>
                  <a:lnTo>
                    <a:pt x="491578" y="234530"/>
                  </a:lnTo>
                  <a:lnTo>
                    <a:pt x="491578" y="360260"/>
                  </a:lnTo>
                  <a:lnTo>
                    <a:pt x="491578" y="412330"/>
                  </a:lnTo>
                  <a:lnTo>
                    <a:pt x="716749" y="412330"/>
                  </a:lnTo>
                  <a:lnTo>
                    <a:pt x="716749" y="360260"/>
                  </a:lnTo>
                  <a:close/>
                </a:path>
                <a:path w="3552825" h="420369">
                  <a:moveTo>
                    <a:pt x="1231480" y="231063"/>
                  </a:moveTo>
                  <a:lnTo>
                    <a:pt x="1230922" y="185318"/>
                  </a:lnTo>
                  <a:lnTo>
                    <a:pt x="1220851" y="140589"/>
                  </a:lnTo>
                  <a:lnTo>
                    <a:pt x="1201280" y="98640"/>
                  </a:lnTo>
                  <a:lnTo>
                    <a:pt x="1173962" y="63500"/>
                  </a:lnTo>
                  <a:lnTo>
                    <a:pt x="1173962" y="207251"/>
                  </a:lnTo>
                  <a:lnTo>
                    <a:pt x="1171994" y="238328"/>
                  </a:lnTo>
                  <a:lnTo>
                    <a:pt x="1150137" y="295173"/>
                  </a:lnTo>
                  <a:lnTo>
                    <a:pt x="1107694" y="338912"/>
                  </a:lnTo>
                  <a:lnTo>
                    <a:pt x="1052677" y="361797"/>
                  </a:lnTo>
                  <a:lnTo>
                    <a:pt x="1022705" y="364045"/>
                  </a:lnTo>
                  <a:lnTo>
                    <a:pt x="992974" y="361835"/>
                  </a:lnTo>
                  <a:lnTo>
                    <a:pt x="938022" y="339890"/>
                  </a:lnTo>
                  <a:lnTo>
                    <a:pt x="895464" y="297383"/>
                  </a:lnTo>
                  <a:lnTo>
                    <a:pt x="873607" y="241477"/>
                  </a:lnTo>
                  <a:lnTo>
                    <a:pt x="871448" y="210845"/>
                  </a:lnTo>
                  <a:lnTo>
                    <a:pt x="873417" y="179768"/>
                  </a:lnTo>
                  <a:lnTo>
                    <a:pt x="895273" y="122936"/>
                  </a:lnTo>
                  <a:lnTo>
                    <a:pt x="938428" y="79844"/>
                  </a:lnTo>
                  <a:lnTo>
                    <a:pt x="994244" y="57899"/>
                  </a:lnTo>
                  <a:lnTo>
                    <a:pt x="1024420" y="55867"/>
                  </a:lnTo>
                  <a:lnTo>
                    <a:pt x="1053693" y="58369"/>
                  </a:lnTo>
                  <a:lnTo>
                    <a:pt x="1107744" y="80302"/>
                  </a:lnTo>
                  <a:lnTo>
                    <a:pt x="1149934" y="122008"/>
                  </a:lnTo>
                  <a:lnTo>
                    <a:pt x="1171790" y="177038"/>
                  </a:lnTo>
                  <a:lnTo>
                    <a:pt x="1173962" y="207251"/>
                  </a:lnTo>
                  <a:lnTo>
                    <a:pt x="1173962" y="63500"/>
                  </a:lnTo>
                  <a:lnTo>
                    <a:pt x="1172235" y="61264"/>
                  </a:lnTo>
                  <a:lnTo>
                    <a:pt x="1165580" y="55867"/>
                  </a:lnTo>
                  <a:lnTo>
                    <a:pt x="1139685" y="34836"/>
                  </a:lnTo>
                  <a:lnTo>
                    <a:pt x="1103160" y="15824"/>
                  </a:lnTo>
                  <a:lnTo>
                    <a:pt x="1063790" y="4660"/>
                  </a:lnTo>
                  <a:lnTo>
                    <a:pt x="1022705" y="1790"/>
                  </a:lnTo>
                  <a:lnTo>
                    <a:pt x="981964" y="4483"/>
                  </a:lnTo>
                  <a:lnTo>
                    <a:pt x="942962" y="15608"/>
                  </a:lnTo>
                  <a:lnTo>
                    <a:pt x="906881" y="34683"/>
                  </a:lnTo>
                  <a:lnTo>
                    <a:pt x="874890" y="61264"/>
                  </a:lnTo>
                  <a:lnTo>
                    <a:pt x="848956" y="93548"/>
                  </a:lnTo>
                  <a:lnTo>
                    <a:pt x="830224" y="130403"/>
                  </a:lnTo>
                  <a:lnTo>
                    <a:pt x="819226" y="170535"/>
                  </a:lnTo>
                  <a:lnTo>
                    <a:pt x="816444" y="212648"/>
                  </a:lnTo>
                  <a:lnTo>
                    <a:pt x="819429" y="253911"/>
                  </a:lnTo>
                  <a:lnTo>
                    <a:pt x="830503" y="293141"/>
                  </a:lnTo>
                  <a:lnTo>
                    <a:pt x="849160" y="329082"/>
                  </a:lnTo>
                  <a:lnTo>
                    <a:pt x="874890" y="360438"/>
                  </a:lnTo>
                  <a:lnTo>
                    <a:pt x="906564" y="386664"/>
                  </a:lnTo>
                  <a:lnTo>
                    <a:pt x="942213" y="405612"/>
                  </a:lnTo>
                  <a:lnTo>
                    <a:pt x="980719" y="416852"/>
                  </a:lnTo>
                  <a:lnTo>
                    <a:pt x="1020978" y="419912"/>
                  </a:lnTo>
                  <a:lnTo>
                    <a:pt x="1062456" y="417055"/>
                  </a:lnTo>
                  <a:lnTo>
                    <a:pt x="1102233" y="405892"/>
                  </a:lnTo>
                  <a:lnTo>
                    <a:pt x="1139202" y="386880"/>
                  </a:lnTo>
                  <a:lnTo>
                    <a:pt x="1167726" y="364045"/>
                  </a:lnTo>
                  <a:lnTo>
                    <a:pt x="1172235" y="360438"/>
                  </a:lnTo>
                  <a:lnTo>
                    <a:pt x="1173467" y="359194"/>
                  </a:lnTo>
                  <a:lnTo>
                    <a:pt x="1175854" y="356654"/>
                  </a:lnTo>
                  <a:lnTo>
                    <a:pt x="1203972" y="318503"/>
                  </a:lnTo>
                  <a:lnTo>
                    <a:pt x="1222502" y="276047"/>
                  </a:lnTo>
                  <a:lnTo>
                    <a:pt x="1231480" y="231063"/>
                  </a:lnTo>
                  <a:close/>
                </a:path>
                <a:path w="3552825" h="420369">
                  <a:moveTo>
                    <a:pt x="1634604" y="7200"/>
                  </a:moveTo>
                  <a:lnTo>
                    <a:pt x="1579600" y="7200"/>
                  </a:lnTo>
                  <a:lnTo>
                    <a:pt x="1464449" y="291960"/>
                  </a:lnTo>
                  <a:lnTo>
                    <a:pt x="1347571" y="7200"/>
                  </a:lnTo>
                  <a:lnTo>
                    <a:pt x="1292567" y="7200"/>
                  </a:lnTo>
                  <a:lnTo>
                    <a:pt x="1459280" y="414502"/>
                  </a:lnTo>
                  <a:lnTo>
                    <a:pt x="1471320" y="414502"/>
                  </a:lnTo>
                  <a:lnTo>
                    <a:pt x="1634604" y="7200"/>
                  </a:lnTo>
                  <a:close/>
                </a:path>
                <a:path w="3552825" h="420369">
                  <a:moveTo>
                    <a:pt x="2026500" y="414515"/>
                  </a:moveTo>
                  <a:lnTo>
                    <a:pt x="1975269" y="293763"/>
                  </a:lnTo>
                  <a:lnTo>
                    <a:pt x="1953082" y="241490"/>
                  </a:lnTo>
                  <a:lnTo>
                    <a:pt x="1894141" y="102565"/>
                  </a:lnTo>
                  <a:lnTo>
                    <a:pt x="1894141" y="241490"/>
                  </a:lnTo>
                  <a:lnTo>
                    <a:pt x="1773821" y="241490"/>
                  </a:lnTo>
                  <a:lnTo>
                    <a:pt x="1832279" y="93700"/>
                  </a:lnTo>
                  <a:lnTo>
                    <a:pt x="1894141" y="241490"/>
                  </a:lnTo>
                  <a:lnTo>
                    <a:pt x="1894141" y="102565"/>
                  </a:lnTo>
                  <a:lnTo>
                    <a:pt x="1890382" y="93700"/>
                  </a:lnTo>
                  <a:lnTo>
                    <a:pt x="1852917" y="5397"/>
                  </a:lnTo>
                  <a:lnTo>
                    <a:pt x="1813369" y="5397"/>
                  </a:lnTo>
                  <a:lnTo>
                    <a:pt x="1648358" y="414515"/>
                  </a:lnTo>
                  <a:lnTo>
                    <a:pt x="1705089" y="414515"/>
                  </a:lnTo>
                  <a:lnTo>
                    <a:pt x="1753209" y="293763"/>
                  </a:lnTo>
                  <a:lnTo>
                    <a:pt x="1918220" y="293763"/>
                  </a:lnTo>
                  <a:lnTo>
                    <a:pt x="1969782" y="414515"/>
                  </a:lnTo>
                  <a:lnTo>
                    <a:pt x="2026500" y="414515"/>
                  </a:lnTo>
                  <a:close/>
                </a:path>
                <a:path w="3552825" h="420369">
                  <a:moveTo>
                    <a:pt x="2358250" y="7200"/>
                  </a:moveTo>
                  <a:lnTo>
                    <a:pt x="2035098" y="7200"/>
                  </a:lnTo>
                  <a:lnTo>
                    <a:pt x="2035098" y="58000"/>
                  </a:lnTo>
                  <a:lnTo>
                    <a:pt x="2167458" y="58000"/>
                  </a:lnTo>
                  <a:lnTo>
                    <a:pt x="2167458" y="412330"/>
                  </a:lnTo>
                  <a:lnTo>
                    <a:pt x="2224163" y="412330"/>
                  </a:lnTo>
                  <a:lnTo>
                    <a:pt x="2224163" y="58000"/>
                  </a:lnTo>
                  <a:lnTo>
                    <a:pt x="2358250" y="58000"/>
                  </a:lnTo>
                  <a:lnTo>
                    <a:pt x="2358250" y="7200"/>
                  </a:lnTo>
                  <a:close/>
                </a:path>
                <a:path w="3552825" h="420369">
                  <a:moveTo>
                    <a:pt x="2523248" y="7200"/>
                  </a:moveTo>
                  <a:lnTo>
                    <a:pt x="2468245" y="7200"/>
                  </a:lnTo>
                  <a:lnTo>
                    <a:pt x="2468245" y="414515"/>
                  </a:lnTo>
                  <a:lnTo>
                    <a:pt x="2523248" y="414515"/>
                  </a:lnTo>
                  <a:lnTo>
                    <a:pt x="2523248" y="7200"/>
                  </a:lnTo>
                  <a:close/>
                </a:path>
                <a:path w="3552825" h="420369">
                  <a:moveTo>
                    <a:pt x="3065488" y="231063"/>
                  </a:moveTo>
                  <a:lnTo>
                    <a:pt x="3064916" y="185318"/>
                  </a:lnTo>
                  <a:lnTo>
                    <a:pt x="3054845" y="140589"/>
                  </a:lnTo>
                  <a:lnTo>
                    <a:pt x="3035274" y="98640"/>
                  </a:lnTo>
                  <a:lnTo>
                    <a:pt x="3009684" y="65697"/>
                  </a:lnTo>
                  <a:lnTo>
                    <a:pt x="3009684" y="208153"/>
                  </a:lnTo>
                  <a:lnTo>
                    <a:pt x="3007703" y="239229"/>
                  </a:lnTo>
                  <a:lnTo>
                    <a:pt x="2985846" y="296075"/>
                  </a:lnTo>
                  <a:lnTo>
                    <a:pt x="2943415" y="339813"/>
                  </a:lnTo>
                  <a:lnTo>
                    <a:pt x="2888399" y="362699"/>
                  </a:lnTo>
                  <a:lnTo>
                    <a:pt x="2858427" y="364947"/>
                  </a:lnTo>
                  <a:lnTo>
                    <a:pt x="2828645" y="362902"/>
                  </a:lnTo>
                  <a:lnTo>
                    <a:pt x="2773667" y="340944"/>
                  </a:lnTo>
                  <a:lnTo>
                    <a:pt x="2731173" y="298284"/>
                  </a:lnTo>
                  <a:lnTo>
                    <a:pt x="2709329" y="242379"/>
                  </a:lnTo>
                  <a:lnTo>
                    <a:pt x="2707157" y="211747"/>
                  </a:lnTo>
                  <a:lnTo>
                    <a:pt x="2709138" y="180670"/>
                  </a:lnTo>
                  <a:lnTo>
                    <a:pt x="2730995" y="123837"/>
                  </a:lnTo>
                  <a:lnTo>
                    <a:pt x="2774061" y="80505"/>
                  </a:lnTo>
                  <a:lnTo>
                    <a:pt x="2829890" y="58102"/>
                  </a:lnTo>
                  <a:lnTo>
                    <a:pt x="2860141" y="55867"/>
                  </a:lnTo>
                  <a:lnTo>
                    <a:pt x="2860141" y="56756"/>
                  </a:lnTo>
                  <a:lnTo>
                    <a:pt x="2889313" y="59626"/>
                  </a:lnTo>
                  <a:lnTo>
                    <a:pt x="2943288" y="81534"/>
                  </a:lnTo>
                  <a:lnTo>
                    <a:pt x="2985643" y="122910"/>
                  </a:lnTo>
                  <a:lnTo>
                    <a:pt x="3007512" y="177927"/>
                  </a:lnTo>
                  <a:lnTo>
                    <a:pt x="3009684" y="208153"/>
                  </a:lnTo>
                  <a:lnTo>
                    <a:pt x="3009684" y="65697"/>
                  </a:lnTo>
                  <a:lnTo>
                    <a:pt x="3006242" y="61264"/>
                  </a:lnTo>
                  <a:lnTo>
                    <a:pt x="2999575" y="55867"/>
                  </a:lnTo>
                  <a:lnTo>
                    <a:pt x="2973679" y="34836"/>
                  </a:lnTo>
                  <a:lnTo>
                    <a:pt x="2937154" y="15824"/>
                  </a:lnTo>
                  <a:lnTo>
                    <a:pt x="2897784" y="4660"/>
                  </a:lnTo>
                  <a:lnTo>
                    <a:pt x="2856700" y="1790"/>
                  </a:lnTo>
                  <a:lnTo>
                    <a:pt x="2816047" y="4838"/>
                  </a:lnTo>
                  <a:lnTo>
                    <a:pt x="2777134" y="16065"/>
                  </a:lnTo>
                  <a:lnTo>
                    <a:pt x="2741041" y="35013"/>
                  </a:lnTo>
                  <a:lnTo>
                    <a:pt x="2708872" y="61264"/>
                  </a:lnTo>
                  <a:lnTo>
                    <a:pt x="2682938" y="93548"/>
                  </a:lnTo>
                  <a:lnTo>
                    <a:pt x="2664231" y="130403"/>
                  </a:lnTo>
                  <a:lnTo>
                    <a:pt x="2653220" y="170535"/>
                  </a:lnTo>
                  <a:lnTo>
                    <a:pt x="2650439" y="212648"/>
                  </a:lnTo>
                  <a:lnTo>
                    <a:pt x="2653423" y="253911"/>
                  </a:lnTo>
                  <a:lnTo>
                    <a:pt x="2664498" y="293141"/>
                  </a:lnTo>
                  <a:lnTo>
                    <a:pt x="2683154" y="329082"/>
                  </a:lnTo>
                  <a:lnTo>
                    <a:pt x="2708872" y="360438"/>
                  </a:lnTo>
                  <a:lnTo>
                    <a:pt x="2740558" y="386664"/>
                  </a:lnTo>
                  <a:lnTo>
                    <a:pt x="2776220" y="405612"/>
                  </a:lnTo>
                  <a:lnTo>
                    <a:pt x="2814726" y="416852"/>
                  </a:lnTo>
                  <a:lnTo>
                    <a:pt x="2854985" y="419912"/>
                  </a:lnTo>
                  <a:lnTo>
                    <a:pt x="2896451" y="417055"/>
                  </a:lnTo>
                  <a:lnTo>
                    <a:pt x="2936227" y="405892"/>
                  </a:lnTo>
                  <a:lnTo>
                    <a:pt x="2973197" y="386880"/>
                  </a:lnTo>
                  <a:lnTo>
                    <a:pt x="3000591" y="364947"/>
                  </a:lnTo>
                  <a:lnTo>
                    <a:pt x="3006242" y="360438"/>
                  </a:lnTo>
                  <a:lnTo>
                    <a:pt x="3008680" y="357924"/>
                  </a:lnTo>
                  <a:lnTo>
                    <a:pt x="3009862" y="356654"/>
                  </a:lnTo>
                  <a:lnTo>
                    <a:pt x="3037979" y="318503"/>
                  </a:lnTo>
                  <a:lnTo>
                    <a:pt x="3056509" y="276047"/>
                  </a:lnTo>
                  <a:lnTo>
                    <a:pt x="3065488" y="231063"/>
                  </a:lnTo>
                  <a:close/>
                </a:path>
                <a:path w="3552825" h="420369">
                  <a:moveTo>
                    <a:pt x="3552825" y="7200"/>
                  </a:moveTo>
                  <a:lnTo>
                    <a:pt x="3499548" y="7200"/>
                  </a:lnTo>
                  <a:lnTo>
                    <a:pt x="3499548" y="322592"/>
                  </a:lnTo>
                  <a:lnTo>
                    <a:pt x="3238284" y="7200"/>
                  </a:lnTo>
                  <a:lnTo>
                    <a:pt x="3193592" y="7200"/>
                  </a:lnTo>
                  <a:lnTo>
                    <a:pt x="3193592" y="412699"/>
                  </a:lnTo>
                  <a:lnTo>
                    <a:pt x="3245167" y="412699"/>
                  </a:lnTo>
                  <a:lnTo>
                    <a:pt x="3245167" y="100914"/>
                  </a:lnTo>
                  <a:lnTo>
                    <a:pt x="3504704" y="412699"/>
                  </a:lnTo>
                  <a:lnTo>
                    <a:pt x="3552825" y="412699"/>
                  </a:lnTo>
                  <a:lnTo>
                    <a:pt x="3552825" y="720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6499" y="1047768"/>
              <a:ext cx="534670" cy="560705"/>
            </a:xfrm>
            <a:custGeom>
              <a:avLst/>
              <a:gdLst/>
              <a:ahLst/>
              <a:cxnLst/>
              <a:rect l="l" t="t" r="r" b="b"/>
              <a:pathLst>
                <a:path w="534669" h="560705">
                  <a:moveTo>
                    <a:pt x="534212" y="0"/>
                  </a:moveTo>
                  <a:lnTo>
                    <a:pt x="381" y="0"/>
                  </a:lnTo>
                  <a:lnTo>
                    <a:pt x="381" y="70015"/>
                  </a:lnTo>
                  <a:lnTo>
                    <a:pt x="267093" y="70015"/>
                  </a:lnTo>
                  <a:lnTo>
                    <a:pt x="0" y="396760"/>
                  </a:lnTo>
                  <a:lnTo>
                    <a:pt x="69253" y="457276"/>
                  </a:lnTo>
                  <a:lnTo>
                    <a:pt x="250405" y="122516"/>
                  </a:lnTo>
                  <a:lnTo>
                    <a:pt x="217030" y="560120"/>
                  </a:lnTo>
                  <a:lnTo>
                    <a:pt x="317195" y="560120"/>
                  </a:lnTo>
                  <a:lnTo>
                    <a:pt x="283794" y="122516"/>
                  </a:lnTo>
                  <a:lnTo>
                    <a:pt x="464959" y="457276"/>
                  </a:lnTo>
                  <a:lnTo>
                    <a:pt x="534212" y="396760"/>
                  </a:lnTo>
                  <a:lnTo>
                    <a:pt x="267106" y="70015"/>
                  </a:lnTo>
                  <a:lnTo>
                    <a:pt x="534212" y="70015"/>
                  </a:lnTo>
                  <a:lnTo>
                    <a:pt x="534212" y="0"/>
                  </a:lnTo>
                  <a:close/>
                </a:path>
              </a:pathLst>
            </a:custGeom>
            <a:solidFill>
              <a:srgbClr val="F7A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045749" y="10113714"/>
              <a:ext cx="325755" cy="567055"/>
            </a:xfrm>
            <a:custGeom>
              <a:avLst/>
              <a:gdLst/>
              <a:ahLst/>
              <a:cxnLst/>
              <a:rect l="l" t="t" r="r" b="b"/>
              <a:pathLst>
                <a:path w="325755" h="567054">
                  <a:moveTo>
                    <a:pt x="42079" y="0"/>
                  </a:moveTo>
                  <a:lnTo>
                    <a:pt x="26232" y="3063"/>
                  </a:lnTo>
                  <a:lnTo>
                    <a:pt x="12301" y="12275"/>
                  </a:lnTo>
                  <a:lnTo>
                    <a:pt x="3076" y="26191"/>
                  </a:lnTo>
                  <a:lnTo>
                    <a:pt x="0" y="42040"/>
                  </a:lnTo>
                  <a:lnTo>
                    <a:pt x="3074" y="57891"/>
                  </a:lnTo>
                  <a:lnTo>
                    <a:pt x="12301" y="71813"/>
                  </a:lnTo>
                  <a:lnTo>
                    <a:pt x="223771" y="283272"/>
                  </a:lnTo>
                  <a:lnTo>
                    <a:pt x="12301" y="494742"/>
                  </a:lnTo>
                  <a:lnTo>
                    <a:pt x="3078" y="508650"/>
                  </a:lnTo>
                  <a:lnTo>
                    <a:pt x="2" y="524491"/>
                  </a:lnTo>
                  <a:lnTo>
                    <a:pt x="3074" y="540334"/>
                  </a:lnTo>
                  <a:lnTo>
                    <a:pt x="33780" y="565784"/>
                  </a:lnTo>
                  <a:lnTo>
                    <a:pt x="42070" y="566594"/>
                  </a:lnTo>
                  <a:lnTo>
                    <a:pt x="50355" y="565784"/>
                  </a:lnTo>
                  <a:lnTo>
                    <a:pt x="313046" y="313051"/>
                  </a:lnTo>
                  <a:lnTo>
                    <a:pt x="325391" y="283272"/>
                  </a:lnTo>
                  <a:lnTo>
                    <a:pt x="324582" y="275000"/>
                  </a:lnTo>
                  <a:lnTo>
                    <a:pt x="71818" y="12265"/>
                  </a:lnTo>
                  <a:lnTo>
                    <a:pt x="57917" y="3071"/>
                  </a:lnTo>
                  <a:lnTo>
                    <a:pt x="420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43806" y="9556270"/>
            <a:ext cx="3169444" cy="4642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GB" sz="2950" spc="5" dirty="0">
                <a:solidFill>
                  <a:srgbClr val="626262"/>
                </a:solidFill>
                <a:latin typeface="Lato"/>
                <a:cs typeface="Lato"/>
              </a:rPr>
              <a:t>December 2022</a:t>
            </a:r>
            <a:endParaRPr sz="295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205" y="1047095"/>
            <a:ext cx="645160" cy="676275"/>
          </a:xfrm>
          <a:custGeom>
            <a:avLst/>
            <a:gdLst/>
            <a:ahLst/>
            <a:cxnLst/>
            <a:rect l="l" t="t" r="r" b="b"/>
            <a:pathLst>
              <a:path w="645160" h="676275">
                <a:moveTo>
                  <a:pt x="644842" y="478929"/>
                </a:moveTo>
                <a:lnTo>
                  <a:pt x="322414" y="84518"/>
                </a:lnTo>
                <a:lnTo>
                  <a:pt x="0" y="478929"/>
                </a:lnTo>
                <a:lnTo>
                  <a:pt x="83591" y="551992"/>
                </a:lnTo>
                <a:lnTo>
                  <a:pt x="302272" y="147904"/>
                </a:lnTo>
                <a:lnTo>
                  <a:pt x="261962" y="676148"/>
                </a:lnTo>
                <a:lnTo>
                  <a:pt x="382879" y="676148"/>
                </a:lnTo>
                <a:lnTo>
                  <a:pt x="342569" y="147904"/>
                </a:lnTo>
                <a:lnTo>
                  <a:pt x="561251" y="551992"/>
                </a:lnTo>
                <a:lnTo>
                  <a:pt x="644842" y="478929"/>
                </a:lnTo>
                <a:close/>
              </a:path>
              <a:path w="645160" h="676275">
                <a:moveTo>
                  <a:pt x="644842" y="0"/>
                </a:moveTo>
                <a:lnTo>
                  <a:pt x="444" y="0"/>
                </a:lnTo>
                <a:lnTo>
                  <a:pt x="444" y="84518"/>
                </a:lnTo>
                <a:lnTo>
                  <a:pt x="322414" y="84518"/>
                </a:lnTo>
                <a:lnTo>
                  <a:pt x="644842" y="84518"/>
                </a:lnTo>
                <a:lnTo>
                  <a:pt x="644842" y="0"/>
                </a:lnTo>
                <a:close/>
              </a:path>
            </a:pathLst>
          </a:custGeom>
          <a:solidFill>
            <a:srgbClr val="F7A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3806" y="749412"/>
            <a:ext cx="7547609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GB" sz="7900" spc="5" dirty="0">
                <a:solidFill>
                  <a:srgbClr val="3B3B3B"/>
                </a:solidFill>
              </a:rPr>
              <a:t>Data Hub Setup</a:t>
            </a:r>
            <a:endParaRPr sz="7900" dirty="0"/>
          </a:p>
        </p:txBody>
      </p:sp>
      <p:sp>
        <p:nvSpPr>
          <p:cNvPr id="4" name="object 4"/>
          <p:cNvSpPr txBox="1"/>
          <p:nvPr/>
        </p:nvSpPr>
        <p:spPr>
          <a:xfrm>
            <a:off x="1190228" y="2694522"/>
            <a:ext cx="17723644" cy="4933402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lang="en-GB" sz="3950" b="1" spc="-5" dirty="0">
                <a:solidFill>
                  <a:srgbClr val="F7A70A"/>
                </a:solidFill>
                <a:latin typeface="Lato"/>
                <a:cs typeface="Lato"/>
              </a:rPr>
              <a:t>Configure Vector Tile Access</a:t>
            </a:r>
            <a:endParaRPr sz="3950" dirty="0">
              <a:latin typeface="Lato"/>
              <a:cs typeface="Lato"/>
            </a:endParaRPr>
          </a:p>
          <a:p>
            <a:pPr marL="379095" marR="145415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Vector tiles are an API service so go to the </a:t>
            </a:r>
            <a:r>
              <a:rPr lang="en-GB" sz="2950" b="1" spc="-5" dirty="0">
                <a:solidFill>
                  <a:srgbClr val="626262"/>
                </a:solidFill>
                <a:latin typeface="Lato"/>
                <a:cs typeface="Lato"/>
              </a:rPr>
              <a:t>API Dashboard</a:t>
            </a:r>
            <a:endParaRPr sz="2950" b="1" dirty="0">
              <a:latin typeface="Lato"/>
              <a:cs typeface="Lato"/>
            </a:endParaRPr>
          </a:p>
          <a:p>
            <a:pPr marL="379095" marR="5080" indent="-367030">
              <a:lnSpc>
                <a:spcPts val="3300"/>
              </a:lnSpc>
              <a:spcBef>
                <a:spcPts val="1975"/>
              </a:spcBef>
              <a:buClr>
                <a:srgbClr val="F7A70A"/>
              </a:buClr>
              <a:buChar char="•"/>
              <a:tabLst>
                <a:tab pos="379095" algn="l"/>
                <a:tab pos="379730" algn="l"/>
              </a:tabLst>
            </a:pPr>
            <a:r>
              <a:rPr lang="en-GB" sz="2950" spc="5" dirty="0">
                <a:solidFill>
                  <a:srgbClr val="626262"/>
                </a:solidFill>
                <a:latin typeface="Lato"/>
                <a:cs typeface="Lato"/>
              </a:rPr>
              <a:t>In the </a:t>
            </a:r>
            <a:r>
              <a:rPr lang="en-GB" sz="2950" b="1" spc="5" dirty="0">
                <a:solidFill>
                  <a:srgbClr val="626262"/>
                </a:solidFill>
                <a:latin typeface="Lato"/>
                <a:cs typeface="Lato"/>
              </a:rPr>
              <a:t>API</a:t>
            </a:r>
            <a:r>
              <a:rPr lang="en-GB" sz="2950" spc="5" dirty="0">
                <a:solidFill>
                  <a:srgbClr val="626262"/>
                </a:solidFill>
                <a:latin typeface="Lato"/>
                <a:cs typeface="Lato"/>
              </a:rPr>
              <a:t> pane add the </a:t>
            </a:r>
            <a:r>
              <a:rPr lang="en-GB" sz="2950" b="1" spc="5" dirty="0">
                <a:solidFill>
                  <a:srgbClr val="626262"/>
                </a:solidFill>
                <a:latin typeface="Lato"/>
                <a:cs typeface="Lato"/>
              </a:rPr>
              <a:t>OS Vector Tile API</a:t>
            </a:r>
            <a:r>
              <a:rPr lang="en-GB" sz="2950" spc="5" dirty="0">
                <a:solidFill>
                  <a:srgbClr val="626262"/>
                </a:solidFill>
                <a:latin typeface="Lato"/>
                <a:cs typeface="Lato"/>
              </a:rPr>
              <a:t> to an existing or new project</a:t>
            </a:r>
          </a:p>
          <a:p>
            <a:pPr marL="379095" marR="5080" indent="-367030">
              <a:lnSpc>
                <a:spcPts val="3300"/>
              </a:lnSpc>
              <a:spcBef>
                <a:spcPts val="1975"/>
              </a:spcBef>
              <a:buClr>
                <a:srgbClr val="F7A70A"/>
              </a:buClr>
              <a:buChar char="•"/>
              <a:tabLst>
                <a:tab pos="379095" algn="l"/>
                <a:tab pos="379730" algn="l"/>
              </a:tabLst>
            </a:pPr>
            <a:endParaRPr lang="en-GB" sz="2950" spc="5" dirty="0">
              <a:solidFill>
                <a:srgbClr val="626262"/>
              </a:solidFill>
              <a:latin typeface="Lato"/>
              <a:cs typeface="Lato"/>
            </a:endParaRPr>
          </a:p>
          <a:p>
            <a:pPr marL="379095" marR="5080" indent="-367030">
              <a:lnSpc>
                <a:spcPts val="3300"/>
              </a:lnSpc>
              <a:spcBef>
                <a:spcPts val="1975"/>
              </a:spcBef>
              <a:buClr>
                <a:srgbClr val="F7A70A"/>
              </a:buClr>
              <a:buChar char="•"/>
              <a:tabLst>
                <a:tab pos="379095" algn="l"/>
                <a:tab pos="379730" algn="l"/>
              </a:tabLst>
            </a:pPr>
            <a:endParaRPr lang="en-GB" sz="2950" spc="5" dirty="0">
              <a:solidFill>
                <a:srgbClr val="626262"/>
              </a:solidFill>
              <a:latin typeface="Lato"/>
              <a:cs typeface="Lato"/>
            </a:endParaRPr>
          </a:p>
          <a:p>
            <a:pPr marL="379095" marR="5080" indent="-367030">
              <a:lnSpc>
                <a:spcPts val="3300"/>
              </a:lnSpc>
              <a:spcBef>
                <a:spcPts val="1975"/>
              </a:spcBef>
              <a:buClr>
                <a:srgbClr val="F7A70A"/>
              </a:buClr>
              <a:buChar char="•"/>
              <a:tabLst>
                <a:tab pos="379095" algn="l"/>
                <a:tab pos="379730" algn="l"/>
              </a:tabLst>
            </a:pPr>
            <a:endParaRPr lang="en-GB" sz="2950" spc="5" dirty="0">
              <a:solidFill>
                <a:srgbClr val="626262"/>
              </a:solidFill>
              <a:latin typeface="Lato"/>
              <a:cs typeface="Lato"/>
            </a:endParaRPr>
          </a:p>
          <a:p>
            <a:pPr marL="379095" marR="5080" indent="-367030">
              <a:lnSpc>
                <a:spcPts val="3300"/>
              </a:lnSpc>
              <a:spcBef>
                <a:spcPts val="1975"/>
              </a:spcBef>
              <a:buClr>
                <a:srgbClr val="F7A70A"/>
              </a:buClr>
              <a:buChar char="•"/>
              <a:tabLst>
                <a:tab pos="379095" algn="l"/>
                <a:tab pos="379730" algn="l"/>
              </a:tabLst>
            </a:pPr>
            <a:r>
              <a:rPr lang="en-GB" sz="2950" spc="5" dirty="0">
                <a:solidFill>
                  <a:srgbClr val="626262"/>
                </a:solidFill>
                <a:latin typeface="Lato"/>
                <a:cs typeface="Lato"/>
              </a:rPr>
              <a:t>Copy the </a:t>
            </a:r>
            <a:r>
              <a:rPr lang="en-GB" sz="2950" b="1" spc="5" dirty="0">
                <a:solidFill>
                  <a:srgbClr val="626262"/>
                </a:solidFill>
                <a:latin typeface="Lato"/>
                <a:cs typeface="Lato"/>
              </a:rPr>
              <a:t>VTS API Endpoint Address </a:t>
            </a:r>
            <a:r>
              <a:rPr lang="en-GB" sz="2950" spc="5" dirty="0">
                <a:solidFill>
                  <a:srgbClr val="626262"/>
                </a:solidFill>
                <a:latin typeface="Lato"/>
                <a:cs typeface="Lato"/>
              </a:rPr>
              <a:t>(including Key) for use in Desktop or Web mapping projects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0190127" y="0"/>
            <a:ext cx="6425565" cy="3213100"/>
            <a:chOff x="10190127" y="0"/>
            <a:chExt cx="6425565" cy="3213100"/>
          </a:xfrm>
        </p:grpSpPr>
        <p:sp>
          <p:nvSpPr>
            <p:cNvPr id="10" name="object 10"/>
            <p:cNvSpPr/>
            <p:nvPr/>
          </p:nvSpPr>
          <p:spPr>
            <a:xfrm>
              <a:off x="10190127" y="0"/>
              <a:ext cx="6425565" cy="3213100"/>
            </a:xfrm>
            <a:custGeom>
              <a:avLst/>
              <a:gdLst/>
              <a:ahLst/>
              <a:cxnLst/>
              <a:rect l="l" t="t" r="r" b="b"/>
              <a:pathLst>
                <a:path w="6425565" h="3213100">
                  <a:moveTo>
                    <a:pt x="6425217" y="0"/>
                  </a:moveTo>
                  <a:lnTo>
                    <a:pt x="0" y="0"/>
                  </a:lnTo>
                  <a:lnTo>
                    <a:pt x="3212603" y="3212614"/>
                  </a:lnTo>
                  <a:lnTo>
                    <a:pt x="6425217" y="0"/>
                  </a:lnTo>
                  <a:close/>
                </a:path>
              </a:pathLst>
            </a:custGeom>
            <a:solidFill>
              <a:srgbClr val="F7A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02736" y="0"/>
              <a:ext cx="3204845" cy="3213100"/>
            </a:xfrm>
            <a:custGeom>
              <a:avLst/>
              <a:gdLst/>
              <a:ahLst/>
              <a:cxnLst/>
              <a:rect l="l" t="t" r="r" b="b"/>
              <a:pathLst>
                <a:path w="3204844" h="3213100">
                  <a:moveTo>
                    <a:pt x="3204381" y="0"/>
                  </a:moveTo>
                  <a:lnTo>
                    <a:pt x="2636349" y="0"/>
                  </a:lnTo>
                  <a:lnTo>
                    <a:pt x="0" y="3212610"/>
                  </a:lnTo>
                  <a:lnTo>
                    <a:pt x="3204381" y="0"/>
                  </a:lnTo>
                  <a:close/>
                </a:path>
              </a:pathLst>
            </a:custGeom>
            <a:solidFill>
              <a:srgbClr val="F7A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2329948" y="10250462"/>
            <a:ext cx="2116455" cy="1058545"/>
          </a:xfrm>
          <a:custGeom>
            <a:avLst/>
            <a:gdLst/>
            <a:ahLst/>
            <a:cxnLst/>
            <a:rect l="l" t="t" r="r" b="b"/>
            <a:pathLst>
              <a:path w="2116455" h="1058545">
                <a:moveTo>
                  <a:pt x="1058103" y="0"/>
                </a:moveTo>
                <a:lnTo>
                  <a:pt x="0" y="1058093"/>
                </a:lnTo>
                <a:lnTo>
                  <a:pt x="2116197" y="1058093"/>
                </a:lnTo>
                <a:lnTo>
                  <a:pt x="1058103" y="0"/>
                </a:lnTo>
                <a:close/>
              </a:path>
            </a:pathLst>
          </a:custGeom>
          <a:solidFill>
            <a:srgbClr val="EBE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8865" y="293660"/>
            <a:ext cx="53594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5" dirty="0">
                <a:solidFill>
                  <a:srgbClr val="F7A70A"/>
                </a:solidFill>
                <a:latin typeface="Lato"/>
                <a:cs typeface="Lato"/>
              </a:rPr>
              <a:t>02</a:t>
            </a:r>
            <a:endParaRPr sz="3450">
              <a:latin typeface="Lato"/>
              <a:cs typeface="La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pc="80" dirty="0"/>
              <a:t>FROM</a:t>
            </a:r>
            <a:r>
              <a:rPr spc="215" dirty="0"/>
              <a:t> </a:t>
            </a:r>
            <a:r>
              <a:rPr spc="100" dirty="0"/>
              <a:t>ORDNANCE</a:t>
            </a:r>
            <a:r>
              <a:rPr spc="215" dirty="0"/>
              <a:t> </a:t>
            </a:r>
            <a:r>
              <a:rPr spc="95" dirty="0"/>
              <a:t>SURVEY</a:t>
            </a:r>
            <a:r>
              <a:rPr spc="-110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B1F500-FC25-6AED-50A6-5511E459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450" y="3213100"/>
            <a:ext cx="5854700" cy="1117600"/>
          </a:xfrm>
          <a:prstGeom prst="rect">
            <a:avLst/>
          </a:prstGeom>
          <a:effectLst>
            <a:glow rad="259027">
              <a:schemeClr val="accent1">
                <a:alpha val="40000"/>
              </a:schemeClr>
            </a:glow>
            <a:softEdge rad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34B48C-C06B-0BF9-6797-E3335476F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01" y="5161223"/>
            <a:ext cx="13528835" cy="1827510"/>
          </a:xfrm>
          <a:prstGeom prst="rect">
            <a:avLst/>
          </a:prstGeom>
          <a:effectLst>
            <a:glow rad="262410">
              <a:schemeClr val="accent1">
                <a:alpha val="40000"/>
              </a:schemeClr>
            </a:glo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4E5677-56D8-5A04-9A0E-17E2DF36F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520" y="8019410"/>
            <a:ext cx="10374855" cy="2617864"/>
          </a:xfrm>
          <a:prstGeom prst="rect">
            <a:avLst/>
          </a:prstGeom>
          <a:effectLst>
            <a:glow rad="256242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1031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205" y="1047095"/>
            <a:ext cx="645160" cy="676275"/>
          </a:xfrm>
          <a:custGeom>
            <a:avLst/>
            <a:gdLst/>
            <a:ahLst/>
            <a:cxnLst/>
            <a:rect l="l" t="t" r="r" b="b"/>
            <a:pathLst>
              <a:path w="645160" h="676275">
                <a:moveTo>
                  <a:pt x="644842" y="478929"/>
                </a:moveTo>
                <a:lnTo>
                  <a:pt x="322414" y="84518"/>
                </a:lnTo>
                <a:lnTo>
                  <a:pt x="0" y="478929"/>
                </a:lnTo>
                <a:lnTo>
                  <a:pt x="83591" y="551992"/>
                </a:lnTo>
                <a:lnTo>
                  <a:pt x="302272" y="147904"/>
                </a:lnTo>
                <a:lnTo>
                  <a:pt x="261962" y="676148"/>
                </a:lnTo>
                <a:lnTo>
                  <a:pt x="382879" y="676148"/>
                </a:lnTo>
                <a:lnTo>
                  <a:pt x="342569" y="147904"/>
                </a:lnTo>
                <a:lnTo>
                  <a:pt x="561251" y="551992"/>
                </a:lnTo>
                <a:lnTo>
                  <a:pt x="644842" y="478929"/>
                </a:lnTo>
                <a:close/>
              </a:path>
              <a:path w="645160" h="676275">
                <a:moveTo>
                  <a:pt x="644842" y="0"/>
                </a:moveTo>
                <a:lnTo>
                  <a:pt x="444" y="0"/>
                </a:lnTo>
                <a:lnTo>
                  <a:pt x="444" y="84518"/>
                </a:lnTo>
                <a:lnTo>
                  <a:pt x="322414" y="84518"/>
                </a:lnTo>
                <a:lnTo>
                  <a:pt x="644842" y="84518"/>
                </a:lnTo>
                <a:lnTo>
                  <a:pt x="644842" y="0"/>
                </a:lnTo>
                <a:close/>
              </a:path>
            </a:pathLst>
          </a:custGeom>
          <a:solidFill>
            <a:srgbClr val="F7A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3806" y="749412"/>
            <a:ext cx="7547609" cy="244618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GB" sz="7900" spc="5" dirty="0">
                <a:solidFill>
                  <a:srgbClr val="3B3B3B"/>
                </a:solidFill>
              </a:rPr>
              <a:t>Importing into QGIS</a:t>
            </a:r>
            <a:endParaRPr sz="7900" dirty="0"/>
          </a:p>
        </p:txBody>
      </p:sp>
      <p:sp>
        <p:nvSpPr>
          <p:cNvPr id="4" name="object 4"/>
          <p:cNvSpPr txBox="1"/>
          <p:nvPr/>
        </p:nvSpPr>
        <p:spPr>
          <a:xfrm>
            <a:off x="1019365" y="3186069"/>
            <a:ext cx="16047244" cy="3497111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lang="en-GB" sz="3950" b="1" spc="-5" dirty="0">
                <a:solidFill>
                  <a:srgbClr val="F7A70A"/>
                </a:solidFill>
                <a:latin typeface="Lato"/>
                <a:cs typeface="Lato"/>
              </a:rPr>
              <a:t>Built into QGIS</a:t>
            </a:r>
            <a:endParaRPr sz="3950" dirty="0">
              <a:latin typeface="Lato"/>
              <a:cs typeface="Lato"/>
            </a:endParaRPr>
          </a:p>
          <a:p>
            <a:pPr marL="379095" marR="145415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Can be added to a QGIS project</a:t>
            </a:r>
          </a:p>
          <a:p>
            <a:pPr marL="379095" marR="145415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In the Browser pane select under </a:t>
            </a:r>
            <a:r>
              <a:rPr lang="en-GB" sz="2950" b="1" spc="-5" dirty="0">
                <a:solidFill>
                  <a:srgbClr val="626262"/>
                </a:solidFill>
                <a:latin typeface="Lato"/>
                <a:cs typeface="Lato"/>
              </a:rPr>
              <a:t>Vector Tiles</a:t>
            </a: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 to add a </a:t>
            </a:r>
            <a:r>
              <a:rPr lang="en-GB" sz="2950" b="1" spc="-5" dirty="0">
                <a:solidFill>
                  <a:srgbClr val="626262"/>
                </a:solidFill>
                <a:latin typeface="Lato"/>
                <a:cs typeface="Lato"/>
              </a:rPr>
              <a:t>New Generic Connection</a:t>
            </a:r>
          </a:p>
          <a:p>
            <a:pPr marL="836295" marR="145415" lvl="1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URL: https://</a:t>
            </a:r>
            <a:r>
              <a:rPr lang="en-GB" sz="2950" spc="-5" dirty="0" err="1">
                <a:solidFill>
                  <a:srgbClr val="626262"/>
                </a:solidFill>
                <a:latin typeface="Lato"/>
                <a:cs typeface="Lato"/>
              </a:rPr>
              <a:t>api.os.uk</a:t>
            </a: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/maps/vector/v1/</a:t>
            </a:r>
            <a:r>
              <a:rPr lang="en-GB" sz="2950" spc="-5" dirty="0" err="1">
                <a:solidFill>
                  <a:srgbClr val="626262"/>
                </a:solidFill>
                <a:latin typeface="Lato"/>
                <a:cs typeface="Lato"/>
              </a:rPr>
              <a:t>vts</a:t>
            </a: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/tile/{z}/{y}/{x}.</a:t>
            </a:r>
            <a:r>
              <a:rPr lang="en-GB" sz="2950" spc="-5" dirty="0" err="1">
                <a:solidFill>
                  <a:srgbClr val="626262"/>
                </a:solidFill>
                <a:latin typeface="Lato"/>
                <a:cs typeface="Lato"/>
              </a:rPr>
              <a:t>pbf?srs</a:t>
            </a: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=3857&amp;key=</a:t>
            </a:r>
          </a:p>
          <a:p>
            <a:pPr marL="836295" marR="145415" lvl="1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Style URL: 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0190127" y="0"/>
            <a:ext cx="6425565" cy="3213100"/>
            <a:chOff x="10190127" y="0"/>
            <a:chExt cx="6425565" cy="3213100"/>
          </a:xfrm>
        </p:grpSpPr>
        <p:sp>
          <p:nvSpPr>
            <p:cNvPr id="10" name="object 10"/>
            <p:cNvSpPr/>
            <p:nvPr/>
          </p:nvSpPr>
          <p:spPr>
            <a:xfrm>
              <a:off x="10190127" y="0"/>
              <a:ext cx="6425565" cy="3213100"/>
            </a:xfrm>
            <a:custGeom>
              <a:avLst/>
              <a:gdLst/>
              <a:ahLst/>
              <a:cxnLst/>
              <a:rect l="l" t="t" r="r" b="b"/>
              <a:pathLst>
                <a:path w="6425565" h="3213100">
                  <a:moveTo>
                    <a:pt x="6425217" y="0"/>
                  </a:moveTo>
                  <a:lnTo>
                    <a:pt x="0" y="0"/>
                  </a:lnTo>
                  <a:lnTo>
                    <a:pt x="3212603" y="3212614"/>
                  </a:lnTo>
                  <a:lnTo>
                    <a:pt x="6425217" y="0"/>
                  </a:lnTo>
                  <a:close/>
                </a:path>
              </a:pathLst>
            </a:custGeom>
            <a:solidFill>
              <a:srgbClr val="F7A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02736" y="0"/>
              <a:ext cx="3204845" cy="3213100"/>
            </a:xfrm>
            <a:custGeom>
              <a:avLst/>
              <a:gdLst/>
              <a:ahLst/>
              <a:cxnLst/>
              <a:rect l="l" t="t" r="r" b="b"/>
              <a:pathLst>
                <a:path w="3204844" h="3213100">
                  <a:moveTo>
                    <a:pt x="3204381" y="0"/>
                  </a:moveTo>
                  <a:lnTo>
                    <a:pt x="2636349" y="0"/>
                  </a:lnTo>
                  <a:lnTo>
                    <a:pt x="0" y="3212610"/>
                  </a:lnTo>
                  <a:lnTo>
                    <a:pt x="3204381" y="0"/>
                  </a:lnTo>
                  <a:close/>
                </a:path>
              </a:pathLst>
            </a:custGeom>
            <a:solidFill>
              <a:srgbClr val="F7A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2329948" y="10250462"/>
            <a:ext cx="2116455" cy="1058545"/>
          </a:xfrm>
          <a:custGeom>
            <a:avLst/>
            <a:gdLst/>
            <a:ahLst/>
            <a:cxnLst/>
            <a:rect l="l" t="t" r="r" b="b"/>
            <a:pathLst>
              <a:path w="2116455" h="1058545">
                <a:moveTo>
                  <a:pt x="1058103" y="0"/>
                </a:moveTo>
                <a:lnTo>
                  <a:pt x="0" y="1058093"/>
                </a:lnTo>
                <a:lnTo>
                  <a:pt x="2116197" y="1058093"/>
                </a:lnTo>
                <a:lnTo>
                  <a:pt x="1058103" y="0"/>
                </a:lnTo>
                <a:close/>
              </a:path>
            </a:pathLst>
          </a:custGeom>
          <a:solidFill>
            <a:srgbClr val="EBE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8865" y="293660"/>
            <a:ext cx="53594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5" dirty="0">
                <a:solidFill>
                  <a:srgbClr val="F7A70A"/>
                </a:solidFill>
                <a:latin typeface="Lato"/>
                <a:cs typeface="Lato"/>
              </a:rPr>
              <a:t>02</a:t>
            </a:r>
            <a:endParaRPr sz="3450">
              <a:latin typeface="Lato"/>
              <a:cs typeface="La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pc="80" dirty="0"/>
              <a:t>FROM</a:t>
            </a:r>
            <a:r>
              <a:rPr spc="215" dirty="0"/>
              <a:t> </a:t>
            </a:r>
            <a:r>
              <a:rPr spc="100" dirty="0"/>
              <a:t>ORDNANCE</a:t>
            </a:r>
            <a:r>
              <a:rPr spc="215" dirty="0"/>
              <a:t> </a:t>
            </a:r>
            <a:r>
              <a:rPr spc="95" dirty="0"/>
              <a:t>SURVEY</a:t>
            </a:r>
            <a:r>
              <a:rPr spc="-110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71D18F-0CE3-2055-5FED-71C70090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16" y="1047095"/>
            <a:ext cx="8917023" cy="3272461"/>
          </a:xfrm>
          <a:prstGeom prst="rect">
            <a:avLst/>
          </a:prstGeom>
          <a:effectLst>
            <a:glow rad="265072">
              <a:schemeClr val="accent1">
                <a:alpha val="40000"/>
              </a:schemeClr>
            </a:glo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80819B-8A3A-66EE-C688-2FA67C163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826" y="7087859"/>
            <a:ext cx="9084400" cy="3468589"/>
          </a:xfrm>
          <a:prstGeom prst="rect">
            <a:avLst/>
          </a:prstGeom>
          <a:effectLst>
            <a:glow rad="254775">
              <a:schemeClr val="accent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205" y="1047095"/>
            <a:ext cx="645160" cy="676275"/>
          </a:xfrm>
          <a:custGeom>
            <a:avLst/>
            <a:gdLst/>
            <a:ahLst/>
            <a:cxnLst/>
            <a:rect l="l" t="t" r="r" b="b"/>
            <a:pathLst>
              <a:path w="645160" h="676275">
                <a:moveTo>
                  <a:pt x="644842" y="478929"/>
                </a:moveTo>
                <a:lnTo>
                  <a:pt x="322414" y="84518"/>
                </a:lnTo>
                <a:lnTo>
                  <a:pt x="0" y="478929"/>
                </a:lnTo>
                <a:lnTo>
                  <a:pt x="83591" y="551992"/>
                </a:lnTo>
                <a:lnTo>
                  <a:pt x="302272" y="147904"/>
                </a:lnTo>
                <a:lnTo>
                  <a:pt x="261962" y="676148"/>
                </a:lnTo>
                <a:lnTo>
                  <a:pt x="382879" y="676148"/>
                </a:lnTo>
                <a:lnTo>
                  <a:pt x="342569" y="147904"/>
                </a:lnTo>
                <a:lnTo>
                  <a:pt x="561251" y="551992"/>
                </a:lnTo>
                <a:lnTo>
                  <a:pt x="644842" y="478929"/>
                </a:lnTo>
                <a:close/>
              </a:path>
              <a:path w="645160" h="676275">
                <a:moveTo>
                  <a:pt x="644842" y="0"/>
                </a:moveTo>
                <a:lnTo>
                  <a:pt x="444" y="0"/>
                </a:lnTo>
                <a:lnTo>
                  <a:pt x="444" y="84518"/>
                </a:lnTo>
                <a:lnTo>
                  <a:pt x="322414" y="84518"/>
                </a:lnTo>
                <a:lnTo>
                  <a:pt x="644842" y="84518"/>
                </a:lnTo>
                <a:lnTo>
                  <a:pt x="644842" y="0"/>
                </a:lnTo>
                <a:close/>
              </a:path>
            </a:pathLst>
          </a:custGeom>
          <a:solidFill>
            <a:srgbClr val="F7A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3806" y="749412"/>
            <a:ext cx="10408444" cy="244618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GB" sz="7900" spc="5" dirty="0">
                <a:solidFill>
                  <a:srgbClr val="3B3B3B"/>
                </a:solidFill>
              </a:rPr>
              <a:t>Using in web applications</a:t>
            </a:r>
            <a:endParaRPr sz="7900" dirty="0"/>
          </a:p>
        </p:txBody>
      </p:sp>
      <p:sp>
        <p:nvSpPr>
          <p:cNvPr id="4" name="object 4"/>
          <p:cNvSpPr txBox="1"/>
          <p:nvPr/>
        </p:nvSpPr>
        <p:spPr>
          <a:xfrm>
            <a:off x="1243806" y="3151294"/>
            <a:ext cx="16504444" cy="665951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lang="en-GB" sz="3950" b="1" spc="-5" dirty="0">
                <a:solidFill>
                  <a:srgbClr val="F7A70A"/>
                </a:solidFill>
                <a:latin typeface="Lato"/>
                <a:cs typeface="Lato"/>
              </a:rPr>
              <a:t>Vector tiles in web map applications</a:t>
            </a:r>
          </a:p>
          <a:p>
            <a:pPr marL="379095" indent="-367030">
              <a:lnSpc>
                <a:spcPct val="100000"/>
              </a:lnSpc>
              <a:spcBef>
                <a:spcPts val="153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</a:tabLst>
            </a:pPr>
            <a:r>
              <a:rPr lang="en-GB" sz="2950" spc="10" dirty="0">
                <a:solidFill>
                  <a:srgbClr val="626262"/>
                </a:solidFill>
                <a:latin typeface="Lato"/>
                <a:cs typeface="Lato"/>
              </a:rPr>
              <a:t>Vector tiles are optimised for usage on the web</a:t>
            </a:r>
            <a:endParaRPr lang="en-GB" sz="2950" dirty="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53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</a:tabLst>
            </a:pPr>
            <a:r>
              <a:rPr lang="en-GB" sz="2950" spc="10" dirty="0">
                <a:solidFill>
                  <a:srgbClr val="626262"/>
                </a:solidFill>
                <a:latin typeface="Lato"/>
                <a:cs typeface="Lato"/>
              </a:rPr>
              <a:t>Requires a suitable JavaScript mapping library</a:t>
            </a:r>
          </a:p>
          <a:p>
            <a:pPr marL="836295" lvl="1" indent="-367030">
              <a:spcBef>
                <a:spcPts val="173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</a:tabLst>
            </a:pPr>
            <a:r>
              <a:rPr lang="en-GB" sz="2950" spc="10" dirty="0">
                <a:solidFill>
                  <a:srgbClr val="626262"/>
                </a:solidFill>
                <a:latin typeface="Lato"/>
                <a:cs typeface="Lato"/>
              </a:rPr>
              <a:t>Leaflet</a:t>
            </a:r>
          </a:p>
          <a:p>
            <a:pPr marL="836295" lvl="1" indent="-367030">
              <a:spcBef>
                <a:spcPts val="173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</a:tabLst>
            </a:pPr>
            <a:r>
              <a:rPr lang="en-GB" sz="2950" spc="10" dirty="0" err="1">
                <a:solidFill>
                  <a:srgbClr val="626262"/>
                </a:solidFill>
                <a:latin typeface="Lato"/>
                <a:cs typeface="Lato"/>
              </a:rPr>
              <a:t>Mapbox</a:t>
            </a:r>
            <a:endParaRPr lang="en-GB" sz="2950" spc="10" dirty="0">
              <a:solidFill>
                <a:srgbClr val="626262"/>
              </a:solidFill>
              <a:latin typeface="Lato"/>
              <a:cs typeface="Lato"/>
            </a:endParaRPr>
          </a:p>
          <a:p>
            <a:pPr marL="836295" lvl="1" indent="-367030">
              <a:spcBef>
                <a:spcPts val="173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</a:tabLst>
            </a:pPr>
            <a:r>
              <a:rPr lang="en-GB" sz="2950" spc="10" dirty="0" err="1">
                <a:solidFill>
                  <a:srgbClr val="626262"/>
                </a:solidFill>
                <a:latin typeface="Lato"/>
                <a:cs typeface="Lato"/>
              </a:rPr>
              <a:t>MapLibre</a:t>
            </a:r>
            <a:endParaRPr lang="en-GB" sz="2950" spc="10" dirty="0">
              <a:solidFill>
                <a:srgbClr val="626262"/>
              </a:solidFill>
              <a:latin typeface="Lato"/>
              <a:cs typeface="Lato"/>
            </a:endParaRPr>
          </a:p>
          <a:p>
            <a:pPr marL="836295" lvl="1" indent="-367030">
              <a:spcBef>
                <a:spcPts val="173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</a:tabLst>
            </a:pPr>
            <a:r>
              <a:rPr lang="en-GB" sz="2950" spc="10" dirty="0" err="1">
                <a:solidFill>
                  <a:srgbClr val="626262"/>
                </a:solidFill>
                <a:latin typeface="Lato"/>
                <a:cs typeface="Lato"/>
              </a:rPr>
              <a:t>OpenLayers</a:t>
            </a:r>
            <a:endParaRPr lang="en-GB" sz="2950" spc="10" dirty="0">
              <a:solidFill>
                <a:srgbClr val="626262"/>
              </a:solidFill>
              <a:latin typeface="Lato"/>
              <a:cs typeface="Lato"/>
            </a:endParaRPr>
          </a:p>
          <a:p>
            <a:pPr marL="379095" indent="-367030">
              <a:spcBef>
                <a:spcPts val="173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</a:tabLst>
            </a:pPr>
            <a:r>
              <a:rPr lang="en-GB" sz="2950" spc="10" dirty="0">
                <a:solidFill>
                  <a:srgbClr val="626262"/>
                </a:solidFill>
                <a:latin typeface="Lato"/>
                <a:cs typeface="Lato"/>
              </a:rPr>
              <a:t>See getting started guide in the Docs section of the OS Data Hub </a:t>
            </a:r>
            <a:r>
              <a:rPr lang="en-GB" sz="2950" spc="10" dirty="0">
                <a:solidFill>
                  <a:srgbClr val="C00000"/>
                </a:solidFill>
                <a:latin typeface="Lato"/>
                <a:cs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https://osdatahub.os.uk/docs/vts/gettingStarted</a:t>
            </a:r>
            <a:r>
              <a:rPr lang="en-GB" sz="2950" spc="10" dirty="0">
                <a:solidFill>
                  <a:srgbClr val="C00000"/>
                </a:solidFill>
                <a:latin typeface="Lato"/>
                <a:cs typeface="Lato"/>
              </a:rPr>
              <a:t> </a:t>
            </a:r>
            <a:r>
              <a:rPr lang="en-GB" sz="2950" spc="10" dirty="0">
                <a:solidFill>
                  <a:srgbClr val="626262"/>
                </a:solidFill>
                <a:latin typeface="Lato"/>
                <a:cs typeface="Lato"/>
              </a:rPr>
              <a:t>including downloadable demo project. </a:t>
            </a:r>
          </a:p>
          <a:p>
            <a:pPr marL="836295" lvl="1" indent="-367030">
              <a:spcBef>
                <a:spcPts val="173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</a:tabLst>
            </a:pPr>
            <a:endParaRPr lang="en-GB" sz="2950" dirty="0">
              <a:latin typeface="Lato"/>
              <a:cs typeface="La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84715" y="-646777"/>
            <a:ext cx="6425565" cy="3213100"/>
            <a:chOff x="10190127" y="0"/>
            <a:chExt cx="6425565" cy="3213100"/>
          </a:xfrm>
        </p:grpSpPr>
        <p:sp>
          <p:nvSpPr>
            <p:cNvPr id="10" name="object 10"/>
            <p:cNvSpPr/>
            <p:nvPr/>
          </p:nvSpPr>
          <p:spPr>
            <a:xfrm>
              <a:off x="10190127" y="0"/>
              <a:ext cx="6425565" cy="3213100"/>
            </a:xfrm>
            <a:custGeom>
              <a:avLst/>
              <a:gdLst/>
              <a:ahLst/>
              <a:cxnLst/>
              <a:rect l="l" t="t" r="r" b="b"/>
              <a:pathLst>
                <a:path w="6425565" h="3213100">
                  <a:moveTo>
                    <a:pt x="6425217" y="0"/>
                  </a:moveTo>
                  <a:lnTo>
                    <a:pt x="0" y="0"/>
                  </a:lnTo>
                  <a:lnTo>
                    <a:pt x="3212603" y="3212614"/>
                  </a:lnTo>
                  <a:lnTo>
                    <a:pt x="6425217" y="0"/>
                  </a:lnTo>
                  <a:close/>
                </a:path>
              </a:pathLst>
            </a:custGeom>
            <a:solidFill>
              <a:srgbClr val="F7A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02736" y="0"/>
              <a:ext cx="3204845" cy="3213100"/>
            </a:xfrm>
            <a:custGeom>
              <a:avLst/>
              <a:gdLst/>
              <a:ahLst/>
              <a:cxnLst/>
              <a:rect l="l" t="t" r="r" b="b"/>
              <a:pathLst>
                <a:path w="3204844" h="3213100">
                  <a:moveTo>
                    <a:pt x="3204381" y="0"/>
                  </a:moveTo>
                  <a:lnTo>
                    <a:pt x="2636349" y="0"/>
                  </a:lnTo>
                  <a:lnTo>
                    <a:pt x="0" y="3212610"/>
                  </a:lnTo>
                  <a:lnTo>
                    <a:pt x="3204381" y="0"/>
                  </a:lnTo>
                  <a:close/>
                </a:path>
              </a:pathLst>
            </a:custGeom>
            <a:solidFill>
              <a:srgbClr val="F7A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2329948" y="10250462"/>
            <a:ext cx="2116455" cy="1058545"/>
          </a:xfrm>
          <a:custGeom>
            <a:avLst/>
            <a:gdLst/>
            <a:ahLst/>
            <a:cxnLst/>
            <a:rect l="l" t="t" r="r" b="b"/>
            <a:pathLst>
              <a:path w="2116455" h="1058545">
                <a:moveTo>
                  <a:pt x="1058103" y="0"/>
                </a:moveTo>
                <a:lnTo>
                  <a:pt x="0" y="1058093"/>
                </a:lnTo>
                <a:lnTo>
                  <a:pt x="2116197" y="1058093"/>
                </a:lnTo>
                <a:lnTo>
                  <a:pt x="1058103" y="0"/>
                </a:lnTo>
                <a:close/>
              </a:path>
            </a:pathLst>
          </a:custGeom>
          <a:solidFill>
            <a:srgbClr val="EBE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8865" y="293660"/>
            <a:ext cx="53594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5" dirty="0">
                <a:solidFill>
                  <a:srgbClr val="F7A70A"/>
                </a:solidFill>
                <a:latin typeface="Lato"/>
                <a:cs typeface="Lato"/>
              </a:rPr>
              <a:t>03</a:t>
            </a:r>
            <a:endParaRPr sz="3450">
              <a:latin typeface="Lato"/>
              <a:cs typeface="La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pc="80" dirty="0"/>
              <a:t>FROM</a:t>
            </a:r>
            <a:r>
              <a:rPr spc="215" dirty="0"/>
              <a:t> </a:t>
            </a:r>
            <a:r>
              <a:rPr spc="100" dirty="0"/>
              <a:t>ORDNANCE</a:t>
            </a:r>
            <a:r>
              <a:rPr spc="215" dirty="0"/>
              <a:t> </a:t>
            </a:r>
            <a:r>
              <a:rPr spc="95" dirty="0"/>
              <a:t>SURVEY</a:t>
            </a:r>
            <a:r>
              <a:rPr spc="-11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CB145-438D-8680-B870-08596A49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002" y="2178783"/>
            <a:ext cx="6839857" cy="4826000"/>
          </a:xfrm>
          <a:prstGeom prst="rect">
            <a:avLst/>
          </a:prstGeom>
          <a:effectLst>
            <a:glow rad="256394">
              <a:schemeClr val="accent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6506" y="10261188"/>
            <a:ext cx="318516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0"/>
              </a:lnSpc>
            </a:pPr>
            <a:r>
              <a:rPr sz="1150"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sz="1150"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z="1150" spc="80" dirty="0">
                <a:solidFill>
                  <a:srgbClr val="FFFFFF"/>
                </a:solidFill>
                <a:latin typeface="Lato"/>
                <a:cs typeface="Lato"/>
              </a:rPr>
              <a:t>FROM</a:t>
            </a:r>
            <a:r>
              <a:rPr sz="1150" spc="2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50" spc="100" dirty="0">
                <a:solidFill>
                  <a:srgbClr val="FFFFFF"/>
                </a:solidFill>
                <a:latin typeface="Lato"/>
                <a:cs typeface="Lato"/>
              </a:rPr>
              <a:t>ORDNANCE</a:t>
            </a:r>
            <a:r>
              <a:rPr sz="1150" spc="2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50" spc="95" dirty="0">
                <a:solidFill>
                  <a:srgbClr val="FFFFFF"/>
                </a:solidFill>
                <a:latin typeface="Lato"/>
                <a:cs typeface="Lato"/>
              </a:rPr>
              <a:t>SURVEY</a:t>
            </a:r>
            <a:r>
              <a:rPr sz="115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endParaRPr sz="115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10" y="1905"/>
            <a:ext cx="20102195" cy="11307445"/>
            <a:chOff x="0" y="1413"/>
            <a:chExt cx="20102195" cy="113074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13"/>
              <a:ext cx="20101576" cy="1130714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4205" y="1047095"/>
              <a:ext cx="645160" cy="676275"/>
            </a:xfrm>
            <a:custGeom>
              <a:avLst/>
              <a:gdLst/>
              <a:ahLst/>
              <a:cxnLst/>
              <a:rect l="l" t="t" r="r" b="b"/>
              <a:pathLst>
                <a:path w="645160" h="676275">
                  <a:moveTo>
                    <a:pt x="644842" y="478929"/>
                  </a:moveTo>
                  <a:lnTo>
                    <a:pt x="322414" y="84518"/>
                  </a:lnTo>
                  <a:lnTo>
                    <a:pt x="0" y="478929"/>
                  </a:lnTo>
                  <a:lnTo>
                    <a:pt x="83591" y="551992"/>
                  </a:lnTo>
                  <a:lnTo>
                    <a:pt x="302272" y="147904"/>
                  </a:lnTo>
                  <a:lnTo>
                    <a:pt x="261962" y="676148"/>
                  </a:lnTo>
                  <a:lnTo>
                    <a:pt x="382879" y="676148"/>
                  </a:lnTo>
                  <a:lnTo>
                    <a:pt x="342569" y="147904"/>
                  </a:lnTo>
                  <a:lnTo>
                    <a:pt x="561251" y="551992"/>
                  </a:lnTo>
                  <a:lnTo>
                    <a:pt x="644842" y="478929"/>
                  </a:lnTo>
                  <a:close/>
                </a:path>
                <a:path w="645160" h="676275">
                  <a:moveTo>
                    <a:pt x="644842" y="0"/>
                  </a:moveTo>
                  <a:lnTo>
                    <a:pt x="444" y="0"/>
                  </a:lnTo>
                  <a:lnTo>
                    <a:pt x="444" y="84518"/>
                  </a:lnTo>
                  <a:lnTo>
                    <a:pt x="322414" y="84518"/>
                  </a:lnTo>
                  <a:lnTo>
                    <a:pt x="644842" y="84518"/>
                  </a:lnTo>
                  <a:lnTo>
                    <a:pt x="644842" y="0"/>
                  </a:lnTo>
                  <a:close/>
                </a:path>
              </a:pathLst>
            </a:custGeom>
            <a:solidFill>
              <a:srgbClr val="F7A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3806" y="749412"/>
            <a:ext cx="7131844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/>
              <a:t>Thank</a:t>
            </a:r>
            <a:r>
              <a:rPr sz="7900" spc="-75" dirty="0"/>
              <a:t> </a:t>
            </a:r>
            <a:r>
              <a:rPr sz="7900" spc="-20" dirty="0"/>
              <a:t>you!</a:t>
            </a:r>
            <a:endParaRPr sz="7900" dirty="0"/>
          </a:p>
        </p:txBody>
      </p:sp>
      <p:sp>
        <p:nvSpPr>
          <p:cNvPr id="8" name="object 8"/>
          <p:cNvSpPr txBox="1"/>
          <p:nvPr/>
        </p:nvSpPr>
        <p:spPr>
          <a:xfrm>
            <a:off x="1243806" y="3151294"/>
            <a:ext cx="6674484" cy="3458639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3950" b="1" spc="-5" dirty="0">
                <a:solidFill>
                  <a:srgbClr val="F7A70A"/>
                </a:solidFill>
                <a:latin typeface="Lato"/>
                <a:cs typeface="Lato"/>
              </a:rPr>
              <a:t>Contact</a:t>
            </a:r>
            <a:endParaRPr sz="3950" dirty="0">
              <a:latin typeface="Lato"/>
              <a:cs typeface="Lato"/>
            </a:endParaRPr>
          </a:p>
          <a:p>
            <a:pPr marL="12700">
              <a:lnSpc>
                <a:spcPts val="3420"/>
              </a:lnSpc>
              <a:spcBef>
                <a:spcPts val="1535"/>
              </a:spcBef>
            </a:pPr>
            <a:r>
              <a:rPr lang="en-GB" sz="2950" b="1" spc="5" dirty="0">
                <a:solidFill>
                  <a:srgbClr val="FFFFFF"/>
                </a:solidFill>
                <a:latin typeface="Lato"/>
                <a:cs typeface="Lato"/>
              </a:rPr>
              <a:t>Dave Rowe</a:t>
            </a:r>
            <a:endParaRPr sz="2950" dirty="0">
              <a:latin typeface="Lato"/>
              <a:cs typeface="Lato"/>
            </a:endParaRPr>
          </a:p>
          <a:p>
            <a:pPr marL="12700">
              <a:lnSpc>
                <a:spcPts val="3420"/>
              </a:lnSpc>
            </a:pPr>
            <a:r>
              <a:rPr lang="en-GB" sz="2950" spc="5" dirty="0">
                <a:solidFill>
                  <a:srgbClr val="FFFFFF"/>
                </a:solidFill>
                <a:latin typeface="Lato"/>
                <a:cs typeface="Lato"/>
                <a:hlinkClick r:id="rId3"/>
              </a:rPr>
              <a:t>dave.rowe</a:t>
            </a:r>
            <a:r>
              <a:rPr sz="2950" spc="5" dirty="0">
                <a:solidFill>
                  <a:srgbClr val="FFFFFF"/>
                </a:solidFill>
                <a:latin typeface="Lato"/>
                <a:cs typeface="Lato"/>
                <a:hlinkClick r:id="rId3"/>
              </a:rPr>
              <a:t>@</a:t>
            </a:r>
            <a:r>
              <a:rPr lang="en-GB" sz="2950" spc="5" dirty="0">
                <a:solidFill>
                  <a:srgbClr val="FFFFFF"/>
                </a:solidFill>
                <a:latin typeface="Lato"/>
                <a:cs typeface="Lato"/>
                <a:hlinkClick r:id="rId3"/>
              </a:rPr>
              <a:t>os</a:t>
            </a:r>
            <a:r>
              <a:rPr sz="2950" spc="5" dirty="0">
                <a:solidFill>
                  <a:srgbClr val="FFFFFF"/>
                </a:solidFill>
                <a:latin typeface="Lato"/>
                <a:cs typeface="Lato"/>
                <a:hlinkClick r:id="rId3"/>
              </a:rPr>
              <a:t>.uk</a:t>
            </a:r>
            <a:endParaRPr sz="2950" dirty="0">
              <a:latin typeface="Lato"/>
              <a:cs typeface="Lato"/>
            </a:endParaRPr>
          </a:p>
          <a:p>
            <a:pPr marL="12700">
              <a:lnSpc>
                <a:spcPts val="3420"/>
              </a:lnSpc>
              <a:spcBef>
                <a:spcPts val="750"/>
              </a:spcBef>
            </a:pPr>
            <a:endParaRPr lang="en-GB" sz="2950" spc="10" dirty="0">
              <a:solidFill>
                <a:srgbClr val="FFFFFF"/>
              </a:solidFill>
              <a:latin typeface="Lato"/>
              <a:cs typeface="Lato"/>
            </a:endParaRPr>
          </a:p>
          <a:p>
            <a:pPr marL="12700">
              <a:lnSpc>
                <a:spcPts val="3420"/>
              </a:lnSpc>
              <a:spcBef>
                <a:spcPts val="750"/>
              </a:spcBef>
            </a:pPr>
            <a:r>
              <a:rPr sz="2950" spc="10" dirty="0">
                <a:solidFill>
                  <a:srgbClr val="FFFFFF"/>
                </a:solidFill>
                <a:latin typeface="Lato"/>
                <a:cs typeface="Lato"/>
              </a:rPr>
              <a:t>Become</a:t>
            </a:r>
            <a:r>
              <a:rPr sz="2950" spc="-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2950" spc="-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950" spc="10" dirty="0">
                <a:solidFill>
                  <a:srgbClr val="FFFFFF"/>
                </a:solidFill>
                <a:latin typeface="Lato"/>
                <a:cs typeface="Lato"/>
              </a:rPr>
              <a:t>member</a:t>
            </a:r>
            <a:r>
              <a:rPr sz="2950" spc="-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ato"/>
                <a:cs typeface="Lato"/>
              </a:rPr>
              <a:t>at:</a:t>
            </a:r>
            <a:endParaRPr sz="2950" dirty="0">
              <a:latin typeface="Lato"/>
              <a:cs typeface="Lato"/>
            </a:endParaRPr>
          </a:p>
          <a:p>
            <a:pPr marL="12700">
              <a:lnSpc>
                <a:spcPts val="3420"/>
              </a:lnSpc>
            </a:pPr>
            <a:r>
              <a:rPr sz="2950" b="1" spc="-5" dirty="0">
                <a:solidFill>
                  <a:srgbClr val="FFFFFF"/>
                </a:solidFill>
                <a:latin typeface="Lato"/>
                <a:cs typeface="Lato"/>
                <a:hlinkClick r:id="rId4"/>
              </a:rPr>
              <a:t>www.geovation.uk</a:t>
            </a:r>
            <a:endParaRPr sz="2950" dirty="0">
              <a:latin typeface="Lato"/>
              <a:cs typeface="La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6506" y="6996208"/>
            <a:ext cx="2473325" cy="325281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173355">
              <a:lnSpc>
                <a:spcPts val="2140"/>
              </a:lnSpc>
              <a:spcBef>
                <a:spcPts val="365"/>
              </a:spcBef>
            </a:pPr>
            <a:r>
              <a:rPr sz="1950" dirty="0">
                <a:solidFill>
                  <a:srgbClr val="FFFFFF"/>
                </a:solidFill>
                <a:latin typeface="Lato"/>
                <a:cs typeface="Lato"/>
              </a:rPr>
              <a:t>Follow</a:t>
            </a:r>
            <a:r>
              <a:rPr sz="1950" spc="-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Lato"/>
                <a:cs typeface="Lato"/>
              </a:rPr>
              <a:t>us</a:t>
            </a:r>
            <a:r>
              <a:rPr sz="1950" spc="-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Lato"/>
                <a:cs typeface="Lato"/>
              </a:rPr>
              <a:t>on</a:t>
            </a:r>
            <a:r>
              <a:rPr sz="1950" spc="-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-5" dirty="0">
                <a:solidFill>
                  <a:srgbClr val="FFFFFF"/>
                </a:solidFill>
                <a:latin typeface="Lato"/>
                <a:cs typeface="Lato"/>
              </a:rPr>
              <a:t>Twitter: </a:t>
            </a:r>
            <a:r>
              <a:rPr sz="1950" spc="-3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Lato"/>
                <a:cs typeface="Lato"/>
              </a:rPr>
              <a:t>@geovation</a:t>
            </a:r>
            <a:endParaRPr sz="1950" dirty="0">
              <a:latin typeface="Lato"/>
              <a:cs typeface="Lato"/>
            </a:endParaRPr>
          </a:p>
          <a:p>
            <a:pPr marL="12700" marR="853440">
              <a:lnSpc>
                <a:spcPts val="2140"/>
              </a:lnSpc>
              <a:spcBef>
                <a:spcPts val="1985"/>
              </a:spcBef>
            </a:pPr>
            <a:r>
              <a:rPr sz="1950" spc="15" dirty="0">
                <a:solidFill>
                  <a:srgbClr val="FFFFFF"/>
                </a:solidFill>
                <a:latin typeface="Lato"/>
                <a:cs typeface="Lato"/>
              </a:rPr>
              <a:t>Or</a:t>
            </a:r>
            <a:r>
              <a:rPr sz="1950" spc="-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Lato"/>
                <a:cs typeface="Lato"/>
              </a:rPr>
              <a:t>drop</a:t>
            </a:r>
            <a:r>
              <a:rPr sz="1950" spc="-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dirty="0">
                <a:solidFill>
                  <a:srgbClr val="FFFFFF"/>
                </a:solidFill>
                <a:latin typeface="Lato"/>
                <a:cs typeface="Lato"/>
              </a:rPr>
              <a:t>by</a:t>
            </a:r>
            <a:r>
              <a:rPr sz="1950" spc="-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950" spc="-3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Lato"/>
                <a:cs typeface="Lato"/>
              </a:rPr>
              <a:t>Hub</a:t>
            </a:r>
            <a:r>
              <a:rPr sz="1950" spc="-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950" spc="-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Lato"/>
                <a:cs typeface="Lato"/>
              </a:rPr>
              <a:t>London</a:t>
            </a:r>
            <a:endParaRPr sz="1950" dirty="0">
              <a:latin typeface="Lato"/>
              <a:cs typeface="Lato"/>
            </a:endParaRPr>
          </a:p>
          <a:p>
            <a:pPr marL="12700" marR="1152525">
              <a:lnSpc>
                <a:spcPts val="2140"/>
              </a:lnSpc>
              <a:spcBef>
                <a:spcPts val="2020"/>
              </a:spcBef>
            </a:pPr>
            <a:r>
              <a:rPr sz="1950" spc="10" dirty="0">
                <a:solidFill>
                  <a:srgbClr val="FFFFFF"/>
                </a:solidFill>
                <a:latin typeface="Lato"/>
                <a:cs typeface="Lato"/>
              </a:rPr>
              <a:t>Sutton</a:t>
            </a:r>
            <a:r>
              <a:rPr sz="195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Lato"/>
                <a:cs typeface="Lato"/>
              </a:rPr>
              <a:t>Yard </a:t>
            </a:r>
            <a:r>
              <a:rPr sz="1950" spc="-3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Lato"/>
                <a:cs typeface="Lato"/>
              </a:rPr>
              <a:t>4th</a:t>
            </a:r>
            <a:r>
              <a:rPr sz="1950" spc="-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Lato"/>
                <a:cs typeface="Lato"/>
              </a:rPr>
              <a:t>floor</a:t>
            </a:r>
            <a:endParaRPr sz="1950" dirty="0">
              <a:latin typeface="Lato"/>
              <a:cs typeface="Lato"/>
            </a:endParaRPr>
          </a:p>
          <a:p>
            <a:pPr marL="12700" marR="608330">
              <a:lnSpc>
                <a:spcPts val="2140"/>
              </a:lnSpc>
              <a:spcBef>
                <a:spcPts val="10"/>
              </a:spcBef>
            </a:pPr>
            <a:r>
              <a:rPr sz="1950" spc="15" dirty="0">
                <a:solidFill>
                  <a:srgbClr val="FFFFFF"/>
                </a:solidFill>
                <a:latin typeface="Lato"/>
                <a:cs typeface="Lato"/>
              </a:rPr>
              <a:t>65</a:t>
            </a:r>
            <a:r>
              <a:rPr sz="1950" spc="-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Lato"/>
                <a:cs typeface="Lato"/>
              </a:rPr>
              <a:t>Goswell</a:t>
            </a:r>
            <a:r>
              <a:rPr sz="1950" spc="-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Lato"/>
                <a:cs typeface="Lato"/>
              </a:rPr>
              <a:t>Road </a:t>
            </a:r>
            <a:r>
              <a:rPr sz="1950" spc="-3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Lato"/>
                <a:cs typeface="Lato"/>
              </a:rPr>
              <a:t>London</a:t>
            </a:r>
            <a:endParaRPr sz="1950" dirty="0">
              <a:latin typeface="Lato"/>
              <a:cs typeface="Lato"/>
            </a:endParaRPr>
          </a:p>
          <a:p>
            <a:pPr marL="12700">
              <a:lnSpc>
                <a:spcPts val="2110"/>
              </a:lnSpc>
            </a:pPr>
            <a:r>
              <a:rPr sz="1950" spc="15" dirty="0">
                <a:solidFill>
                  <a:srgbClr val="FFFFFF"/>
                </a:solidFill>
                <a:latin typeface="Lato"/>
                <a:cs typeface="Lato"/>
              </a:rPr>
              <a:t>EC1V</a:t>
            </a:r>
            <a:r>
              <a:rPr sz="1950" spc="-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Lato"/>
                <a:cs typeface="Lato"/>
              </a:rPr>
              <a:t>7EN</a:t>
            </a:r>
            <a:endParaRPr sz="195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254</Words>
  <Application>Microsoft Macintosh PowerPoint</Application>
  <PresentationFormat>Custom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-apple-system</vt:lpstr>
      <vt:lpstr>Calibri</vt:lpstr>
      <vt:lpstr>Lato</vt:lpstr>
      <vt:lpstr>Office Theme</vt:lpstr>
      <vt:lpstr>PowerPoint Presentation</vt:lpstr>
      <vt:lpstr>Data Hub Setup</vt:lpstr>
      <vt:lpstr>Importing into QGIS</vt:lpstr>
      <vt:lpstr>Using in web applications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Dave Rowe</cp:lastModifiedBy>
  <cp:revision>11</cp:revision>
  <dcterms:created xsi:type="dcterms:W3CDTF">2021-11-15T10:29:26Z</dcterms:created>
  <dcterms:modified xsi:type="dcterms:W3CDTF">2022-12-21T08:42:46Z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2021-11-15T00:00:00Z</vt:filetime>
  </property>
  <property fmtid="{D5CDD505-2E9C-101B-9397-08002B2CF9AE}" pid="3" name="Creator">
    <vt:lpwstr>Adobe InDesign 17.0 (Macintosh)</vt:lpwstr>
  </property>
  <property fmtid="{D5CDD505-2E9C-101B-9397-08002B2CF9AE}" pid="4" name="LastSaved">
    <vt:filetime>2021-11-15T00:00:00Z</vt:filetime>
  </property>
  <property fmtid="{D5CDD505-2E9C-101B-9397-08002B2CF9AE}" pid="5" name="MSIP_Label_ddcc48dd-5a9b-44cb-83c5-6df51ed77cb7_Enabled">
    <vt:lpwstr>true</vt:lpwstr>
  </property>
  <property fmtid="{D5CDD505-2E9C-101B-9397-08002B2CF9AE}" pid="6" name="MSIP_Label_ddcc48dd-5a9b-44cb-83c5-6df51ed77cb7_SetDate">
    <vt:lpwstr>2022-12-20T15:41:04Z</vt:lpwstr>
  </property>
  <property fmtid="{D5CDD505-2E9C-101B-9397-08002B2CF9AE}" pid="7" name="MSIP_Label_ddcc48dd-5a9b-44cb-83c5-6df51ed77cb7_Method">
    <vt:lpwstr>Privileged</vt:lpwstr>
  </property>
  <property fmtid="{D5CDD505-2E9C-101B-9397-08002B2CF9AE}" pid="8" name="MSIP_Label_ddcc48dd-5a9b-44cb-83c5-6df51ed77cb7_Name">
    <vt:lpwstr>ddcc48dd-5a9b-44cb-83c5-6df51ed77cb7</vt:lpwstr>
  </property>
  <property fmtid="{D5CDD505-2E9C-101B-9397-08002B2CF9AE}" pid="9" name="MSIP_Label_ddcc48dd-5a9b-44cb-83c5-6df51ed77cb7_SiteId">
    <vt:lpwstr>7988742d-c543-4b9a-87a9-10a7b354d289</vt:lpwstr>
  </property>
  <property fmtid="{D5CDD505-2E9C-101B-9397-08002B2CF9AE}" pid="10" name="MSIP_Label_ddcc48dd-5a9b-44cb-83c5-6df51ed77cb7_ActionId">
    <vt:lpwstr>fd10b9f8-76cb-4dae-97a9-f136e0c07f55</vt:lpwstr>
  </property>
  <property fmtid="{D5CDD505-2E9C-101B-9397-08002B2CF9AE}" pid="11" name="MSIP_Label_ddcc48dd-5a9b-44cb-83c5-6df51ed77cb7_ContentBits">
    <vt:lpwstr>0</vt:lpwstr>
  </property>
</Properties>
</file>