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78" r:id="rId2"/>
    <p:sldId id="275" r:id="rId3"/>
    <p:sldId id="506" r:id="rId4"/>
    <p:sldId id="505" r:id="rId5"/>
    <p:sldId id="507" r:id="rId6"/>
    <p:sldId id="509" r:id="rId7"/>
    <p:sldId id="517" r:id="rId8"/>
    <p:sldId id="511" r:id="rId9"/>
    <p:sldId id="510" r:id="rId10"/>
    <p:sldId id="512" r:id="rId11"/>
    <p:sldId id="513" r:id="rId12"/>
    <p:sldId id="514" r:id="rId13"/>
    <p:sldId id="515" r:id="rId14"/>
    <p:sldId id="516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9" r:id="rId25"/>
    <p:sldId id="527" r:id="rId26"/>
    <p:sldId id="528" r:id="rId27"/>
    <p:sldId id="530" r:id="rId28"/>
    <p:sldId id="531" r:id="rId29"/>
    <p:sldId id="263" r:id="rId3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6912"/>
    <a:srgbClr val="46B214"/>
    <a:srgbClr val="0D6CBB"/>
    <a:srgbClr val="2681C9"/>
    <a:srgbClr val="0F7BCC"/>
    <a:srgbClr val="F17E2F"/>
    <a:srgbClr val="43A911"/>
    <a:srgbClr val="57B413"/>
    <a:srgbClr val="FB071F"/>
    <a:srgbClr val="FC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17"/>
    <p:restoredTop sz="68842"/>
  </p:normalViewPr>
  <p:slideViewPr>
    <p:cSldViewPr snapToGrid="0" snapToObjects="1">
      <p:cViewPr varScale="1">
        <p:scale>
          <a:sx n="88" d="100"/>
          <a:sy n="88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7EAE5-3D32-CA45-8182-DFFD9EC0CCA8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99BE-0161-E141-BAEF-86D79897B6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99BE-0161-E141-BAEF-86D79897B6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7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第二阶段的目标是：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一套代码跑两端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为了实现这一目标，我们做了以下这些事情：</a:t>
            </a:r>
            <a:endParaRPr lang="en-US" altLang="zh-Hans" dirty="0"/>
          </a:p>
          <a:p>
            <a:r>
              <a:rPr lang="zh-Hans" altLang="en-US" dirty="0"/>
              <a:t>首先业务层进行了路由化改造， 路由化改造之后，</a:t>
            </a:r>
            <a:endParaRPr lang="en-US" altLang="zh-Hans" dirty="0"/>
          </a:p>
          <a:p>
            <a:r>
              <a:rPr lang="zh-Hans" altLang="en-US" dirty="0"/>
              <a:t>又进行各业务的拆分，通用组件层的裁剪</a:t>
            </a:r>
            <a:endParaRPr lang="en-US" altLang="zh-Hans" dirty="0"/>
          </a:p>
          <a:p>
            <a:r>
              <a:rPr lang="zh-Hans" altLang="en-US" dirty="0"/>
              <a:t>引入中间件屏蔽两端底层差异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差异的点主要包括：分享、本地数据存储、通话记录、登录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0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9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0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通用组件层裁剪之后，结构如图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裁剪形成业务层最小依赖的通用组件层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8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0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平移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平台有自己的中间件实现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86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53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1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通过埋点的方式，统计老页面的</a:t>
            </a:r>
            <a:r>
              <a:rPr lang="en-US" altLang="zh-Hans" dirty="0"/>
              <a:t>UD</a:t>
            </a:r>
            <a:r>
              <a:rPr lang="zh-Hans" altLang="en-US" dirty="0"/>
              <a:t>， 根据</a:t>
            </a:r>
            <a:r>
              <a:rPr lang="en-US" altLang="zh-Hans" dirty="0"/>
              <a:t>UD</a:t>
            </a:r>
            <a:r>
              <a:rPr lang="zh-Hans" altLang="en-US" dirty="0"/>
              <a:t>数据，逐步下线老的页面，删除相关的图片资源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地图</a:t>
            </a:r>
            <a:r>
              <a:rPr lang="en-US" altLang="zh-Hans" dirty="0"/>
              <a:t>SDK</a:t>
            </a:r>
            <a:r>
              <a:rPr lang="zh-Hans" altLang="en-US" dirty="0"/>
              <a:t>从高德地图迁移到百度地图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瘦包，删除无用的代码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根据 </a:t>
            </a:r>
            <a:r>
              <a:rPr lang="en-US" altLang="zh-Hans" dirty="0"/>
              <a:t>AB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的结果，保留好的方案，删除差的方案对应的业务代码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2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安居客</a:t>
            </a:r>
            <a:r>
              <a:rPr lang="en-US" altLang="zh-Hans" dirty="0"/>
              <a:t>iOS</a:t>
            </a:r>
            <a:r>
              <a:rPr lang="zh-Hans" altLang="en-US" dirty="0"/>
              <a:t>项目使用 </a:t>
            </a:r>
            <a:r>
              <a:rPr lang="en-US" altLang="zh-Hans" dirty="0" err="1"/>
              <a:t>Cocoapods</a:t>
            </a:r>
            <a:r>
              <a:rPr lang="zh-Hans" altLang="en-US" dirty="0"/>
              <a:t> 来管理项目依赖，</a:t>
            </a:r>
            <a:endParaRPr lang="en-US" altLang="zh-Hans" dirty="0"/>
          </a:p>
          <a:p>
            <a:r>
              <a:rPr lang="zh-Hans" altLang="en-US" dirty="0"/>
              <a:t>木星计划之后，更加细化的拆分，同时也引入了很多</a:t>
            </a:r>
            <a:r>
              <a:rPr lang="en-US" altLang="zh-Hans" dirty="0"/>
              <a:t>58</a:t>
            </a:r>
            <a:r>
              <a:rPr lang="zh-Hans" altLang="en-US" dirty="0"/>
              <a:t>无线提供的基础组件，整个项目更新变得很慢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Pod</a:t>
            </a:r>
            <a:r>
              <a:rPr lang="zh-Hans" altLang="en-US" dirty="0"/>
              <a:t> </a:t>
            </a:r>
            <a:r>
              <a:rPr lang="en-US" altLang="zh-Hans" dirty="0"/>
              <a:t>Update</a:t>
            </a:r>
            <a:r>
              <a:rPr lang="zh-Hans" altLang="en-US" dirty="0"/>
              <a:t> 一次需要</a:t>
            </a:r>
            <a:r>
              <a:rPr lang="en-US" altLang="zh-Hans" dirty="0"/>
              <a:t>20</a:t>
            </a:r>
            <a:r>
              <a:rPr lang="zh-Hans" altLang="en-US" dirty="0"/>
              <a:t>到</a:t>
            </a:r>
            <a:r>
              <a:rPr lang="en-US" altLang="zh-Hans" dirty="0"/>
              <a:t>30</a:t>
            </a:r>
            <a:r>
              <a:rPr lang="zh-Hans" altLang="en-US" dirty="0"/>
              <a:t>分钟左右，因为需要从 </a:t>
            </a:r>
            <a:r>
              <a:rPr lang="en-US" altLang="zh-Hans" dirty="0" err="1"/>
              <a:t>igit</a:t>
            </a:r>
            <a:r>
              <a:rPr lang="zh-Hans" altLang="en-US" dirty="0"/>
              <a:t> 克隆 </a:t>
            </a:r>
            <a:r>
              <a:rPr lang="en-US" altLang="zh-Hans" dirty="0"/>
              <a:t>20</a:t>
            </a:r>
            <a:r>
              <a:rPr lang="zh-Hans" altLang="en-US" dirty="0"/>
              <a:t> 多个</a:t>
            </a:r>
            <a:r>
              <a:rPr lang="en-US" altLang="zh-Hans" dirty="0"/>
              <a:t>pod</a:t>
            </a:r>
            <a:r>
              <a:rPr lang="zh-Hans" altLang="en-US" dirty="0"/>
              <a:t>，所以非常耗时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每做一个需求，都会涉及多个</a:t>
            </a:r>
            <a:r>
              <a:rPr lang="en-US" altLang="zh-Hans" dirty="0"/>
              <a:t>Pod</a:t>
            </a:r>
            <a:r>
              <a:rPr lang="zh-Hans" altLang="en-US" dirty="0"/>
              <a:t>的修改，修改完之后，会将每个</a:t>
            </a:r>
            <a:r>
              <a:rPr lang="en-US" altLang="zh-Hans" dirty="0"/>
              <a:t>Pod</a:t>
            </a:r>
            <a:r>
              <a:rPr lang="zh-Hans" altLang="en-US" dirty="0"/>
              <a:t>都提交到</a:t>
            </a:r>
            <a:r>
              <a:rPr lang="en-US" altLang="zh-Hans" dirty="0" err="1"/>
              <a:t>igit</a:t>
            </a:r>
            <a:r>
              <a:rPr lang="zh-Hans" altLang="en-US" dirty="0"/>
              <a:t>上面， 然后去</a:t>
            </a:r>
            <a:r>
              <a:rPr lang="en-US" altLang="zh-Hans" dirty="0" err="1"/>
              <a:t>igit</a:t>
            </a:r>
            <a:r>
              <a:rPr lang="zh-Hans" altLang="en-US" dirty="0"/>
              <a:t>网页提交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</a:p>
          <a:p>
            <a:r>
              <a:rPr lang="zh-Hans" altLang="en-US" dirty="0"/>
              <a:t>这一过程也非常耗时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229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为了减少更新代码的耗时，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1</a:t>
            </a:r>
            <a:r>
              <a:rPr lang="zh-Hans" altLang="en-US" dirty="0"/>
              <a:t>、将远程</a:t>
            </a:r>
            <a:r>
              <a:rPr lang="en-US" altLang="zh-Hans" dirty="0"/>
              <a:t>Pod</a:t>
            </a:r>
            <a:r>
              <a:rPr lang="zh-Hans" altLang="en-US" dirty="0"/>
              <a:t> 克隆到本地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2</a:t>
            </a:r>
            <a:r>
              <a:rPr lang="zh-Hans" altLang="en-US" dirty="0"/>
              <a:t>、将项目依赖从远端切换到本地依赖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为了管理本地</a:t>
            </a:r>
            <a:r>
              <a:rPr lang="en-US" altLang="zh-Hans" dirty="0"/>
              <a:t>Pod</a:t>
            </a:r>
            <a:r>
              <a:rPr lang="zh-Hans" altLang="en-US" dirty="0"/>
              <a:t>，</a:t>
            </a:r>
            <a:endParaRPr lang="en-US" altLang="zh-Hans" dirty="0"/>
          </a:p>
          <a:p>
            <a:r>
              <a:rPr lang="zh-Hans" altLang="en-US" dirty="0"/>
              <a:t>需要提供批量更新、切分支、提交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  <a:r>
              <a:rPr lang="zh-Hans" altLang="en-US" dirty="0"/>
              <a:t>的工具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44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使用 </a:t>
            </a:r>
            <a:r>
              <a:rPr lang="en-US" altLang="zh-Hans" dirty="0"/>
              <a:t>pod</a:t>
            </a:r>
            <a:r>
              <a:rPr lang="zh-Hans" altLang="en-US" dirty="0"/>
              <a:t> </a:t>
            </a:r>
            <a:r>
              <a:rPr lang="en-US" altLang="zh-Hans" dirty="0"/>
              <a:t>link</a:t>
            </a:r>
            <a:r>
              <a:rPr lang="zh-Hans" altLang="en-US" dirty="0"/>
              <a:t> 工具将项目依赖从远程切到本地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Repo</a:t>
            </a:r>
            <a:r>
              <a:rPr lang="zh-Hans" altLang="en-US" dirty="0"/>
              <a:t> </a:t>
            </a:r>
            <a:r>
              <a:rPr lang="en-US" altLang="zh-Hans" dirty="0" err="1"/>
              <a:t>Util</a:t>
            </a:r>
            <a:r>
              <a:rPr lang="zh-Hans" altLang="en-US" dirty="0"/>
              <a:t> 提供批量管理本地</a:t>
            </a:r>
            <a:r>
              <a:rPr lang="en-US" altLang="zh-Hans" dirty="0"/>
              <a:t>Pod</a:t>
            </a:r>
            <a:r>
              <a:rPr lang="zh-Hans" altLang="en-US" dirty="0"/>
              <a:t>的功能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可以批量更新、切分支、提交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97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为了减少更新代码的耗时，引入了 </a:t>
            </a:r>
            <a:r>
              <a:rPr lang="en-US" altLang="zh-Hans" dirty="0" err="1"/>
              <a:t>Podlink</a:t>
            </a:r>
            <a:r>
              <a:rPr lang="zh-Hans" altLang="en-US" dirty="0"/>
              <a:t> 工具， 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 err="1"/>
              <a:t>Podlink</a:t>
            </a:r>
            <a:r>
              <a:rPr lang="zh-Hans" altLang="en-US" dirty="0"/>
              <a:t> 可以将远程依赖关系映射到本地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86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7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8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包含原先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包含二手房、租房都依赖的公共组件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无线提供的底层基础组件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</a:t>
            </a:r>
            <a:r>
              <a:rPr lang="zh-Hans" altLang="en-US"/>
              <a:t>房源模块成功平移</a:t>
            </a:r>
            <a:r>
              <a:rPr lang="en-US" altLang="zh-Hans" dirty="0"/>
              <a:t>58</a:t>
            </a:r>
            <a:r>
              <a:rPr lang="zh-Hans" altLang="en-US" dirty="0"/>
              <a:t>之后结构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包含原先</a:t>
            </a:r>
            <a:r>
              <a:rPr lang="en-US" altLang="zh-Hans" dirty="0"/>
              <a:t>58</a:t>
            </a:r>
            <a:r>
              <a:rPr lang="zh-Hans" altLang="en-US" dirty="0"/>
              <a:t>二手房的代码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/>
              <a:t>小区</a:t>
            </a:r>
            <a:r>
              <a:rPr lang="zh-Hans" altLang="en-US" dirty="0"/>
              <a:t>、房源模块 </a:t>
            </a:r>
            <a:r>
              <a:rPr lang="en-US" altLang="zh-Hans" dirty="0"/>
              <a:t>(</a:t>
            </a:r>
            <a:r>
              <a:rPr lang="zh-Hans" altLang="en-US" dirty="0"/>
              <a:t>页面跳转做了路由化改造。分享、电话、收藏改为调用</a:t>
            </a:r>
            <a:r>
              <a:rPr lang="en-US" altLang="zh-Hans" dirty="0"/>
              <a:t>58</a:t>
            </a:r>
            <a:r>
              <a:rPr lang="zh-Hans" altLang="en-US" dirty="0"/>
              <a:t>原有的组件</a:t>
            </a:r>
            <a:r>
              <a:rPr lang="en-US" altLang="zh-Hans" dirty="0"/>
              <a:t>)</a:t>
            </a:r>
          </a:p>
          <a:p>
            <a:endParaRPr lang="en-US" altLang="zh-Hans" dirty="0"/>
          </a:p>
          <a:p>
            <a:r>
              <a:rPr lang="en-US" altLang="zh-Hans" dirty="0" err="1"/>
              <a:t>AJKCommonBusiness</a:t>
            </a:r>
            <a:r>
              <a:rPr lang="zh-Hans" altLang="en-US" dirty="0"/>
              <a:t> 只迁移了必须的组件和</a:t>
            </a:r>
            <a:r>
              <a:rPr lang="en-US" altLang="zh-Hans" dirty="0"/>
              <a:t>Model</a:t>
            </a:r>
          </a:p>
          <a:p>
            <a:endParaRPr lang="en-US" altLang="zh-Hans" dirty="0"/>
          </a:p>
          <a:p>
            <a:r>
              <a:rPr lang="en-US" altLang="zh-Hans" dirty="0" err="1"/>
              <a:t>AIFFrameworks</a:t>
            </a:r>
            <a:r>
              <a:rPr lang="zh-Hans" altLang="en-US" dirty="0"/>
              <a:t> 裁剪到最小粒度，并对网络层进行改造，由 </a:t>
            </a:r>
            <a:r>
              <a:rPr lang="en-US" altLang="zh-Hans" dirty="0" err="1"/>
              <a:t>AFNetworking</a:t>
            </a:r>
            <a:r>
              <a:rPr lang="zh-Hans" altLang="en-US" dirty="0"/>
              <a:t>迁移到 </a:t>
            </a:r>
            <a:r>
              <a:rPr lang="en-US" altLang="zh-Hans" dirty="0" err="1"/>
              <a:t>WBNetwork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7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开发效率低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新需求无法两端同步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版本周期无法把控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为了解决这些痛点，开始了木星计划的第二阶段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9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rgbClr val="F78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B0D6-C519-6D43-B77F-9434FDE3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3078134"/>
            <a:ext cx="1347107" cy="701731"/>
          </a:xfr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  <a:latin typeface="Heiti SC Medium" pitchFamily="2" charset="-128"/>
                <a:ea typeface="Heiti SC Medium" pitchFamily="2" charset="-128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42453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-46752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4200" y="2628781"/>
            <a:ext cx="38988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AJK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房产技术部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-APP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-iOS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研发部</a:t>
            </a:r>
            <a:endParaRPr kumimoji="1"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日期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Han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12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endParaRPr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6514" y="1237719"/>
            <a:ext cx="59621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en-US" altLang="zh-Han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019</a:t>
            </a:r>
            <a:r>
              <a:rPr lang="zh-Hans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年度</a:t>
            </a:r>
            <a:r>
              <a:rPr lang="zh-CN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述职报告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4200" y="2050079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solidFill>
                  <a:srgbClr val="FFFFFF"/>
                </a:solidFill>
                <a:latin typeface="苹方-简" panose="020B0400000000000000" charset="-122"/>
                <a:ea typeface="苹方-简" panose="020B0400000000000000" charset="-122"/>
                <a:cs typeface="YaHei IKEA"/>
              </a:rPr>
              <a:t>述职人：钱杰</a:t>
            </a:r>
            <a:endParaRPr kumimoji="1" lang="zh-CN" altLang="en-US" sz="2000" dirty="0">
              <a:solidFill>
                <a:srgbClr val="FFFFFF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921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A7E0B-595E-BC45-A6D8-AA68EF1E6479}"/>
              </a:ext>
            </a:extLst>
          </p:cNvPr>
          <p:cNvSpPr txBox="1"/>
          <p:nvPr/>
        </p:nvSpPr>
        <p:spPr>
          <a:xfrm>
            <a:off x="5423263" y="2742669"/>
            <a:ext cx="3106057" cy="14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开发效率低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新需求无法两端同步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版本的周期无法把控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9717621-9B0A-1649-BD53-8180FF7562B1}"/>
              </a:ext>
            </a:extLst>
          </p:cNvPr>
          <p:cNvSpPr/>
          <p:nvPr/>
        </p:nvSpPr>
        <p:spPr>
          <a:xfrm>
            <a:off x="4166820" y="321869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2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6EACC-C557-814C-857C-75D06F4BE62B}"/>
              </a:ext>
            </a:extLst>
          </p:cNvPr>
          <p:cNvSpPr txBox="1"/>
          <p:nvPr/>
        </p:nvSpPr>
        <p:spPr>
          <a:xfrm>
            <a:off x="754742" y="1277091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</a:t>
            </a:r>
            <a:r>
              <a:rPr kumimoji="1" lang="en-US" altLang="zh-Han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一套代码跑两端</a:t>
            </a:r>
            <a:endParaRPr kumimoji="1" lang="zh-CN" altLang="en-U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4CE75-9B59-E64E-806E-056351C7DDAF}"/>
              </a:ext>
            </a:extLst>
          </p:cNvPr>
          <p:cNvSpPr txBox="1"/>
          <p:nvPr/>
        </p:nvSpPr>
        <p:spPr>
          <a:xfrm>
            <a:off x="870857" y="2019601"/>
            <a:ext cx="5979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业务层路由化改造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开发模式统一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各业务拆分、解耦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屏蔽两端底层差异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0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5" y="3310850"/>
            <a:ext cx="2206171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1CC654-2C3B-CB4D-91A2-62B2DF99A21D}"/>
              </a:ext>
            </a:extLst>
          </p:cNvPr>
          <p:cNvSpPr/>
          <p:nvPr/>
        </p:nvSpPr>
        <p:spPr>
          <a:xfrm>
            <a:off x="4034972" y="3304616"/>
            <a:ext cx="3265714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74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8" y="144069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8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5294027" y="3248191"/>
            <a:ext cx="10597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54627" y="3983718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90422" y="3983718"/>
            <a:ext cx="2852726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54626" y="4726181"/>
            <a:ext cx="608852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887045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1D35A-2D82-7941-83D5-CF4A915322B1}"/>
              </a:ext>
            </a:extLst>
          </p:cNvPr>
          <p:cNvSpPr/>
          <p:nvPr/>
        </p:nvSpPr>
        <p:spPr>
          <a:xfrm>
            <a:off x="4103749" y="324125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487434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570609" y="3248191"/>
            <a:ext cx="117253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9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通用组件裁剪后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70" y="137428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320800" y="3180425"/>
            <a:ext cx="10595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320799" y="3917308"/>
            <a:ext cx="3622471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320798" y="4659771"/>
            <a:ext cx="669108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598057" y="3180425"/>
            <a:ext cx="972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320799" y="2421024"/>
            <a:ext cx="6691087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CE01D0-4B5E-F64D-BDEE-59160CDF806E}"/>
              </a:ext>
            </a:extLst>
          </p:cNvPr>
          <p:cNvSpPr/>
          <p:nvPr/>
        </p:nvSpPr>
        <p:spPr>
          <a:xfrm>
            <a:off x="5109895" y="3900370"/>
            <a:ext cx="290199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C6B687-2894-0C46-993A-3E8DD27D9610}"/>
              </a:ext>
            </a:extLst>
          </p:cNvPr>
          <p:cNvSpPr/>
          <p:nvPr/>
        </p:nvSpPr>
        <p:spPr>
          <a:xfrm>
            <a:off x="3788229" y="3185971"/>
            <a:ext cx="11550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3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引入中间件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7" y="3311226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859070" y="3311226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10369" y="4655139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68445" y="4018169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10369" y="5370638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264640" y="3311226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560602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457709" y="3311226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868445" y="4655139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" descr="page16image55775392">
            <a:extLst>
              <a:ext uri="{FF2B5EF4-FFF2-40B4-BE49-F238E27FC236}">
                <a16:creationId xmlns:a16="http://schemas.microsoft.com/office/drawing/2014/main" id="{701588A0-376C-4D45-9B98-85CAFFE1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8" y="1505698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3A55CE7-4B9C-3044-ACCB-A3C61DA1E7B2}"/>
              </a:ext>
            </a:extLst>
          </p:cNvPr>
          <p:cNvSpPr/>
          <p:nvPr/>
        </p:nvSpPr>
        <p:spPr>
          <a:xfrm>
            <a:off x="4891544" y="5370638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41D992-49C9-894E-90DC-E2816DD6C878}"/>
              </a:ext>
            </a:extLst>
          </p:cNvPr>
          <p:cNvSpPr/>
          <p:nvPr/>
        </p:nvSpPr>
        <p:spPr>
          <a:xfrm>
            <a:off x="1654626" y="4018169"/>
            <a:ext cx="304426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09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58)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08769" y="2710903"/>
            <a:ext cx="149408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757470" y="271090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508769" y="405481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6845" y="341784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508769" y="477031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163040" y="271090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356109" y="271090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766845" y="405481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8" name="Picture 3" descr="page16image55775280">
            <a:extLst>
              <a:ext uri="{FF2B5EF4-FFF2-40B4-BE49-F238E27FC236}">
                <a16:creationId xmlns:a16="http://schemas.microsoft.com/office/drawing/2014/main" id="{D42BBFC4-0C87-574F-904F-B3CE07E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6601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97A4CB-8F35-5442-9B39-D247E4C0DF79}"/>
              </a:ext>
            </a:extLst>
          </p:cNvPr>
          <p:cNvSpPr/>
          <p:nvPr/>
        </p:nvSpPr>
        <p:spPr>
          <a:xfrm>
            <a:off x="4766846" y="4764657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D2DC3A-40D1-8840-9922-72D957B28971}"/>
              </a:ext>
            </a:extLst>
          </p:cNvPr>
          <p:cNvSpPr/>
          <p:nvPr/>
        </p:nvSpPr>
        <p:spPr>
          <a:xfrm>
            <a:off x="1508769" y="3404362"/>
            <a:ext cx="307774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5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15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1013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2211E2A-2348-0F48-987B-9DB1F07667A3}"/>
              </a:ext>
            </a:extLst>
          </p:cNvPr>
          <p:cNvSpPr/>
          <p:nvPr/>
        </p:nvSpPr>
        <p:spPr>
          <a:xfrm>
            <a:off x="3649980" y="31917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C4466-EF2E-974E-9B95-3416637FD211}"/>
              </a:ext>
            </a:extLst>
          </p:cNvPr>
          <p:cNvSpPr txBox="1"/>
          <p:nvPr/>
        </p:nvSpPr>
        <p:spPr>
          <a:xfrm>
            <a:off x="5411077" y="2715682"/>
            <a:ext cx="226857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开发效率高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新需求同步两端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版本周期可控</a:t>
            </a:r>
            <a:endParaRPr kumimoji="1" lang="zh-CN" altLang="en-U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6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FBD873-BC55-E940-B8D5-0905E0D83223}"/>
              </a:ext>
            </a:extLst>
          </p:cNvPr>
          <p:cNvSpPr txBox="1"/>
          <p:nvPr/>
        </p:nvSpPr>
        <p:spPr>
          <a:xfrm>
            <a:off x="971550" y="2921168"/>
            <a:ext cx="16301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4689F-24E1-1342-A79F-04A6ED55B05B}"/>
              </a:ext>
            </a:extLst>
          </p:cNvPr>
          <p:cNvSpPr txBox="1"/>
          <p:nvPr/>
        </p:nvSpPr>
        <p:spPr>
          <a:xfrm>
            <a:off x="3396115" y="1589314"/>
            <a:ext cx="4207883" cy="3181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木星计划 </a:t>
            </a:r>
            <a:r>
              <a:rPr kumimoji="1" lang="en-US" altLang="zh-Han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开发流程提效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遗留问题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614134" y="2148829"/>
            <a:ext cx="2525050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57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下一阶段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917448" y="2710662"/>
            <a:ext cx="252505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592667E-450A-0740-B017-DF0B4D865E50}"/>
              </a:ext>
            </a:extLst>
          </p:cNvPr>
          <p:cNvSpPr/>
          <p:nvPr/>
        </p:nvSpPr>
        <p:spPr>
          <a:xfrm>
            <a:off x="3870742" y="318668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2006E-2BC0-B74A-8F31-EA06F0CDF11F}"/>
              </a:ext>
            </a:extLst>
          </p:cNvPr>
          <p:cNvSpPr txBox="1"/>
          <p:nvPr/>
        </p:nvSpPr>
        <p:spPr>
          <a:xfrm>
            <a:off x="5277394" y="2652916"/>
            <a:ext cx="2531462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逐步下线老的页面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统一地图</a:t>
            </a:r>
            <a:r>
              <a:rPr kumimoji="1" lang="en-US" altLang="zh-Han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瘦包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07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开发流程提效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7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5" name="Picture 1" descr="page16image55775392">
            <a:extLst>
              <a:ext uri="{FF2B5EF4-FFF2-40B4-BE49-F238E27FC236}">
                <a16:creationId xmlns:a16="http://schemas.microsoft.com/office/drawing/2014/main" id="{6BBF6900-2A06-EF4D-A4F6-E914D1C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9" y="250895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7A3479C-D0DB-B845-977C-C27EBAC61620}"/>
              </a:ext>
            </a:extLst>
          </p:cNvPr>
          <p:cNvSpPr/>
          <p:nvPr/>
        </p:nvSpPr>
        <p:spPr>
          <a:xfrm>
            <a:off x="586574" y="3512647"/>
            <a:ext cx="1042969" cy="478972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</a:t>
            </a:r>
            <a:r>
              <a:rPr kumimoji="1" lang="en-US" altLang="zh-Hans" dirty="0" err="1"/>
              <a:t>odfile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FCDCFF4-DD47-B64E-BFA1-49D72D35B48F}"/>
              </a:ext>
            </a:extLst>
          </p:cNvPr>
          <p:cNvCxnSpPr>
            <a:cxnSpLocks/>
          </p:cNvCxnSpPr>
          <p:nvPr/>
        </p:nvCxnSpPr>
        <p:spPr>
          <a:xfrm>
            <a:off x="1867572" y="3336982"/>
            <a:ext cx="7885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966747E-FCE7-4547-9F22-E8F593CDE3F2}"/>
              </a:ext>
            </a:extLst>
          </p:cNvPr>
          <p:cNvSpPr/>
          <p:nvPr/>
        </p:nvSpPr>
        <p:spPr>
          <a:xfrm>
            <a:off x="2807303" y="2178683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627A93-DC56-924D-AC26-E6F9F8051832}"/>
              </a:ext>
            </a:extLst>
          </p:cNvPr>
          <p:cNvSpPr/>
          <p:nvPr/>
        </p:nvSpPr>
        <p:spPr>
          <a:xfrm>
            <a:off x="6011746" y="217868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75A640-CD52-A441-AA5B-DA6C8CB6F7D5}"/>
              </a:ext>
            </a:extLst>
          </p:cNvPr>
          <p:cNvSpPr/>
          <p:nvPr/>
        </p:nvSpPr>
        <p:spPr>
          <a:xfrm>
            <a:off x="2763045" y="352259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C3C51D-A093-A342-85CC-F9C7DAB8C5A4}"/>
              </a:ext>
            </a:extLst>
          </p:cNvPr>
          <p:cNvSpPr/>
          <p:nvPr/>
        </p:nvSpPr>
        <p:spPr>
          <a:xfrm>
            <a:off x="6021121" y="288562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1AF8CC-E88C-F04F-AEF4-057FCB14F79B}"/>
              </a:ext>
            </a:extLst>
          </p:cNvPr>
          <p:cNvSpPr/>
          <p:nvPr/>
        </p:nvSpPr>
        <p:spPr>
          <a:xfrm>
            <a:off x="2763045" y="423809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77F0E1-13D2-2845-8328-570772AC2694}"/>
              </a:ext>
            </a:extLst>
          </p:cNvPr>
          <p:cNvSpPr/>
          <p:nvPr/>
        </p:nvSpPr>
        <p:spPr>
          <a:xfrm>
            <a:off x="4417316" y="217868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BEA7D2-F0FA-AE4D-92E7-AA1A6C0CEE12}"/>
              </a:ext>
            </a:extLst>
          </p:cNvPr>
          <p:cNvSpPr/>
          <p:nvPr/>
        </p:nvSpPr>
        <p:spPr>
          <a:xfrm>
            <a:off x="7610385" y="217868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C4581-DEEE-B94C-8078-5AD0A5A5F75A}"/>
              </a:ext>
            </a:extLst>
          </p:cNvPr>
          <p:cNvSpPr/>
          <p:nvPr/>
        </p:nvSpPr>
        <p:spPr>
          <a:xfrm>
            <a:off x="6021121" y="352259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CC1032-4642-0149-BEEF-963B34C3AA8F}"/>
              </a:ext>
            </a:extLst>
          </p:cNvPr>
          <p:cNvSpPr/>
          <p:nvPr/>
        </p:nvSpPr>
        <p:spPr>
          <a:xfrm>
            <a:off x="6044220" y="4238095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1D2A2F-74F2-FC4F-A4FB-638015D9E3BE}"/>
              </a:ext>
            </a:extLst>
          </p:cNvPr>
          <p:cNvSpPr/>
          <p:nvPr/>
        </p:nvSpPr>
        <p:spPr>
          <a:xfrm>
            <a:off x="2807303" y="1441841"/>
            <a:ext cx="606542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igit.58corp.com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66852-3EF2-164E-BCFB-547D3E630939}"/>
              </a:ext>
            </a:extLst>
          </p:cNvPr>
          <p:cNvSpPr txBox="1"/>
          <p:nvPr/>
        </p:nvSpPr>
        <p:spPr>
          <a:xfrm>
            <a:off x="2732278" y="5121873"/>
            <a:ext cx="3388106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b="1" dirty="0"/>
              <a:t>更新代码耗时</a:t>
            </a:r>
            <a:endParaRPr kumimoji="1" lang="en-US" altLang="zh-Han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b="1" dirty="0"/>
              <a:t>提交代码耗时</a:t>
            </a:r>
            <a:endParaRPr kumimoji="1" lang="zh-CN" altLang="en-US" sz="2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4809C01-EEA0-6A4C-A26E-750B50FFB4E3}"/>
              </a:ext>
            </a:extLst>
          </p:cNvPr>
          <p:cNvSpPr/>
          <p:nvPr/>
        </p:nvSpPr>
        <p:spPr>
          <a:xfrm>
            <a:off x="2807303" y="2850639"/>
            <a:ext cx="301292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0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（措施）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20930F-52D2-2D43-B156-ABA80F8F4F9E}"/>
              </a:ext>
            </a:extLst>
          </p:cNvPr>
          <p:cNvSpPr txBox="1"/>
          <p:nvPr/>
        </p:nvSpPr>
        <p:spPr>
          <a:xfrm>
            <a:off x="1320800" y="2371237"/>
            <a:ext cx="4412343" cy="185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将远程的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Clone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到本地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将项目依赖映射到本地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管理本地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的工具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7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95718" y="637970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-342120" y="110487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5" name="Picture 1" descr="page16image55775392">
            <a:extLst>
              <a:ext uri="{FF2B5EF4-FFF2-40B4-BE49-F238E27FC236}">
                <a16:creationId xmlns:a16="http://schemas.microsoft.com/office/drawing/2014/main" id="{6BBF6900-2A06-EF4D-A4F6-E914D1C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5" y="267913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7A3479C-D0DB-B845-977C-C27EBAC61620}"/>
              </a:ext>
            </a:extLst>
          </p:cNvPr>
          <p:cNvSpPr/>
          <p:nvPr/>
        </p:nvSpPr>
        <p:spPr>
          <a:xfrm>
            <a:off x="220070" y="3682827"/>
            <a:ext cx="1042969" cy="478972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</a:t>
            </a:r>
            <a:r>
              <a:rPr kumimoji="1" lang="en-US" altLang="zh-Hans" dirty="0" err="1"/>
              <a:t>odfile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FCDCFF4-DD47-B64E-BFA1-49D72D35B48F}"/>
              </a:ext>
            </a:extLst>
          </p:cNvPr>
          <p:cNvCxnSpPr>
            <a:cxnSpLocks/>
          </p:cNvCxnSpPr>
          <p:nvPr/>
        </p:nvCxnSpPr>
        <p:spPr>
          <a:xfrm flipV="1">
            <a:off x="1404239" y="3507162"/>
            <a:ext cx="1524000" cy="1"/>
          </a:xfrm>
          <a:prstGeom prst="straightConnector1">
            <a:avLst/>
          </a:prstGeom>
          <a:ln>
            <a:solidFill>
              <a:srgbClr val="FB691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966747E-FCE7-4547-9F22-E8F593CDE3F2}"/>
              </a:ext>
            </a:extLst>
          </p:cNvPr>
          <p:cNvSpPr/>
          <p:nvPr/>
        </p:nvSpPr>
        <p:spPr>
          <a:xfrm>
            <a:off x="3049458" y="2321658"/>
            <a:ext cx="121948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627A93-DC56-924D-AC26-E6F9F8051832}"/>
              </a:ext>
            </a:extLst>
          </p:cNvPr>
          <p:cNvSpPr/>
          <p:nvPr/>
        </p:nvSpPr>
        <p:spPr>
          <a:xfrm>
            <a:off x="5999016" y="2333913"/>
            <a:ext cx="1294003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75A640-CD52-A441-AA5B-DA6C8CB6F7D5}"/>
              </a:ext>
            </a:extLst>
          </p:cNvPr>
          <p:cNvSpPr/>
          <p:nvPr/>
        </p:nvSpPr>
        <p:spPr>
          <a:xfrm>
            <a:off x="3049458" y="3692776"/>
            <a:ext cx="2964057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C3C51D-A093-A342-85CC-F9C7DAB8C5A4}"/>
              </a:ext>
            </a:extLst>
          </p:cNvPr>
          <p:cNvSpPr/>
          <p:nvPr/>
        </p:nvSpPr>
        <p:spPr>
          <a:xfrm>
            <a:off x="6164924" y="3055806"/>
            <a:ext cx="2364396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1AF8CC-E88C-F04F-AEF4-057FCB14F79B}"/>
              </a:ext>
            </a:extLst>
          </p:cNvPr>
          <p:cNvSpPr/>
          <p:nvPr/>
        </p:nvSpPr>
        <p:spPr>
          <a:xfrm>
            <a:off x="3049458" y="4429618"/>
            <a:ext cx="29702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77F0E1-13D2-2845-8328-570772AC2694}"/>
              </a:ext>
            </a:extLst>
          </p:cNvPr>
          <p:cNvSpPr/>
          <p:nvPr/>
        </p:nvSpPr>
        <p:spPr>
          <a:xfrm>
            <a:off x="4460550" y="234886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BEA7D2-F0FA-AE4D-92E7-AA1A6C0CEE12}"/>
              </a:ext>
            </a:extLst>
          </p:cNvPr>
          <p:cNvSpPr/>
          <p:nvPr/>
        </p:nvSpPr>
        <p:spPr>
          <a:xfrm>
            <a:off x="7384125" y="2348863"/>
            <a:ext cx="112209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C4581-DEEE-B94C-8078-5AD0A5A5F75A}"/>
              </a:ext>
            </a:extLst>
          </p:cNvPr>
          <p:cNvSpPr/>
          <p:nvPr/>
        </p:nvSpPr>
        <p:spPr>
          <a:xfrm>
            <a:off x="6164924" y="3692776"/>
            <a:ext cx="2364395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CC1032-4642-0149-BEEF-963B34C3AA8F}"/>
              </a:ext>
            </a:extLst>
          </p:cNvPr>
          <p:cNvSpPr/>
          <p:nvPr/>
        </p:nvSpPr>
        <p:spPr>
          <a:xfrm>
            <a:off x="6164924" y="4408275"/>
            <a:ext cx="236439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1D2A2F-74F2-FC4F-A4FB-638015D9E3BE}"/>
              </a:ext>
            </a:extLst>
          </p:cNvPr>
          <p:cNvSpPr/>
          <p:nvPr/>
        </p:nvSpPr>
        <p:spPr>
          <a:xfrm>
            <a:off x="3049457" y="1612021"/>
            <a:ext cx="5456763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Local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87F394-93B9-BC47-8AFB-ACFBCA35CEF4}"/>
              </a:ext>
            </a:extLst>
          </p:cNvPr>
          <p:cNvSpPr/>
          <p:nvPr/>
        </p:nvSpPr>
        <p:spPr>
          <a:xfrm>
            <a:off x="1526399" y="2977510"/>
            <a:ext cx="1184126" cy="414841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Podlink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5C6324-35B4-0A47-9187-861D040258EA}"/>
              </a:ext>
            </a:extLst>
          </p:cNvPr>
          <p:cNvSpPr/>
          <p:nvPr/>
        </p:nvSpPr>
        <p:spPr>
          <a:xfrm>
            <a:off x="3049457" y="5446629"/>
            <a:ext cx="5479861" cy="414841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Repo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Util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 (pull, checkout, 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mr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72FCDD4-8A6D-D849-84EE-9B8FD3DAA672}"/>
              </a:ext>
            </a:extLst>
          </p:cNvPr>
          <p:cNvCxnSpPr/>
          <p:nvPr/>
        </p:nvCxnSpPr>
        <p:spPr>
          <a:xfrm flipV="1">
            <a:off x="5888531" y="5085628"/>
            <a:ext cx="0" cy="361001"/>
          </a:xfrm>
          <a:prstGeom prst="straightConnector1">
            <a:avLst/>
          </a:prstGeom>
          <a:ln>
            <a:solidFill>
              <a:srgbClr val="FB691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1092C4B-D7B3-2943-BD25-7E0BBF9E375F}"/>
              </a:ext>
            </a:extLst>
          </p:cNvPr>
          <p:cNvSpPr/>
          <p:nvPr/>
        </p:nvSpPr>
        <p:spPr>
          <a:xfrm>
            <a:off x="3065313" y="3042787"/>
            <a:ext cx="288189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03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（结果）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660161-E5F4-2149-B36F-F22A2EBAF582}"/>
              </a:ext>
            </a:extLst>
          </p:cNvPr>
          <p:cNvSpPr txBox="1"/>
          <p:nvPr/>
        </p:nvSpPr>
        <p:spPr>
          <a:xfrm>
            <a:off x="1465941" y="2148829"/>
            <a:ext cx="4826962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，从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30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分钟减少到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分钟以内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管理本地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更加高效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提交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MR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无需再去</a:t>
            </a:r>
            <a:r>
              <a:rPr kumimoji="1" lang="en-US" altLang="zh-Hans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igit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8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03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总结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43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418465" y="1359550"/>
            <a:ext cx="7902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综合能力的</a:t>
            </a:r>
            <a:r>
              <a:rPr lang="zh-Hans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提升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项目设计，沟通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协作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对安居客、</a:t>
            </a:r>
            <a:r>
              <a:rPr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平台的深入认知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55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木星计划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A123A-02C0-E44A-8EC5-7168A1E09446}"/>
              </a:ext>
            </a:extLst>
          </p:cNvPr>
          <p:cNvSpPr/>
          <p:nvPr/>
        </p:nvSpPr>
        <p:spPr>
          <a:xfrm>
            <a:off x="1514668" y="3617304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14419-4DF2-B04A-9D28-92C451DFA63E}"/>
              </a:ext>
            </a:extLst>
          </p:cNvPr>
          <p:cNvSpPr/>
          <p:nvPr/>
        </p:nvSpPr>
        <p:spPr>
          <a:xfrm>
            <a:off x="5237274" y="221526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E95793-1934-EC45-BC8A-EEFF00FBE723}"/>
              </a:ext>
            </a:extLst>
          </p:cNvPr>
          <p:cNvSpPr/>
          <p:nvPr/>
        </p:nvSpPr>
        <p:spPr>
          <a:xfrm>
            <a:off x="5237273" y="217045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4342B4-6758-F741-8D08-9A23070A4C8B}"/>
              </a:ext>
            </a:extLst>
          </p:cNvPr>
          <p:cNvSpPr/>
          <p:nvPr/>
        </p:nvSpPr>
        <p:spPr>
          <a:xfrm>
            <a:off x="1514668" y="3637935"/>
            <a:ext cx="172247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1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3053889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78" y="296767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857927" y="412022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313C2-BD62-CC40-BCA0-4BBBA2887FA5}"/>
              </a:ext>
            </a:extLst>
          </p:cNvPr>
          <p:cNvSpPr txBox="1"/>
          <p:nvPr/>
        </p:nvSpPr>
        <p:spPr>
          <a:xfrm>
            <a:off x="2140253" y="191382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二手房小区、房源模块平移到</a:t>
            </a:r>
            <a:r>
              <a:rPr kumimoji="1" lang="en-US" altLang="zh-Han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D745AA-E1BE-4A40-A99E-7A0F4DD0F891}"/>
              </a:ext>
            </a:extLst>
          </p:cNvPr>
          <p:cNvSpPr/>
          <p:nvPr/>
        </p:nvSpPr>
        <p:spPr>
          <a:xfrm>
            <a:off x="5125242" y="4120227"/>
            <a:ext cx="1722471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D259066A-B51C-A244-8158-EB56F4853088}"/>
              </a:ext>
            </a:extLst>
          </p:cNvPr>
          <p:cNvSpPr/>
          <p:nvPr/>
        </p:nvSpPr>
        <p:spPr>
          <a:xfrm>
            <a:off x="3900868" y="360315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45C11D-10EA-594D-88B1-22E38D75C4F9}"/>
              </a:ext>
            </a:extLst>
          </p:cNvPr>
          <p:cNvSpPr/>
          <p:nvPr/>
        </p:nvSpPr>
        <p:spPr>
          <a:xfrm>
            <a:off x="3848586" y="3300287"/>
            <a:ext cx="34521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6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(58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F20C3074-D222-0F46-A202-015C5858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20" y="1946870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571F48-AA5C-8C47-9110-A5A349626856}"/>
              </a:ext>
            </a:extLst>
          </p:cNvPr>
          <p:cNvSpPr/>
          <p:nvPr/>
        </p:nvSpPr>
        <p:spPr>
          <a:xfrm>
            <a:off x="1983587" y="4531998"/>
            <a:ext cx="5087116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AA6B26-F8F3-2048-B3B7-513198F3F7F5}"/>
              </a:ext>
            </a:extLst>
          </p:cNvPr>
          <p:cNvSpPr/>
          <p:nvPr/>
        </p:nvSpPr>
        <p:spPr>
          <a:xfrm>
            <a:off x="1985438" y="3742332"/>
            <a:ext cx="5085265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35FDC-B44A-3C42-BC5F-E94AA6D28F84}"/>
              </a:ext>
            </a:extLst>
          </p:cNvPr>
          <p:cNvSpPr/>
          <p:nvPr/>
        </p:nvSpPr>
        <p:spPr>
          <a:xfrm>
            <a:off x="1983587" y="3024263"/>
            <a:ext cx="508711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8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（平移后）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7007ECCC-0214-4141-88B4-CAD976E4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76" y="160421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D37418-062C-6640-A9D3-2E04638E1F61}"/>
              </a:ext>
            </a:extLst>
          </p:cNvPr>
          <p:cNvSpPr/>
          <p:nvPr/>
        </p:nvSpPr>
        <p:spPr>
          <a:xfrm>
            <a:off x="1523999" y="2852718"/>
            <a:ext cx="310477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8CA666-C4DD-474C-9B16-062EAF2F99A6}"/>
              </a:ext>
            </a:extLst>
          </p:cNvPr>
          <p:cNvSpPr/>
          <p:nvPr/>
        </p:nvSpPr>
        <p:spPr>
          <a:xfrm>
            <a:off x="1524000" y="3618414"/>
            <a:ext cx="310477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44CD6C-0C88-7D44-A4B0-A305CDB9D96B}"/>
              </a:ext>
            </a:extLst>
          </p:cNvPr>
          <p:cNvSpPr/>
          <p:nvPr/>
        </p:nvSpPr>
        <p:spPr>
          <a:xfrm>
            <a:off x="1524000" y="4425157"/>
            <a:ext cx="310477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8D197-9D0F-E545-BBF2-97AEA12A1BB5}"/>
              </a:ext>
            </a:extLst>
          </p:cNvPr>
          <p:cNvSpPr/>
          <p:nvPr/>
        </p:nvSpPr>
        <p:spPr>
          <a:xfrm>
            <a:off x="4742158" y="4425157"/>
            <a:ext cx="290434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C4491-9C5F-444C-AA09-5D0F6B5C9523}"/>
              </a:ext>
            </a:extLst>
          </p:cNvPr>
          <p:cNvSpPr/>
          <p:nvPr/>
        </p:nvSpPr>
        <p:spPr>
          <a:xfrm>
            <a:off x="4742158" y="3618414"/>
            <a:ext cx="2904347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A16DEF-99AE-4B4E-93C4-4EEBE2904489}"/>
              </a:ext>
            </a:extLst>
          </p:cNvPr>
          <p:cNvSpPr/>
          <p:nvPr/>
        </p:nvSpPr>
        <p:spPr>
          <a:xfrm>
            <a:off x="4742158" y="2852718"/>
            <a:ext cx="290434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10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36037</TotalTime>
  <Words>1449</Words>
  <Application>Microsoft Macintosh PowerPoint</Application>
  <PresentationFormat>全屏显示(4:3)</PresentationFormat>
  <Paragraphs>372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DengXian</vt:lpstr>
      <vt:lpstr>苹方-简</vt:lpstr>
      <vt:lpstr>宋体</vt:lpstr>
      <vt:lpstr>微软雅黑</vt:lpstr>
      <vt:lpstr>Heiti SC Medium</vt:lpstr>
      <vt:lpstr>PingFang SC</vt:lpstr>
      <vt:lpstr>YaHei IKEA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Roger</cp:lastModifiedBy>
  <cp:revision>1301</cp:revision>
  <dcterms:created xsi:type="dcterms:W3CDTF">2016-05-11T01:52:56Z</dcterms:created>
  <dcterms:modified xsi:type="dcterms:W3CDTF">2019-12-25T12:26:18Z</dcterms:modified>
</cp:coreProperties>
</file>