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78" r:id="rId2"/>
    <p:sldId id="275" r:id="rId3"/>
    <p:sldId id="506" r:id="rId4"/>
    <p:sldId id="505" r:id="rId5"/>
    <p:sldId id="507" r:id="rId6"/>
    <p:sldId id="509" r:id="rId7"/>
    <p:sldId id="517" r:id="rId8"/>
    <p:sldId id="511" r:id="rId9"/>
    <p:sldId id="510" r:id="rId10"/>
    <p:sldId id="512" r:id="rId11"/>
    <p:sldId id="513" r:id="rId12"/>
    <p:sldId id="514" r:id="rId13"/>
    <p:sldId id="515" r:id="rId14"/>
    <p:sldId id="516" r:id="rId15"/>
    <p:sldId id="518" r:id="rId16"/>
    <p:sldId id="519" r:id="rId17"/>
    <p:sldId id="520" r:id="rId18"/>
    <p:sldId id="263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D6CBB"/>
    <a:srgbClr val="2681C9"/>
    <a:srgbClr val="0F7BCC"/>
    <a:srgbClr val="F17E2F"/>
    <a:srgbClr val="43A911"/>
    <a:srgbClr val="FB6912"/>
    <a:srgbClr val="46B214"/>
    <a:srgbClr val="57B413"/>
    <a:srgbClr val="FB071F"/>
    <a:srgbClr val="FC0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17"/>
    <p:restoredTop sz="68842"/>
  </p:normalViewPr>
  <p:slideViewPr>
    <p:cSldViewPr snapToGrid="0" snapToObjects="1">
      <p:cViewPr varScale="1">
        <p:scale>
          <a:sx n="88" d="100"/>
          <a:sy n="88" d="100"/>
        </p:scale>
        <p:origin x="6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7EAE5-3D32-CA45-8182-DFFD9EC0CCA8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499BE-0161-E141-BAEF-86D79897B6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52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499BE-0161-E141-BAEF-86D79897B63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9579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第二阶段的目标是：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一套代码跑两端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为了实现这一目标，我们做了以下这些事情：</a:t>
            </a:r>
            <a:endParaRPr lang="en-US" altLang="zh-Hans" dirty="0"/>
          </a:p>
          <a:p>
            <a:r>
              <a:rPr lang="zh-Hans" altLang="en-US" dirty="0"/>
              <a:t>首先业务层进行了路由化改造， 路由化改造之后，</a:t>
            </a:r>
            <a:endParaRPr lang="en-US" altLang="zh-Hans" dirty="0"/>
          </a:p>
          <a:p>
            <a:r>
              <a:rPr lang="zh-Hans" altLang="en-US" dirty="0"/>
              <a:t>又进行各业务的拆分，通用组件层的裁剪</a:t>
            </a:r>
            <a:endParaRPr lang="en-US" altLang="zh-Hans" dirty="0"/>
          </a:p>
          <a:p>
            <a:r>
              <a:rPr lang="zh-Hans" altLang="en-US" dirty="0"/>
              <a:t>引入中间件屏蔽两端底层差异</a:t>
            </a:r>
            <a:endParaRPr lang="en-US" altLang="zh-Hans" dirty="0"/>
          </a:p>
          <a:p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907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业务拆分前， 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各业务互相耦合</a:t>
            </a:r>
            <a:endParaRPr lang="zh-CN" altLang="en-U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197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各业务路由化，拆分后，结构如图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各业务下沉，与有料形成业务层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各业务拥有独立的代码仓库，业务之间基本解耦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051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通用组件层裁剪之后，结构如图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裁剪形成业务层最小依赖的通用组件层</a:t>
            </a:r>
            <a:endParaRPr lang="en-US" altLang="zh-CN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484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各业务路由化，拆分后，结构如图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各业务下沉，与有料形成业务层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各业务拥有独立的代码仓库，业务之间基本解耦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505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各业务路由化，拆分后，结构如图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各业务下沉，与有料形成业务层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各业务拥有独立的代码仓库，业务之间基本解耦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862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42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714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49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业务拆分前， 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各业务互相耦合</a:t>
            </a:r>
            <a:endParaRPr lang="zh-CN" altLang="en-U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189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Hans" sz="1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WBAnjuke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包含原先</a:t>
            </a:r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58app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二手房业务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Hans" sz="1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HouseCommonBusiness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包含二手房、租房都依赖的公共组件</a:t>
            </a:r>
            <a:endParaRPr lang="en-US" altLang="zh-Han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Hans" sz="1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WBFrameworks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包含</a:t>
            </a:r>
            <a:r>
              <a:rPr lang="en-US" altLang="zh-Han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58</a:t>
            </a:r>
            <a:r>
              <a:rPr lang="zh-Hans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无线提供的底层基础组件</a:t>
            </a:r>
            <a:endParaRPr lang="zh-CN" altLang="en-U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46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小区</a:t>
            </a:r>
            <a:r>
              <a:rPr lang="zh-Hans" altLang="en-US"/>
              <a:t>房源模块成功平移</a:t>
            </a:r>
            <a:r>
              <a:rPr lang="en-US" altLang="zh-Hans" dirty="0"/>
              <a:t>58</a:t>
            </a:r>
            <a:r>
              <a:rPr lang="zh-Hans" altLang="en-US" dirty="0"/>
              <a:t>之后结构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包含原先</a:t>
            </a:r>
            <a:r>
              <a:rPr lang="en-US" altLang="zh-Hans" dirty="0"/>
              <a:t>58</a:t>
            </a:r>
            <a:r>
              <a:rPr lang="zh-Hans" altLang="en-US" dirty="0"/>
              <a:t>二手房的代码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/>
              <a:t>小区</a:t>
            </a:r>
            <a:r>
              <a:rPr lang="zh-Hans" altLang="en-US" dirty="0"/>
              <a:t>、房源模块 </a:t>
            </a:r>
            <a:r>
              <a:rPr lang="en-US" altLang="zh-Hans" dirty="0"/>
              <a:t>(</a:t>
            </a:r>
            <a:r>
              <a:rPr lang="zh-Hans" altLang="en-US" dirty="0"/>
              <a:t>页面跳转做了路由化改造。分享、电话、收藏改为调用</a:t>
            </a:r>
            <a:r>
              <a:rPr lang="en-US" altLang="zh-Hans" dirty="0"/>
              <a:t>58</a:t>
            </a:r>
            <a:r>
              <a:rPr lang="zh-Hans" altLang="en-US" dirty="0"/>
              <a:t>原有的组件</a:t>
            </a:r>
            <a:r>
              <a:rPr lang="en-US" altLang="zh-Hans" dirty="0"/>
              <a:t>)</a:t>
            </a:r>
          </a:p>
          <a:p>
            <a:endParaRPr lang="en-US" altLang="zh-Hans" dirty="0"/>
          </a:p>
          <a:p>
            <a:r>
              <a:rPr lang="en-US" altLang="zh-Hans" dirty="0" err="1"/>
              <a:t>AJKCommonBusiness</a:t>
            </a:r>
            <a:r>
              <a:rPr lang="zh-Hans" altLang="en-US" dirty="0"/>
              <a:t> 只迁移了必须的组件和</a:t>
            </a:r>
            <a:r>
              <a:rPr lang="en-US" altLang="zh-Hans" dirty="0"/>
              <a:t>Model</a:t>
            </a:r>
          </a:p>
          <a:p>
            <a:endParaRPr lang="en-US" altLang="zh-Hans" dirty="0"/>
          </a:p>
          <a:p>
            <a:r>
              <a:rPr lang="en-US" altLang="zh-Hans" dirty="0" err="1"/>
              <a:t>AIFFrameworks</a:t>
            </a:r>
            <a:r>
              <a:rPr lang="zh-Hans" altLang="en-US" dirty="0"/>
              <a:t> 裁剪到最小粒度，并对网络层进行改造，由 </a:t>
            </a:r>
            <a:r>
              <a:rPr lang="en-US" altLang="zh-Hans" dirty="0" err="1"/>
              <a:t>AFNetworking</a:t>
            </a:r>
            <a:r>
              <a:rPr lang="zh-Hans" altLang="en-US" dirty="0"/>
              <a:t>迁移到 </a:t>
            </a:r>
            <a:r>
              <a:rPr lang="en-US" altLang="zh-Hans" dirty="0" err="1"/>
              <a:t>WBNetwork</a:t>
            </a:r>
            <a:endParaRPr lang="en-US" altLang="zh-Hans" dirty="0"/>
          </a:p>
          <a:p>
            <a:endParaRPr lang="en-US" altLang="zh-Hans" dirty="0"/>
          </a:p>
          <a:p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472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小区、二手房模块顺利移植到</a:t>
            </a:r>
            <a:r>
              <a:rPr lang="en-US" altLang="zh-Hans" dirty="0"/>
              <a:t>58</a:t>
            </a:r>
            <a:r>
              <a:rPr lang="zh-Hans" altLang="en-US" dirty="0"/>
              <a:t>平台后</a:t>
            </a:r>
            <a:endParaRPr lang="en-US" altLang="zh-Hans" dirty="0"/>
          </a:p>
          <a:p>
            <a:r>
              <a:rPr lang="zh-Hans" altLang="en-US" dirty="0"/>
              <a:t>客户端需要维护两套小区、房源模块的业务代码</a:t>
            </a:r>
            <a:endParaRPr lang="en-US" altLang="zh-Hans" dirty="0"/>
          </a:p>
          <a:p>
            <a:r>
              <a:rPr lang="zh-Hans" altLang="en-US" dirty="0"/>
              <a:t>两套通用、基础组件库</a:t>
            </a:r>
            <a:endParaRPr lang="en-US" altLang="zh-Hans" dirty="0"/>
          </a:p>
          <a:p>
            <a:r>
              <a:rPr lang="zh-Hans" altLang="en-US" dirty="0"/>
              <a:t>需要适应两种不同的开发模式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与此同时，服务端需要维护两套不同的接口，需要适应在</a:t>
            </a:r>
            <a:r>
              <a:rPr lang="en-US" altLang="zh-Hans" dirty="0"/>
              <a:t>58</a:t>
            </a:r>
            <a:r>
              <a:rPr lang="zh-Hans" altLang="en-US" dirty="0"/>
              <a:t>平台的路由化模式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导致的结果是</a:t>
            </a:r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313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开发效率低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版本周期无法把控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为了解决这些痛点，开始了木星计划的第二阶段</a:t>
            </a:r>
            <a:endParaRPr lang="en-US" altLang="zh-Hans" dirty="0"/>
          </a:p>
          <a:p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FBEE64-AAEC-4EB7-B0C9-7DD16C667F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29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927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725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3082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bg>
      <p:bgPr>
        <a:solidFill>
          <a:srgbClr val="F781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0B0D6-C519-6D43-B77F-9434FDE3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1550" y="3078134"/>
            <a:ext cx="1347107" cy="701731"/>
          </a:xfrm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>
              <a:defRPr>
                <a:ln>
                  <a:noFill/>
                </a:ln>
                <a:solidFill>
                  <a:schemeClr val="bg1"/>
                </a:solidFill>
                <a:effectLst/>
                <a:latin typeface="Heiti SC Medium" pitchFamily="2" charset="-128"/>
                <a:ea typeface="Heiti SC Medium" pitchFamily="2" charset="-128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424534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2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735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97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97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160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528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635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73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96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5482-0B83-564D-AA70-CF8F26B6F715}" type="datetimeFigureOut">
              <a:rPr kumimoji="1" lang="zh-CN" altLang="en-US" smtClean="0"/>
              <a:t>2019/12/23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231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429" y="-46752"/>
            <a:ext cx="9142571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74200" y="2628781"/>
            <a:ext cx="38988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部门：</a:t>
            </a:r>
            <a:r>
              <a:rPr kumimoji="1" lang="en-US" altLang="zh-CN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AJK</a:t>
            </a:r>
            <a:r>
              <a:rPr kumimoji="1" lang="zh-CN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房产技术部</a:t>
            </a:r>
            <a:r>
              <a:rPr kumimoji="1" lang="en-US" altLang="zh-CN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-APP</a:t>
            </a:r>
            <a:r>
              <a:rPr kumimoji="1" lang="zh-CN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技术部</a:t>
            </a:r>
            <a:r>
              <a:rPr kumimoji="1" lang="en-US" altLang="zh-CN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-iOS</a:t>
            </a:r>
            <a:r>
              <a:rPr kumimoji="1" lang="zh-CN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研发部</a:t>
            </a:r>
            <a:endParaRPr kumimoji="1" lang="en-US" altLang="zh-CN" sz="1400" dirty="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  <a:cs typeface="YaHei IKEA"/>
            </a:endParaRPr>
          </a:p>
          <a:p>
            <a:pPr>
              <a:spcBef>
                <a:spcPts val="6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日期</a:t>
            </a:r>
            <a:r>
              <a:rPr lang="zh-Hans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：</a:t>
            </a:r>
            <a:r>
              <a:rPr lang="en-US" altLang="zh-CN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2019</a:t>
            </a:r>
            <a:r>
              <a:rPr lang="zh-Hans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年</a:t>
            </a:r>
            <a:r>
              <a:rPr lang="en-US" altLang="zh-Han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12</a:t>
            </a:r>
            <a:r>
              <a:rPr lang="zh-Hans" altLang="en-US" sz="1400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月</a:t>
            </a:r>
            <a:endParaRPr lang="en-US" altLang="zh-CN" sz="1400" dirty="0">
              <a:solidFill>
                <a:schemeClr val="bg1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46514" y="1237719"/>
            <a:ext cx="596214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2</a:t>
            </a:r>
            <a:r>
              <a:rPr lang="en-US" altLang="zh-Hans" sz="4000" b="1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019</a:t>
            </a:r>
            <a:r>
              <a:rPr lang="zh-Hans" altLang="en-US" sz="4000" b="1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年度</a:t>
            </a:r>
            <a:r>
              <a:rPr lang="zh-CN" altLang="en-US" sz="4000" b="1" dirty="0">
                <a:solidFill>
                  <a:schemeClr val="bg1"/>
                </a:solidFill>
                <a:latin typeface="苹方-简" panose="020B0400000000000000" charset="-122"/>
                <a:ea typeface="苹方-简" panose="020B0400000000000000" charset="-122"/>
              </a:rPr>
              <a:t>述职报告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74200" y="2050079"/>
            <a:ext cx="239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000" dirty="0">
                <a:solidFill>
                  <a:srgbClr val="FFFFFF"/>
                </a:solidFill>
                <a:latin typeface="苹方-简" panose="020B0400000000000000" charset="-122"/>
                <a:ea typeface="苹方-简" panose="020B0400000000000000" charset="-122"/>
                <a:cs typeface="YaHei IKEA"/>
              </a:rPr>
              <a:t>述职人：钱杰</a:t>
            </a:r>
            <a:endParaRPr kumimoji="1" lang="zh-CN" altLang="en-US" sz="2000" dirty="0">
              <a:solidFill>
                <a:srgbClr val="FFFFFF"/>
              </a:solidFill>
              <a:latin typeface="苹方-简" panose="020B0400000000000000" charset="-122"/>
              <a:ea typeface="苹方-简" panose="020B0400000000000000" charset="-122"/>
              <a:cs typeface="YaHei IK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07056" y="4050093"/>
            <a:ext cx="882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900" dirty="0">
                <a:solidFill>
                  <a:srgbClr val="FFFFFF"/>
                </a:solidFill>
                <a:latin typeface="YaHei IKEA"/>
                <a:ea typeface="YaHei IKEA"/>
                <a:cs typeface="YaHei IKEA"/>
              </a:rPr>
              <a:t>www.58.com</a:t>
            </a:r>
            <a:endParaRPr kumimoji="1" lang="zh-CN" altLang="en-US" sz="900" dirty="0">
              <a:solidFill>
                <a:srgbClr val="FFFFFF"/>
              </a:solidFill>
              <a:latin typeface="YaHei IKEA"/>
              <a:ea typeface="YaHei IKEA"/>
              <a:cs typeface="YaHei IKEA"/>
            </a:endParaRPr>
          </a:p>
        </p:txBody>
      </p:sp>
    </p:spTree>
    <p:extLst>
      <p:ext uri="{BB962C8B-B14F-4D97-AF65-F5344CB8AC3E}">
        <p14:creationId xmlns:p14="http://schemas.microsoft.com/office/powerpoint/2010/main" val="292151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8844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第一阶段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（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Review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F6CF16-84D7-C54F-844E-69DEB4DC399D}"/>
              </a:ext>
            </a:extLst>
          </p:cNvPr>
          <p:cNvSpPr txBox="1"/>
          <p:nvPr/>
        </p:nvSpPr>
        <p:spPr>
          <a:xfrm>
            <a:off x="1081295" y="1679620"/>
            <a:ext cx="4063933" cy="143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两套小区、房源模块的业务代码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两套通用、基础组件库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两种不同的开发模式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08EA92-72A2-6F4C-B7AC-D0488CA9F609}"/>
              </a:ext>
            </a:extLst>
          </p:cNvPr>
          <p:cNvSpPr txBox="1"/>
          <p:nvPr/>
        </p:nvSpPr>
        <p:spPr>
          <a:xfrm>
            <a:off x="1291771" y="1291771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客户端</a:t>
            </a:r>
            <a:endParaRPr kumimoji="1" lang="zh-CN" altLang="en-US" sz="2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DC1C26-C5D4-C24C-A79B-D1E85CC53D29}"/>
              </a:ext>
            </a:extLst>
          </p:cNvPr>
          <p:cNvSpPr txBox="1"/>
          <p:nvPr/>
        </p:nvSpPr>
        <p:spPr>
          <a:xfrm>
            <a:off x="1291771" y="3638889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服务端</a:t>
            </a:r>
            <a:endParaRPr kumimoji="1" lang="zh-CN" altLang="en-US" sz="2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CA9C7D-E8D7-5641-BD9E-3F461C8ECA62}"/>
              </a:ext>
            </a:extLst>
          </p:cNvPr>
          <p:cNvSpPr txBox="1"/>
          <p:nvPr/>
        </p:nvSpPr>
        <p:spPr>
          <a:xfrm>
            <a:off x="1110323" y="4116906"/>
            <a:ext cx="2781531" cy="975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两套接口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两种不同的开发模式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5440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8844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第一阶段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（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Review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F6CF16-84D7-C54F-844E-69DEB4DC399D}"/>
              </a:ext>
            </a:extLst>
          </p:cNvPr>
          <p:cNvSpPr txBox="1"/>
          <p:nvPr/>
        </p:nvSpPr>
        <p:spPr>
          <a:xfrm>
            <a:off x="1081295" y="1679620"/>
            <a:ext cx="4063933" cy="143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两套小区、房源模块的业务代码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两套通用、基础组件库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两种不同的开发模式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08EA92-72A2-6F4C-B7AC-D0488CA9F609}"/>
              </a:ext>
            </a:extLst>
          </p:cNvPr>
          <p:cNvSpPr txBox="1"/>
          <p:nvPr/>
        </p:nvSpPr>
        <p:spPr>
          <a:xfrm>
            <a:off x="1291771" y="1291771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客户端</a:t>
            </a:r>
            <a:endParaRPr kumimoji="1" lang="zh-CN" altLang="en-US" sz="2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DC1C26-C5D4-C24C-A79B-D1E85CC53D29}"/>
              </a:ext>
            </a:extLst>
          </p:cNvPr>
          <p:cNvSpPr txBox="1"/>
          <p:nvPr/>
        </p:nvSpPr>
        <p:spPr>
          <a:xfrm>
            <a:off x="1291771" y="3638889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服务端</a:t>
            </a:r>
            <a:endParaRPr kumimoji="1" lang="zh-CN" altLang="en-US" sz="2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CA9C7D-E8D7-5641-BD9E-3F461C8ECA62}"/>
              </a:ext>
            </a:extLst>
          </p:cNvPr>
          <p:cNvSpPr txBox="1"/>
          <p:nvPr/>
        </p:nvSpPr>
        <p:spPr>
          <a:xfrm>
            <a:off x="1110323" y="4116906"/>
            <a:ext cx="2781531" cy="975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两套接口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两种不同的开发模式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BA7E0B-595E-BC45-A6D8-AA68EF1E6479}"/>
              </a:ext>
            </a:extLst>
          </p:cNvPr>
          <p:cNvSpPr txBox="1"/>
          <p:nvPr/>
        </p:nvSpPr>
        <p:spPr>
          <a:xfrm>
            <a:off x="5423263" y="2894710"/>
            <a:ext cx="3106057" cy="97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开发效率低</a:t>
            </a:r>
            <a:endParaRPr kumimoji="1" lang="en-US" altLang="zh-Hans" sz="2000" dirty="0">
              <a:solidFill>
                <a:srgbClr val="FF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20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版本的周期无法把控</a:t>
            </a:r>
            <a:endParaRPr kumimoji="1" lang="zh-CN" altLang="en-US" sz="2000" dirty="0">
              <a:solidFill>
                <a:srgbClr val="FF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C9717621-9B0A-1649-BD53-8180FF7562B1}"/>
              </a:ext>
            </a:extLst>
          </p:cNvPr>
          <p:cNvSpPr/>
          <p:nvPr/>
        </p:nvSpPr>
        <p:spPr>
          <a:xfrm>
            <a:off x="4166820" y="3218691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926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第二阶段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B6EACC-C557-814C-857C-75D06F4BE62B}"/>
              </a:ext>
            </a:extLst>
          </p:cNvPr>
          <p:cNvSpPr txBox="1"/>
          <p:nvPr/>
        </p:nvSpPr>
        <p:spPr>
          <a:xfrm>
            <a:off x="754742" y="1277091"/>
            <a:ext cx="2645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目标</a:t>
            </a:r>
            <a:r>
              <a:rPr kumimoji="1" lang="en-US" altLang="zh-Hans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:</a:t>
            </a:r>
            <a:r>
              <a:rPr kumimoji="1" lang="zh-Hans" altLang="en-US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一套代码跑两端</a:t>
            </a:r>
            <a:endParaRPr kumimoji="1" lang="zh-CN" altLang="en-US" sz="20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964CE75-9B59-E64E-806E-056351C7DDAF}"/>
              </a:ext>
            </a:extLst>
          </p:cNvPr>
          <p:cNvSpPr txBox="1"/>
          <p:nvPr/>
        </p:nvSpPr>
        <p:spPr>
          <a:xfrm>
            <a:off x="870857" y="2019601"/>
            <a:ext cx="59798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业务层路由化改造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各业务拆分、解耦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通用组件层裁剪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引入</a:t>
            </a:r>
            <a:r>
              <a:rPr kumimoji="1" lang="en-US" altLang="zh-Han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middleware</a:t>
            </a:r>
            <a:r>
              <a:rPr kumimoji="1" lang="zh-Hans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屏蔽两端底层差异</a:t>
            </a:r>
            <a:endParaRPr kumimoji="1" lang="en-US" altLang="zh-Han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8004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第二阶段 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业务拆分前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8" name="Picture 1" descr="page16image55775392">
            <a:extLst>
              <a:ext uri="{FF2B5EF4-FFF2-40B4-BE49-F238E27FC236}">
                <a16:creationId xmlns:a16="http://schemas.microsoft.com/office/drawing/2014/main" id="{A0D8EDB9-6BF4-EC46-B98C-46F0A719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85" y="1562963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712686" y="2616890"/>
            <a:ext cx="5588000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  新房  租房 个人中心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093AEE-CD8C-7945-8F7A-263B33A73A44}"/>
              </a:ext>
            </a:extLst>
          </p:cNvPr>
          <p:cNvSpPr/>
          <p:nvPr/>
        </p:nvSpPr>
        <p:spPr>
          <a:xfrm>
            <a:off x="1712686" y="3310850"/>
            <a:ext cx="2032818" cy="520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有料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3D086D-12FA-2D48-BF7D-8DC0AB06D6C8}"/>
              </a:ext>
            </a:extLst>
          </p:cNvPr>
          <p:cNvSpPr/>
          <p:nvPr/>
        </p:nvSpPr>
        <p:spPr>
          <a:xfrm>
            <a:off x="1712686" y="3994916"/>
            <a:ext cx="2878738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AJKCommonBusiness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1CBB9E9-633C-8645-8936-FA0FDFD21394}"/>
              </a:ext>
            </a:extLst>
          </p:cNvPr>
          <p:cNvSpPr/>
          <p:nvPr/>
        </p:nvSpPr>
        <p:spPr>
          <a:xfrm>
            <a:off x="4763841" y="3994916"/>
            <a:ext cx="2536845" cy="520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ervice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B45959-4C12-E244-996E-DA827F2C3274}"/>
              </a:ext>
            </a:extLst>
          </p:cNvPr>
          <p:cNvSpPr/>
          <p:nvPr/>
        </p:nvSpPr>
        <p:spPr>
          <a:xfrm>
            <a:off x="1712686" y="4737445"/>
            <a:ext cx="5588000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0741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第二阶段 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业务拆分后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8" name="Picture 1" descr="page16image55775392">
            <a:extLst>
              <a:ext uri="{FF2B5EF4-FFF2-40B4-BE49-F238E27FC236}">
                <a16:creationId xmlns:a16="http://schemas.microsoft.com/office/drawing/2014/main" id="{A0D8EDB9-6BF4-EC46-B98C-46F0A719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698" y="144069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654628" y="3246835"/>
            <a:ext cx="1012037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 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093AEE-CD8C-7945-8F7A-263B33A73A44}"/>
              </a:ext>
            </a:extLst>
          </p:cNvPr>
          <p:cNvSpPr/>
          <p:nvPr/>
        </p:nvSpPr>
        <p:spPr>
          <a:xfrm>
            <a:off x="5294027" y="3248191"/>
            <a:ext cx="10597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有料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3D086D-12FA-2D48-BF7D-8DC0AB06D6C8}"/>
              </a:ext>
            </a:extLst>
          </p:cNvPr>
          <p:cNvSpPr/>
          <p:nvPr/>
        </p:nvSpPr>
        <p:spPr>
          <a:xfrm>
            <a:off x="1654627" y="3983718"/>
            <a:ext cx="3118383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AJKCommonBusiness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1CBB9E9-633C-8645-8936-FA0FDFD21394}"/>
              </a:ext>
            </a:extLst>
          </p:cNvPr>
          <p:cNvSpPr/>
          <p:nvPr/>
        </p:nvSpPr>
        <p:spPr>
          <a:xfrm>
            <a:off x="4890422" y="3983718"/>
            <a:ext cx="2852726" cy="520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ervice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B45959-4C12-E244-996E-DA827F2C3274}"/>
              </a:ext>
            </a:extLst>
          </p:cNvPr>
          <p:cNvSpPr/>
          <p:nvPr/>
        </p:nvSpPr>
        <p:spPr>
          <a:xfrm>
            <a:off x="1654626" y="4726181"/>
            <a:ext cx="6088521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3DF0B1-F959-D047-A712-C4443F9EE7DD}"/>
              </a:ext>
            </a:extLst>
          </p:cNvPr>
          <p:cNvSpPr/>
          <p:nvPr/>
        </p:nvSpPr>
        <p:spPr>
          <a:xfrm>
            <a:off x="2887045" y="3246835"/>
            <a:ext cx="1012037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新房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BD1D35A-2D82-7941-83D5-CF4A915322B1}"/>
              </a:ext>
            </a:extLst>
          </p:cNvPr>
          <p:cNvSpPr/>
          <p:nvPr/>
        </p:nvSpPr>
        <p:spPr>
          <a:xfrm>
            <a:off x="4103749" y="3241255"/>
            <a:ext cx="1012037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租房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91F56F-B2B8-F74D-AE86-739EB7CEDF22}"/>
              </a:ext>
            </a:extLst>
          </p:cNvPr>
          <p:cNvSpPr/>
          <p:nvPr/>
        </p:nvSpPr>
        <p:spPr>
          <a:xfrm>
            <a:off x="1654628" y="2487434"/>
            <a:ext cx="6088520" cy="5201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不平移的业务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0C07856-6EB5-9D4D-B10A-ADBC6A2B8CBE}"/>
              </a:ext>
            </a:extLst>
          </p:cNvPr>
          <p:cNvSpPr/>
          <p:nvPr/>
        </p:nvSpPr>
        <p:spPr>
          <a:xfrm>
            <a:off x="6570609" y="3248191"/>
            <a:ext cx="1172539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个人中心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4290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第二阶段 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通用组件裁剪后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8" name="Picture 1" descr="page16image55775392">
            <a:extLst>
              <a:ext uri="{FF2B5EF4-FFF2-40B4-BE49-F238E27FC236}">
                <a16:creationId xmlns:a16="http://schemas.microsoft.com/office/drawing/2014/main" id="{A0D8EDB9-6BF4-EC46-B98C-46F0A719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327" y="137428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769257" y="3180425"/>
            <a:ext cx="105954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 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3D086D-12FA-2D48-BF7D-8DC0AB06D6C8}"/>
              </a:ext>
            </a:extLst>
          </p:cNvPr>
          <p:cNvSpPr/>
          <p:nvPr/>
        </p:nvSpPr>
        <p:spPr>
          <a:xfrm>
            <a:off x="769256" y="3917308"/>
            <a:ext cx="3622471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WBAJKCommonBusiness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B45959-4C12-E244-996E-DA827F2C3274}"/>
              </a:ext>
            </a:extLst>
          </p:cNvPr>
          <p:cNvSpPr/>
          <p:nvPr/>
        </p:nvSpPr>
        <p:spPr>
          <a:xfrm>
            <a:off x="769255" y="4659771"/>
            <a:ext cx="6691089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3DF0B1-F959-D047-A712-C4443F9EE7DD}"/>
              </a:ext>
            </a:extLst>
          </p:cNvPr>
          <p:cNvSpPr/>
          <p:nvPr/>
        </p:nvSpPr>
        <p:spPr>
          <a:xfrm>
            <a:off x="2046514" y="3180425"/>
            <a:ext cx="972456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新房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91F56F-B2B8-F74D-AE86-739EB7CEDF22}"/>
              </a:ext>
            </a:extLst>
          </p:cNvPr>
          <p:cNvSpPr/>
          <p:nvPr/>
        </p:nvSpPr>
        <p:spPr>
          <a:xfrm>
            <a:off x="769256" y="2421024"/>
            <a:ext cx="6691087" cy="5201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不平移的业务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CE01D0-4B5E-F64D-BDEE-59160CDF806E}"/>
              </a:ext>
            </a:extLst>
          </p:cNvPr>
          <p:cNvSpPr/>
          <p:nvPr/>
        </p:nvSpPr>
        <p:spPr>
          <a:xfrm>
            <a:off x="4558352" y="3900370"/>
            <a:ext cx="2901992" cy="5201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AJKCommonBusiness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C6B687-2894-0C46-993A-3E8DD27D9610}"/>
              </a:ext>
            </a:extLst>
          </p:cNvPr>
          <p:cNvSpPr/>
          <p:nvPr/>
        </p:nvSpPr>
        <p:spPr>
          <a:xfrm>
            <a:off x="3236686" y="3185971"/>
            <a:ext cx="115504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2338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第二阶段 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引入中间件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654627" y="3311226"/>
            <a:ext cx="144983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 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093AEE-CD8C-7945-8F7A-263B33A73A44}"/>
              </a:ext>
            </a:extLst>
          </p:cNvPr>
          <p:cNvSpPr/>
          <p:nvPr/>
        </p:nvSpPr>
        <p:spPr>
          <a:xfrm>
            <a:off x="4859070" y="3311226"/>
            <a:ext cx="1438456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有料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3D086D-12FA-2D48-BF7D-8DC0AB06D6C8}"/>
              </a:ext>
            </a:extLst>
          </p:cNvPr>
          <p:cNvSpPr/>
          <p:nvPr/>
        </p:nvSpPr>
        <p:spPr>
          <a:xfrm>
            <a:off x="1610369" y="4655139"/>
            <a:ext cx="3118383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WBAJKCommonBusiness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1CBB9E9-633C-8645-8936-FA0FDFD21394}"/>
              </a:ext>
            </a:extLst>
          </p:cNvPr>
          <p:cNvSpPr/>
          <p:nvPr/>
        </p:nvSpPr>
        <p:spPr>
          <a:xfrm>
            <a:off x="4868445" y="4018169"/>
            <a:ext cx="2874704" cy="52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middleware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B45959-4C12-E244-996E-DA827F2C3274}"/>
              </a:ext>
            </a:extLst>
          </p:cNvPr>
          <p:cNvSpPr/>
          <p:nvPr/>
        </p:nvSpPr>
        <p:spPr>
          <a:xfrm>
            <a:off x="1610369" y="5370638"/>
            <a:ext cx="6132779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3DF0B1-F959-D047-A712-C4443F9EE7DD}"/>
              </a:ext>
            </a:extLst>
          </p:cNvPr>
          <p:cNvSpPr/>
          <p:nvPr/>
        </p:nvSpPr>
        <p:spPr>
          <a:xfrm>
            <a:off x="3264640" y="3311226"/>
            <a:ext cx="1434248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新房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91F56F-B2B8-F74D-AE86-739EB7CEDF22}"/>
              </a:ext>
            </a:extLst>
          </p:cNvPr>
          <p:cNvSpPr/>
          <p:nvPr/>
        </p:nvSpPr>
        <p:spPr>
          <a:xfrm>
            <a:off x="1654628" y="2560602"/>
            <a:ext cx="6088520" cy="5201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不平移的业务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0C07856-6EB5-9D4D-B10A-ADBC6A2B8CBE}"/>
              </a:ext>
            </a:extLst>
          </p:cNvPr>
          <p:cNvSpPr/>
          <p:nvPr/>
        </p:nvSpPr>
        <p:spPr>
          <a:xfrm>
            <a:off x="6457709" y="3311226"/>
            <a:ext cx="1262340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个人中心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40F482-17E7-374D-A790-A6DB72F98776}"/>
              </a:ext>
            </a:extLst>
          </p:cNvPr>
          <p:cNvSpPr/>
          <p:nvPr/>
        </p:nvSpPr>
        <p:spPr>
          <a:xfrm>
            <a:off x="4868445" y="4655139"/>
            <a:ext cx="2874703" cy="5201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安居客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IMP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20" name="Picture 1" descr="page16image55775392">
            <a:extLst>
              <a:ext uri="{FF2B5EF4-FFF2-40B4-BE49-F238E27FC236}">
                <a16:creationId xmlns:a16="http://schemas.microsoft.com/office/drawing/2014/main" id="{701588A0-376C-4D45-9B98-85CAFFE11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688" y="1505698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7093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第二阶段 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平移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58)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508769" y="2710903"/>
            <a:ext cx="1494089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 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093AEE-CD8C-7945-8F7A-263B33A73A44}"/>
              </a:ext>
            </a:extLst>
          </p:cNvPr>
          <p:cNvSpPr/>
          <p:nvPr/>
        </p:nvSpPr>
        <p:spPr>
          <a:xfrm>
            <a:off x="4757470" y="2710903"/>
            <a:ext cx="1438456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有料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3D086D-12FA-2D48-BF7D-8DC0AB06D6C8}"/>
              </a:ext>
            </a:extLst>
          </p:cNvPr>
          <p:cNvSpPr/>
          <p:nvPr/>
        </p:nvSpPr>
        <p:spPr>
          <a:xfrm>
            <a:off x="1508769" y="4054816"/>
            <a:ext cx="3118383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WBAJKCommonBusiness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1CBB9E9-633C-8645-8936-FA0FDFD21394}"/>
              </a:ext>
            </a:extLst>
          </p:cNvPr>
          <p:cNvSpPr/>
          <p:nvPr/>
        </p:nvSpPr>
        <p:spPr>
          <a:xfrm>
            <a:off x="4766845" y="3417846"/>
            <a:ext cx="2874704" cy="520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middleware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B45959-4C12-E244-996E-DA827F2C3274}"/>
              </a:ext>
            </a:extLst>
          </p:cNvPr>
          <p:cNvSpPr/>
          <p:nvPr/>
        </p:nvSpPr>
        <p:spPr>
          <a:xfrm>
            <a:off x="1508769" y="4770315"/>
            <a:ext cx="3118383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3DF0B1-F959-D047-A712-C4443F9EE7DD}"/>
              </a:ext>
            </a:extLst>
          </p:cNvPr>
          <p:cNvSpPr/>
          <p:nvPr/>
        </p:nvSpPr>
        <p:spPr>
          <a:xfrm>
            <a:off x="3163040" y="2710903"/>
            <a:ext cx="1434248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新房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0C07856-6EB5-9D4D-B10A-ADBC6A2B8CBE}"/>
              </a:ext>
            </a:extLst>
          </p:cNvPr>
          <p:cNvSpPr/>
          <p:nvPr/>
        </p:nvSpPr>
        <p:spPr>
          <a:xfrm>
            <a:off x="6356109" y="2710903"/>
            <a:ext cx="1262340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个人中心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40F482-17E7-374D-A790-A6DB72F98776}"/>
              </a:ext>
            </a:extLst>
          </p:cNvPr>
          <p:cNvSpPr/>
          <p:nvPr/>
        </p:nvSpPr>
        <p:spPr>
          <a:xfrm>
            <a:off x="4766845" y="4054816"/>
            <a:ext cx="2874703" cy="5201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58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IMP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8" name="Picture 3" descr="page16image55775280">
            <a:extLst>
              <a:ext uri="{FF2B5EF4-FFF2-40B4-BE49-F238E27FC236}">
                <a16:creationId xmlns:a16="http://schemas.microsoft.com/office/drawing/2014/main" id="{D42BBFC4-0C87-574F-904F-B3CE07E66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85" y="166012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A97A4CB-8F35-5442-9B39-D247E4C0DF79}"/>
              </a:ext>
            </a:extLst>
          </p:cNvPr>
          <p:cNvSpPr/>
          <p:nvPr/>
        </p:nvSpPr>
        <p:spPr>
          <a:xfrm>
            <a:off x="4766846" y="4764657"/>
            <a:ext cx="2851604" cy="520120"/>
          </a:xfrm>
          <a:prstGeom prst="rect">
            <a:avLst/>
          </a:prstGeom>
          <a:solidFill>
            <a:srgbClr val="0D6C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4548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60601_PPT-15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pic>
        <p:nvPicPr>
          <p:cNvPr id="5" name="图片 4" descr="20160601_PPT0-15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7FBD873-BC55-E940-B8D5-0905E0D83223}"/>
              </a:ext>
            </a:extLst>
          </p:cNvPr>
          <p:cNvSpPr txBox="1"/>
          <p:nvPr/>
        </p:nvSpPr>
        <p:spPr>
          <a:xfrm>
            <a:off x="971550" y="2921168"/>
            <a:ext cx="163013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60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目录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04689F-24E1-1342-A79F-04A6ED55B05B}"/>
              </a:ext>
            </a:extLst>
          </p:cNvPr>
          <p:cNvSpPr txBox="1"/>
          <p:nvPr/>
        </p:nvSpPr>
        <p:spPr>
          <a:xfrm>
            <a:off x="3178401" y="1066800"/>
            <a:ext cx="4207883" cy="42895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3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木星计划 </a:t>
            </a:r>
            <a:r>
              <a:rPr kumimoji="1" lang="en-US" altLang="zh-Hans" sz="3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–</a:t>
            </a:r>
            <a:r>
              <a:rPr kumimoji="1" lang="zh-Hans" altLang="en-US" sz="3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二手房</a:t>
            </a:r>
            <a:endParaRPr kumimoji="1" lang="en-US" altLang="zh-CN" sz="36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3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暗黑模式适配</a:t>
            </a:r>
            <a:endParaRPr kumimoji="1" lang="en-US" altLang="zh-CN" sz="36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Hans" altLang="en-US" sz="3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提效</a:t>
            </a:r>
            <a:endParaRPr kumimoji="1" lang="en-US" altLang="zh-CN" sz="36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3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总结</a:t>
            </a:r>
            <a:endParaRPr kumimoji="1" lang="en-US" altLang="zh-CN" sz="36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5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EA2C41-903F-8E48-B086-F20CEF339DEB}"/>
              </a:ext>
            </a:extLst>
          </p:cNvPr>
          <p:cNvSpPr txBox="1"/>
          <p:nvPr/>
        </p:nvSpPr>
        <p:spPr>
          <a:xfrm>
            <a:off x="503283" y="2670442"/>
            <a:ext cx="7208520" cy="14145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zh-Hans" altLang="en-US" sz="4000" dirty="0">
                <a:solidFill>
                  <a:schemeClr val="bg1"/>
                </a:solidFill>
              </a:rPr>
              <a:t> </a:t>
            </a:r>
            <a:r>
              <a:rPr kumimoji="1" lang="en-US" altLang="zh-Han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01</a:t>
            </a:r>
            <a:r>
              <a:rPr kumimoji="1" lang="zh-Hans" altLang="en-U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Han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|</a:t>
            </a:r>
            <a:r>
              <a:rPr kumimoji="1" lang="zh-Hans" altLang="en-U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 木星计划 </a:t>
            </a:r>
            <a:r>
              <a:rPr kumimoji="1" lang="en-US" altLang="zh-Han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–</a:t>
            </a:r>
            <a:r>
              <a:rPr kumimoji="1" lang="zh-Hans" altLang="en-US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二手房</a:t>
            </a:r>
            <a:endParaRPr kumimoji="1" lang="en-US" altLang="zh-Hans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6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二手房背景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8" name="Picture 1" descr="page16image55775392">
            <a:extLst>
              <a:ext uri="{FF2B5EF4-FFF2-40B4-BE49-F238E27FC236}">
                <a16:creationId xmlns:a16="http://schemas.microsoft.com/office/drawing/2014/main" id="{A0D8EDB9-6BF4-EC46-B98C-46F0A719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93" y="116122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page16image55775280">
            <a:extLst>
              <a:ext uri="{FF2B5EF4-FFF2-40B4-BE49-F238E27FC236}">
                <a16:creationId xmlns:a16="http://schemas.microsoft.com/office/drawing/2014/main" id="{A10FC5C8-B45A-B049-877B-72EABBC07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184" y="116122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514668" y="2202338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093AEE-CD8C-7945-8F7A-263B33A73A44}"/>
              </a:ext>
            </a:extLst>
          </p:cNvPr>
          <p:cNvSpPr/>
          <p:nvPr/>
        </p:nvSpPr>
        <p:spPr>
          <a:xfrm>
            <a:off x="1514668" y="2909821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新房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EA123A-02C0-E44A-8EC5-7168A1E09446}"/>
              </a:ext>
            </a:extLst>
          </p:cNvPr>
          <p:cNvSpPr/>
          <p:nvPr/>
        </p:nvSpPr>
        <p:spPr>
          <a:xfrm>
            <a:off x="1514668" y="3617304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租房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商业地产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4E3839F-7BA7-2449-8E02-A7484654DBA1}"/>
              </a:ext>
            </a:extLst>
          </p:cNvPr>
          <p:cNvSpPr/>
          <p:nvPr/>
        </p:nvSpPr>
        <p:spPr>
          <a:xfrm>
            <a:off x="1514668" y="4324787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大内容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5D4E26-7323-5540-B499-7BC00AA02E5C}"/>
              </a:ext>
            </a:extLst>
          </p:cNvPr>
          <p:cNvSpPr/>
          <p:nvPr/>
        </p:nvSpPr>
        <p:spPr>
          <a:xfrm>
            <a:off x="1514668" y="5032270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微聊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9C9374-A27E-F04B-AEBD-657165180A8D}"/>
              </a:ext>
            </a:extLst>
          </p:cNvPr>
          <p:cNvSpPr/>
          <p:nvPr/>
        </p:nvSpPr>
        <p:spPr>
          <a:xfrm>
            <a:off x="1538514" y="5739753"/>
            <a:ext cx="1698625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CF7204-7C41-F245-94A8-21223DDEA91F}"/>
              </a:ext>
            </a:extLst>
          </p:cNvPr>
          <p:cNvSpPr/>
          <p:nvPr/>
        </p:nvSpPr>
        <p:spPr>
          <a:xfrm>
            <a:off x="5237273" y="2908880"/>
            <a:ext cx="1766219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租房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商业地产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614419-4DF2-B04A-9D28-92C451DFA63E}"/>
              </a:ext>
            </a:extLst>
          </p:cNvPr>
          <p:cNvSpPr/>
          <p:nvPr/>
        </p:nvSpPr>
        <p:spPr>
          <a:xfrm>
            <a:off x="5237274" y="2215265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56A12B-E88F-1147-9067-24F717D7F47A}"/>
              </a:ext>
            </a:extLst>
          </p:cNvPr>
          <p:cNvSpPr/>
          <p:nvPr/>
        </p:nvSpPr>
        <p:spPr>
          <a:xfrm>
            <a:off x="5237274" y="3637935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44DDAA1-BEA5-2346-9154-DFE008F4DFFD}"/>
              </a:ext>
            </a:extLst>
          </p:cNvPr>
          <p:cNvSpPr/>
          <p:nvPr/>
        </p:nvSpPr>
        <p:spPr>
          <a:xfrm>
            <a:off x="5237274" y="4345418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招聘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12E8CCB-BC08-A34F-AD4F-28C8F4179C9B}"/>
              </a:ext>
            </a:extLst>
          </p:cNvPr>
          <p:cNvSpPr/>
          <p:nvPr/>
        </p:nvSpPr>
        <p:spPr>
          <a:xfrm>
            <a:off x="5237273" y="5032270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黄页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C943801-FB35-DC43-8D25-68EE36261743}"/>
              </a:ext>
            </a:extLst>
          </p:cNvPr>
          <p:cNvSpPr/>
          <p:nvPr/>
        </p:nvSpPr>
        <p:spPr>
          <a:xfrm>
            <a:off x="5237273" y="5750068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268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二手房背景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8" name="Picture 1" descr="page16image55775392">
            <a:extLst>
              <a:ext uri="{FF2B5EF4-FFF2-40B4-BE49-F238E27FC236}">
                <a16:creationId xmlns:a16="http://schemas.microsoft.com/office/drawing/2014/main" id="{A0D8EDB9-6BF4-EC46-B98C-46F0A719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93" y="116122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page16image55775280">
            <a:extLst>
              <a:ext uri="{FF2B5EF4-FFF2-40B4-BE49-F238E27FC236}">
                <a16:creationId xmlns:a16="http://schemas.microsoft.com/office/drawing/2014/main" id="{A10FC5C8-B45A-B049-877B-72EABBC07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184" y="116122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514668" y="2202338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093AEE-CD8C-7945-8F7A-263B33A73A44}"/>
              </a:ext>
            </a:extLst>
          </p:cNvPr>
          <p:cNvSpPr/>
          <p:nvPr/>
        </p:nvSpPr>
        <p:spPr>
          <a:xfrm>
            <a:off x="1514668" y="2909821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新房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4E3839F-7BA7-2449-8E02-A7484654DBA1}"/>
              </a:ext>
            </a:extLst>
          </p:cNvPr>
          <p:cNvSpPr/>
          <p:nvPr/>
        </p:nvSpPr>
        <p:spPr>
          <a:xfrm>
            <a:off x="1514668" y="4324787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大内容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5D4E26-7323-5540-B499-7BC00AA02E5C}"/>
              </a:ext>
            </a:extLst>
          </p:cNvPr>
          <p:cNvSpPr/>
          <p:nvPr/>
        </p:nvSpPr>
        <p:spPr>
          <a:xfrm>
            <a:off x="1514668" y="5032270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微聊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9C9374-A27E-F04B-AEBD-657165180A8D}"/>
              </a:ext>
            </a:extLst>
          </p:cNvPr>
          <p:cNvSpPr/>
          <p:nvPr/>
        </p:nvSpPr>
        <p:spPr>
          <a:xfrm>
            <a:off x="1538514" y="5739753"/>
            <a:ext cx="1698625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CF7204-7C41-F245-94A8-21223DDEA91F}"/>
              </a:ext>
            </a:extLst>
          </p:cNvPr>
          <p:cNvSpPr/>
          <p:nvPr/>
        </p:nvSpPr>
        <p:spPr>
          <a:xfrm>
            <a:off x="5237273" y="2908880"/>
            <a:ext cx="1766219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租房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商业地产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56A12B-E88F-1147-9067-24F717D7F47A}"/>
              </a:ext>
            </a:extLst>
          </p:cNvPr>
          <p:cNvSpPr/>
          <p:nvPr/>
        </p:nvSpPr>
        <p:spPr>
          <a:xfrm>
            <a:off x="5237274" y="3637935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44DDAA1-BEA5-2346-9154-DFE008F4DFFD}"/>
              </a:ext>
            </a:extLst>
          </p:cNvPr>
          <p:cNvSpPr/>
          <p:nvPr/>
        </p:nvSpPr>
        <p:spPr>
          <a:xfrm>
            <a:off x="5237274" y="4345418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招聘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12E8CCB-BC08-A34F-AD4F-28C8F4179C9B}"/>
              </a:ext>
            </a:extLst>
          </p:cNvPr>
          <p:cNvSpPr/>
          <p:nvPr/>
        </p:nvSpPr>
        <p:spPr>
          <a:xfrm>
            <a:off x="5237273" y="5032270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黄页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C943801-FB35-DC43-8D25-68EE36261743}"/>
              </a:ext>
            </a:extLst>
          </p:cNvPr>
          <p:cNvSpPr/>
          <p:nvPr/>
        </p:nvSpPr>
        <p:spPr>
          <a:xfrm>
            <a:off x="5237273" y="5750068"/>
            <a:ext cx="1766218" cy="499489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FE95793-1934-EC45-BC8A-EEFF00FBE723}"/>
              </a:ext>
            </a:extLst>
          </p:cNvPr>
          <p:cNvSpPr/>
          <p:nvPr/>
        </p:nvSpPr>
        <p:spPr>
          <a:xfrm>
            <a:off x="5237273" y="2170451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24342B4-6758-F741-8D08-9A23070A4C8B}"/>
              </a:ext>
            </a:extLst>
          </p:cNvPr>
          <p:cNvSpPr/>
          <p:nvPr/>
        </p:nvSpPr>
        <p:spPr>
          <a:xfrm>
            <a:off x="1514668" y="3637935"/>
            <a:ext cx="1722471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租房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商业地产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318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第一阶段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8" name="Picture 1" descr="page16image55775392">
            <a:extLst>
              <a:ext uri="{FF2B5EF4-FFF2-40B4-BE49-F238E27FC236}">
                <a16:creationId xmlns:a16="http://schemas.microsoft.com/office/drawing/2014/main" id="{A0D8EDB9-6BF4-EC46-B98C-46F0A719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963" y="3053889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page16image55775280">
            <a:extLst>
              <a:ext uri="{FF2B5EF4-FFF2-40B4-BE49-F238E27FC236}">
                <a16:creationId xmlns:a16="http://schemas.microsoft.com/office/drawing/2014/main" id="{A10FC5C8-B45A-B049-877B-72EABBC07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278" y="2967673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857927" y="4120227"/>
            <a:ext cx="1722471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小区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房源模块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6313C2-BD62-CC40-BCA0-4BBBA2887FA5}"/>
              </a:ext>
            </a:extLst>
          </p:cNvPr>
          <p:cNvSpPr txBox="1"/>
          <p:nvPr/>
        </p:nvSpPr>
        <p:spPr>
          <a:xfrm>
            <a:off x="2140253" y="1913825"/>
            <a:ext cx="455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二手房小区、房源模块平移到</a:t>
            </a:r>
            <a:r>
              <a:rPr kumimoji="1" lang="en-US" altLang="zh-Han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58</a:t>
            </a:r>
            <a:endParaRPr kumimoji="1"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FD745AA-E1BE-4A40-A99E-7A0F4DD0F891}"/>
              </a:ext>
            </a:extLst>
          </p:cNvPr>
          <p:cNvSpPr/>
          <p:nvPr/>
        </p:nvSpPr>
        <p:spPr>
          <a:xfrm>
            <a:off x="5125242" y="4120227"/>
            <a:ext cx="1722471" cy="520120"/>
          </a:xfrm>
          <a:prstGeom prst="rect">
            <a:avLst/>
          </a:prstGeom>
          <a:solidFill>
            <a:srgbClr val="FB69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小区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房源模块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D259066A-B51C-A244-8158-EB56F4853088}"/>
              </a:ext>
            </a:extLst>
          </p:cNvPr>
          <p:cNvSpPr/>
          <p:nvPr/>
        </p:nvSpPr>
        <p:spPr>
          <a:xfrm>
            <a:off x="3900868" y="3603150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617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第一阶段 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平移前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8" name="Picture 1" descr="page16image55775392">
            <a:extLst>
              <a:ext uri="{FF2B5EF4-FFF2-40B4-BE49-F238E27FC236}">
                <a16:creationId xmlns:a16="http://schemas.microsoft.com/office/drawing/2014/main" id="{A0D8EDB9-6BF4-EC46-B98C-46F0A719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85" y="1562963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7ED7EB6-69A4-CC4B-B0E8-BBACA41617E3}"/>
              </a:ext>
            </a:extLst>
          </p:cNvPr>
          <p:cNvSpPr/>
          <p:nvPr/>
        </p:nvSpPr>
        <p:spPr>
          <a:xfrm>
            <a:off x="1712686" y="2616890"/>
            <a:ext cx="5588000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二手房  新房  租房 个人中心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093AEE-CD8C-7945-8F7A-263B33A73A44}"/>
              </a:ext>
            </a:extLst>
          </p:cNvPr>
          <p:cNvSpPr/>
          <p:nvPr/>
        </p:nvSpPr>
        <p:spPr>
          <a:xfrm>
            <a:off x="1712686" y="3310850"/>
            <a:ext cx="2032818" cy="520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有料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3D086D-12FA-2D48-BF7D-8DC0AB06D6C8}"/>
              </a:ext>
            </a:extLst>
          </p:cNvPr>
          <p:cNvSpPr/>
          <p:nvPr/>
        </p:nvSpPr>
        <p:spPr>
          <a:xfrm>
            <a:off x="1712686" y="3994916"/>
            <a:ext cx="2878738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AJKCommonBusiness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1CBB9E9-633C-8645-8936-FA0FDFD21394}"/>
              </a:ext>
            </a:extLst>
          </p:cNvPr>
          <p:cNvSpPr/>
          <p:nvPr/>
        </p:nvSpPr>
        <p:spPr>
          <a:xfrm>
            <a:off x="4763841" y="3994916"/>
            <a:ext cx="2536845" cy="520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ervice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B45959-4C12-E244-996E-DA827F2C3274}"/>
              </a:ext>
            </a:extLst>
          </p:cNvPr>
          <p:cNvSpPr/>
          <p:nvPr/>
        </p:nvSpPr>
        <p:spPr>
          <a:xfrm>
            <a:off x="1712686" y="4737445"/>
            <a:ext cx="5588000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867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第一阶段 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(58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平移前</a:t>
            </a:r>
            <a:r>
              <a:rPr lang="en-US" altLang="zh-Han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13" name="Picture 3" descr="page16image55775280">
            <a:extLst>
              <a:ext uri="{FF2B5EF4-FFF2-40B4-BE49-F238E27FC236}">
                <a16:creationId xmlns:a16="http://schemas.microsoft.com/office/drawing/2014/main" id="{F20C3074-D222-0F46-A202-015C5858B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320" y="1946870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B571F48-AA5C-8C47-9110-A5A349626856}"/>
              </a:ext>
            </a:extLst>
          </p:cNvPr>
          <p:cNvSpPr/>
          <p:nvPr/>
        </p:nvSpPr>
        <p:spPr>
          <a:xfrm>
            <a:off x="1983587" y="4531998"/>
            <a:ext cx="5087116" cy="520120"/>
          </a:xfrm>
          <a:prstGeom prst="rect">
            <a:avLst/>
          </a:prstGeom>
          <a:solidFill>
            <a:srgbClr val="0D6C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AA6B26-F8F3-2048-B3B7-513198F3F7F5}"/>
              </a:ext>
            </a:extLst>
          </p:cNvPr>
          <p:cNvSpPr/>
          <p:nvPr/>
        </p:nvSpPr>
        <p:spPr>
          <a:xfrm>
            <a:off x="1985438" y="3742332"/>
            <a:ext cx="5085265" cy="5201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HouseCommonBusiness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335FDC-B44A-3C42-BC5F-E94AA6D28F84}"/>
              </a:ext>
            </a:extLst>
          </p:cNvPr>
          <p:cNvSpPr/>
          <p:nvPr/>
        </p:nvSpPr>
        <p:spPr>
          <a:xfrm>
            <a:off x="1983587" y="3024263"/>
            <a:ext cx="5087115" cy="520120"/>
          </a:xfrm>
          <a:prstGeom prst="rect">
            <a:avLst/>
          </a:prstGeom>
          <a:solidFill>
            <a:srgbClr val="FB69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WBAnjuke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383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1E42E4-90F7-C348-9C7D-352344EF35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50825" y="89645"/>
            <a:ext cx="8278495" cy="78295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木星计划</a:t>
            </a:r>
            <a:r>
              <a:rPr kumimoji="0" lang="en-US" altLang="zh-Han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Hans" altLang="en-US" sz="2400" b="1" dirty="0">
                <a:solidFill>
                  <a:prstClr val="black"/>
                </a:solidFill>
                <a:latin typeface="苹方-简" panose="020B0400000000000000" charset="-122"/>
                <a:ea typeface="苹方-简" panose="020B0400000000000000" charset="-122"/>
              </a:rPr>
              <a:t>第一阶段</a:t>
            </a:r>
            <a:r>
              <a:rPr kumimoji="0" lang="zh-Han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-简" panose="020B0400000000000000" charset="-122"/>
                <a:ea typeface="苹方-简" panose="020B0400000000000000" charset="-122"/>
              </a:rPr>
              <a:t>（平移后）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4384" y="934691"/>
            <a:ext cx="8229600" cy="669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13" name="Picture 3" descr="page16image55775280">
            <a:extLst>
              <a:ext uri="{FF2B5EF4-FFF2-40B4-BE49-F238E27FC236}">
                <a16:creationId xmlns:a16="http://schemas.microsoft.com/office/drawing/2014/main" id="{7007ECCC-0214-4141-88B4-CAD976E45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576" y="1604211"/>
            <a:ext cx="824400" cy="8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7D37418-062C-6640-A9D3-2E04638E1F61}"/>
              </a:ext>
            </a:extLst>
          </p:cNvPr>
          <p:cNvSpPr/>
          <p:nvPr/>
        </p:nvSpPr>
        <p:spPr>
          <a:xfrm>
            <a:off x="1523999" y="2852718"/>
            <a:ext cx="3104777" cy="52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小区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房源模块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68CA666-C4DD-474C-9B16-062EAF2F99A6}"/>
              </a:ext>
            </a:extLst>
          </p:cNvPr>
          <p:cNvSpPr/>
          <p:nvPr/>
        </p:nvSpPr>
        <p:spPr>
          <a:xfrm>
            <a:off x="1524000" y="3618414"/>
            <a:ext cx="3104776" cy="520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AJKCommonBusiness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Slim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44CD6C-0C88-7D44-A4B0-A305CDB9D96B}"/>
              </a:ext>
            </a:extLst>
          </p:cNvPr>
          <p:cNvSpPr/>
          <p:nvPr/>
        </p:nvSpPr>
        <p:spPr>
          <a:xfrm>
            <a:off x="1524000" y="4425157"/>
            <a:ext cx="3104776" cy="520120"/>
          </a:xfrm>
          <a:prstGeom prst="rect">
            <a:avLst/>
          </a:prstGeom>
          <a:solidFill>
            <a:srgbClr val="F17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IFFrameworks</a:t>
            </a:r>
            <a:r>
              <a:rPr kumimoji="1" lang="zh-Hans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Hans" dirty="0">
                <a:latin typeface="PingFang SC" panose="020B0400000000000000" pitchFamily="34" charset="-122"/>
                <a:ea typeface="PingFang SC" panose="020B0400000000000000" pitchFamily="34" charset="-122"/>
              </a:rPr>
              <a:t>Slim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F8D197-9D0F-E545-BBF2-97AEA12A1BB5}"/>
              </a:ext>
            </a:extLst>
          </p:cNvPr>
          <p:cNvSpPr/>
          <p:nvPr/>
        </p:nvSpPr>
        <p:spPr>
          <a:xfrm>
            <a:off x="4742158" y="4425157"/>
            <a:ext cx="2904345" cy="520120"/>
          </a:xfrm>
          <a:prstGeom prst="rect">
            <a:avLst/>
          </a:prstGeom>
          <a:solidFill>
            <a:srgbClr val="0D6C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WBFrameworks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FAC4491-9C5F-444C-AA09-5D0F6B5C9523}"/>
              </a:ext>
            </a:extLst>
          </p:cNvPr>
          <p:cNvSpPr/>
          <p:nvPr/>
        </p:nvSpPr>
        <p:spPr>
          <a:xfrm>
            <a:off x="4742158" y="3618414"/>
            <a:ext cx="2904347" cy="5201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HouseCommonBusiness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DA16DEF-99AE-4B4E-93C4-4EEBE2904489}"/>
              </a:ext>
            </a:extLst>
          </p:cNvPr>
          <p:cNvSpPr/>
          <p:nvPr/>
        </p:nvSpPr>
        <p:spPr>
          <a:xfrm>
            <a:off x="4742158" y="2852718"/>
            <a:ext cx="2904345" cy="520120"/>
          </a:xfrm>
          <a:prstGeom prst="rect">
            <a:avLst/>
          </a:prstGeom>
          <a:solidFill>
            <a:srgbClr val="FB69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WBAnjuke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01070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34639</TotalTime>
  <Words>817</Words>
  <Application>Microsoft Macintosh PowerPoint</Application>
  <PresentationFormat>全屏显示(4:3)</PresentationFormat>
  <Paragraphs>223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DengXian</vt:lpstr>
      <vt:lpstr>苹方-简</vt:lpstr>
      <vt:lpstr>宋体</vt:lpstr>
      <vt:lpstr>微软雅黑</vt:lpstr>
      <vt:lpstr>Heiti SC Medium</vt:lpstr>
      <vt:lpstr>PingFang SC</vt:lpstr>
      <vt:lpstr>YaHei IKEA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58赶集网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本荣</dc:creator>
  <cp:lastModifiedBy>Roger</cp:lastModifiedBy>
  <cp:revision>1186</cp:revision>
  <dcterms:created xsi:type="dcterms:W3CDTF">2016-05-11T01:52:56Z</dcterms:created>
  <dcterms:modified xsi:type="dcterms:W3CDTF">2019-12-24T13:08:43Z</dcterms:modified>
</cp:coreProperties>
</file>