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75" r:id="rId3"/>
    <p:sldId id="259" r:id="rId4"/>
    <p:sldId id="262" r:id="rId5"/>
    <p:sldId id="263" r:id="rId6"/>
    <p:sldId id="264" r:id="rId7"/>
    <p:sldId id="265" r:id="rId8"/>
    <p:sldId id="266" r:id="rId9"/>
    <p:sldId id="267" r:id="rId10"/>
    <p:sldId id="268" r:id="rId11"/>
    <p:sldId id="269" r:id="rId12"/>
    <p:sldId id="270" r:id="rId13"/>
    <p:sldId id="271" r:id="rId14"/>
    <p:sldId id="272" r:id="rId15"/>
    <p:sldId id="274" r:id="rId16"/>
    <p:sldId id="273" r:id="rId17"/>
    <p:sldId id="26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1407366C-15BC-9542-BE36-A32A66B816DC}">
          <p14:sldIdLst>
            <p14:sldId id="258"/>
          </p14:sldIdLst>
        </p14:section>
        <p14:section name="目录" id="{8B7306ED-ACB2-9348-9918-3B904D5605C0}">
          <p14:sldIdLst>
            <p14:sldId id="275"/>
          </p14:sldIdLst>
        </p14:section>
        <p14:section name="正文" id="{423ACA99-169D-744B-8936-C03034DE9B08}">
          <p14:sldIdLst>
            <p14:sldId id="259"/>
            <p14:sldId id="262"/>
            <p14:sldId id="263"/>
            <p14:sldId id="264"/>
            <p14:sldId id="265"/>
            <p14:sldId id="266"/>
            <p14:sldId id="267"/>
            <p14:sldId id="268"/>
            <p14:sldId id="269"/>
            <p14:sldId id="270"/>
            <p14:sldId id="271"/>
            <p14:sldId id="272"/>
            <p14:sldId id="274"/>
          </p14:sldIdLst>
        </p14:section>
        <p14:section name="总结" id="{A69CB079-715C-6F42-985E-45F6861CDB30}">
          <p14:sldIdLst>
            <p14:sldId id="273"/>
          </p14:sldIdLst>
        </p14:section>
        <p14:section name="致谢" id="{C818F178-DD74-E846-BC91-3F72E5D41037}">
          <p14:sldIdLst>
            <p14:sldId id="260"/>
          </p14:sldIdLst>
        </p14:section>
      </p14:sectionLst>
    </p:ext>
    <p:ext uri="{EFAFB233-063F-42B5-8137-9DF3F51BA10A}">
      <p15:sldGuideLst xmlns:p15="http://schemas.microsoft.com/office/powerpoint/2012/main">
        <p15:guide id="1" pos="1973"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81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5127C4-1406-8E4B-9A80-85DB42F4C9B8}" v="10" dt="2019-11-18T02:14:00.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3"/>
    <p:restoredTop sz="94663"/>
  </p:normalViewPr>
  <p:slideViewPr>
    <p:cSldViewPr snapToGrid="0" snapToObjects="1">
      <p:cViewPr varScale="1">
        <p:scale>
          <a:sx n="117" d="100"/>
          <a:sy n="117" d="100"/>
        </p:scale>
        <p:origin x="464" y="176"/>
      </p:cViewPr>
      <p:guideLst>
        <p:guide pos="1973"/>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国政 张" userId="9447d2bc-92a1-4fc1-a642-eedf8a251591" providerId="ADAL" clId="{CD5127C4-1406-8E4B-9A80-85DB42F4C9B8}"/>
    <pc:docChg chg="custSel modSld">
      <pc:chgData name="国政 张" userId="9447d2bc-92a1-4fc1-a642-eedf8a251591" providerId="ADAL" clId="{CD5127C4-1406-8E4B-9A80-85DB42F4C9B8}" dt="2019-11-18T02:14:00.818" v="154"/>
      <pc:docMkLst>
        <pc:docMk/>
      </pc:docMkLst>
      <pc:sldChg chg="addSp delSp modSp">
        <pc:chgData name="国政 张" userId="9447d2bc-92a1-4fc1-a642-eedf8a251591" providerId="ADAL" clId="{CD5127C4-1406-8E4B-9A80-85DB42F4C9B8}" dt="2019-11-18T02:08:03.620" v="79"/>
        <pc:sldMkLst>
          <pc:docMk/>
          <pc:sldMk cId="1953243478" sldId="258"/>
        </pc:sldMkLst>
        <pc:spChg chg="mod">
          <ac:chgData name="国政 张" userId="9447d2bc-92a1-4fc1-a642-eedf8a251591" providerId="ADAL" clId="{CD5127C4-1406-8E4B-9A80-85DB42F4C9B8}" dt="2019-11-16T10:14:29.783" v="26" actId="27636"/>
          <ac:spMkLst>
            <pc:docMk/>
            <pc:sldMk cId="1953243478" sldId="258"/>
            <ac:spMk id="2" creationId="{67E97A95-CCB7-C145-980C-FC10DC2903C2}"/>
          </ac:spMkLst>
        </pc:spChg>
        <pc:spChg chg="mod">
          <ac:chgData name="国政 张" userId="9447d2bc-92a1-4fc1-a642-eedf8a251591" providerId="ADAL" clId="{CD5127C4-1406-8E4B-9A80-85DB42F4C9B8}" dt="2019-11-18T02:07:59.785" v="77" actId="20577"/>
          <ac:spMkLst>
            <pc:docMk/>
            <pc:sldMk cId="1953243478" sldId="258"/>
            <ac:spMk id="3" creationId="{C7719BD4-816D-7D41-891A-A0346808F00C}"/>
          </ac:spMkLst>
        </pc:spChg>
        <pc:spChg chg="add del mod">
          <ac:chgData name="国政 张" userId="9447d2bc-92a1-4fc1-a642-eedf8a251591" providerId="ADAL" clId="{CD5127C4-1406-8E4B-9A80-85DB42F4C9B8}" dt="2019-11-18T02:08:03.620" v="79"/>
          <ac:spMkLst>
            <pc:docMk/>
            <pc:sldMk cId="1953243478" sldId="258"/>
            <ac:spMk id="6" creationId="{AAA496E5-7033-F744-8AB1-F69D45899F37}"/>
          </ac:spMkLst>
        </pc:spChg>
      </pc:sldChg>
      <pc:sldChg chg="modSp">
        <pc:chgData name="国政 张" userId="9447d2bc-92a1-4fc1-a642-eedf8a251591" providerId="ADAL" clId="{CD5127C4-1406-8E4B-9A80-85DB42F4C9B8}" dt="2019-11-18T02:12:45.204" v="107" actId="20577"/>
        <pc:sldMkLst>
          <pc:docMk/>
          <pc:sldMk cId="1502675412" sldId="259"/>
        </pc:sldMkLst>
        <pc:spChg chg="mod">
          <ac:chgData name="国政 张" userId="9447d2bc-92a1-4fc1-a642-eedf8a251591" providerId="ADAL" clId="{CD5127C4-1406-8E4B-9A80-85DB42F4C9B8}" dt="2019-11-18T02:12:45.204" v="107" actId="20577"/>
          <ac:spMkLst>
            <pc:docMk/>
            <pc:sldMk cId="1502675412" sldId="259"/>
            <ac:spMk id="2" creationId="{878F91D7-DF10-7D45-83E9-EB71DB5285CF}"/>
          </ac:spMkLst>
        </pc:spChg>
      </pc:sldChg>
      <pc:sldChg chg="modSp">
        <pc:chgData name="国政 张" userId="9447d2bc-92a1-4fc1-a642-eedf8a251591" providerId="ADAL" clId="{CD5127C4-1406-8E4B-9A80-85DB42F4C9B8}" dt="2019-11-18T02:12:49.747" v="108"/>
        <pc:sldMkLst>
          <pc:docMk/>
          <pc:sldMk cId="784982696" sldId="263"/>
        </pc:sldMkLst>
        <pc:spChg chg="mod">
          <ac:chgData name="国政 张" userId="9447d2bc-92a1-4fc1-a642-eedf8a251591" providerId="ADAL" clId="{CD5127C4-1406-8E4B-9A80-85DB42F4C9B8}" dt="2019-11-18T02:12:49.747" v="108"/>
          <ac:spMkLst>
            <pc:docMk/>
            <pc:sldMk cId="784982696" sldId="263"/>
            <ac:spMk id="2" creationId="{1A5E2628-86B2-D748-9DDF-1398E34F144B}"/>
          </ac:spMkLst>
        </pc:spChg>
      </pc:sldChg>
      <pc:sldChg chg="modSp">
        <pc:chgData name="国政 张" userId="9447d2bc-92a1-4fc1-a642-eedf8a251591" providerId="ADAL" clId="{CD5127C4-1406-8E4B-9A80-85DB42F4C9B8}" dt="2019-11-18T02:12:53.792" v="109"/>
        <pc:sldMkLst>
          <pc:docMk/>
          <pc:sldMk cId="3595450440" sldId="264"/>
        </pc:sldMkLst>
        <pc:spChg chg="mod">
          <ac:chgData name="国政 张" userId="9447d2bc-92a1-4fc1-a642-eedf8a251591" providerId="ADAL" clId="{CD5127C4-1406-8E4B-9A80-85DB42F4C9B8}" dt="2019-11-18T02:12:53.792" v="109"/>
          <ac:spMkLst>
            <pc:docMk/>
            <pc:sldMk cId="3595450440" sldId="264"/>
            <ac:spMk id="2" creationId="{990771A3-A5CF-7A4C-BC33-BE1CE4889425}"/>
          </ac:spMkLst>
        </pc:spChg>
      </pc:sldChg>
      <pc:sldChg chg="modSp">
        <pc:chgData name="国政 张" userId="9447d2bc-92a1-4fc1-a642-eedf8a251591" providerId="ADAL" clId="{CD5127C4-1406-8E4B-9A80-85DB42F4C9B8}" dt="2019-11-18T02:12:59.744" v="110"/>
        <pc:sldMkLst>
          <pc:docMk/>
          <pc:sldMk cId="3152627568" sldId="265"/>
        </pc:sldMkLst>
        <pc:spChg chg="mod">
          <ac:chgData name="国政 张" userId="9447d2bc-92a1-4fc1-a642-eedf8a251591" providerId="ADAL" clId="{CD5127C4-1406-8E4B-9A80-85DB42F4C9B8}" dt="2019-11-18T02:12:59.744" v="110"/>
          <ac:spMkLst>
            <pc:docMk/>
            <pc:sldMk cId="3152627568" sldId="265"/>
            <ac:spMk id="2" creationId="{7078B07C-75E7-F048-9F2E-C213400E1700}"/>
          </ac:spMkLst>
        </pc:spChg>
      </pc:sldChg>
      <pc:sldChg chg="modSp">
        <pc:chgData name="国政 张" userId="9447d2bc-92a1-4fc1-a642-eedf8a251591" providerId="ADAL" clId="{CD5127C4-1406-8E4B-9A80-85DB42F4C9B8}" dt="2019-11-18T02:13:04.423" v="111"/>
        <pc:sldMkLst>
          <pc:docMk/>
          <pc:sldMk cId="1846295284" sldId="266"/>
        </pc:sldMkLst>
        <pc:spChg chg="mod">
          <ac:chgData name="国政 张" userId="9447d2bc-92a1-4fc1-a642-eedf8a251591" providerId="ADAL" clId="{CD5127C4-1406-8E4B-9A80-85DB42F4C9B8}" dt="2019-11-18T02:13:04.423" v="111"/>
          <ac:spMkLst>
            <pc:docMk/>
            <pc:sldMk cId="1846295284" sldId="266"/>
            <ac:spMk id="2" creationId="{88FADAE1-EE14-E742-BAD3-8691571F3601}"/>
          </ac:spMkLst>
        </pc:spChg>
      </pc:sldChg>
      <pc:sldChg chg="modSp">
        <pc:chgData name="国政 张" userId="9447d2bc-92a1-4fc1-a642-eedf8a251591" providerId="ADAL" clId="{CD5127C4-1406-8E4B-9A80-85DB42F4C9B8}" dt="2019-11-18T02:13:13.969" v="112"/>
        <pc:sldMkLst>
          <pc:docMk/>
          <pc:sldMk cId="4201699175" sldId="267"/>
        </pc:sldMkLst>
        <pc:spChg chg="mod">
          <ac:chgData name="国政 张" userId="9447d2bc-92a1-4fc1-a642-eedf8a251591" providerId="ADAL" clId="{CD5127C4-1406-8E4B-9A80-85DB42F4C9B8}" dt="2019-11-18T02:13:13.969" v="112"/>
          <ac:spMkLst>
            <pc:docMk/>
            <pc:sldMk cId="4201699175" sldId="267"/>
            <ac:spMk id="2" creationId="{CFB82823-1602-044F-9A36-440151336DA4}"/>
          </ac:spMkLst>
        </pc:spChg>
      </pc:sldChg>
      <pc:sldChg chg="modSp">
        <pc:chgData name="国政 张" userId="9447d2bc-92a1-4fc1-a642-eedf8a251591" providerId="ADAL" clId="{CD5127C4-1406-8E4B-9A80-85DB42F4C9B8}" dt="2019-11-18T02:13:22.344" v="113"/>
        <pc:sldMkLst>
          <pc:docMk/>
          <pc:sldMk cId="1952392572" sldId="268"/>
        </pc:sldMkLst>
        <pc:spChg chg="mod">
          <ac:chgData name="国政 张" userId="9447d2bc-92a1-4fc1-a642-eedf8a251591" providerId="ADAL" clId="{CD5127C4-1406-8E4B-9A80-85DB42F4C9B8}" dt="2019-11-18T02:13:22.344" v="113"/>
          <ac:spMkLst>
            <pc:docMk/>
            <pc:sldMk cId="1952392572" sldId="268"/>
            <ac:spMk id="2" creationId="{EA67634E-16AB-1644-A4BF-1CC6FCF822E1}"/>
          </ac:spMkLst>
        </pc:spChg>
      </pc:sldChg>
      <pc:sldChg chg="modSp">
        <pc:chgData name="国政 张" userId="9447d2bc-92a1-4fc1-a642-eedf8a251591" providerId="ADAL" clId="{CD5127C4-1406-8E4B-9A80-85DB42F4C9B8}" dt="2019-11-18T02:13:37.753" v="151" actId="20577"/>
        <pc:sldMkLst>
          <pc:docMk/>
          <pc:sldMk cId="408173569" sldId="270"/>
        </pc:sldMkLst>
        <pc:spChg chg="mod">
          <ac:chgData name="国政 张" userId="9447d2bc-92a1-4fc1-a642-eedf8a251591" providerId="ADAL" clId="{CD5127C4-1406-8E4B-9A80-85DB42F4C9B8}" dt="2019-11-18T02:13:37.753" v="151" actId="20577"/>
          <ac:spMkLst>
            <pc:docMk/>
            <pc:sldMk cId="408173569" sldId="270"/>
            <ac:spMk id="2" creationId="{1E6EB010-5AC1-B042-8CC1-1374C56B0DAC}"/>
          </ac:spMkLst>
        </pc:spChg>
      </pc:sldChg>
      <pc:sldChg chg="modSp">
        <pc:chgData name="国政 张" userId="9447d2bc-92a1-4fc1-a642-eedf8a251591" providerId="ADAL" clId="{CD5127C4-1406-8E4B-9A80-85DB42F4C9B8}" dt="2019-11-18T02:13:51.426" v="152"/>
        <pc:sldMkLst>
          <pc:docMk/>
          <pc:sldMk cId="1357895533" sldId="271"/>
        </pc:sldMkLst>
        <pc:spChg chg="mod">
          <ac:chgData name="国政 张" userId="9447d2bc-92a1-4fc1-a642-eedf8a251591" providerId="ADAL" clId="{CD5127C4-1406-8E4B-9A80-85DB42F4C9B8}" dt="2019-11-18T02:13:51.426" v="152"/>
          <ac:spMkLst>
            <pc:docMk/>
            <pc:sldMk cId="1357895533" sldId="271"/>
            <ac:spMk id="2" creationId="{A73AFA66-70C7-2E41-8E3E-7F69A4E41B54}"/>
          </ac:spMkLst>
        </pc:spChg>
      </pc:sldChg>
      <pc:sldChg chg="modSp">
        <pc:chgData name="国政 张" userId="9447d2bc-92a1-4fc1-a642-eedf8a251591" providerId="ADAL" clId="{CD5127C4-1406-8E4B-9A80-85DB42F4C9B8}" dt="2019-11-18T02:13:55.597" v="153"/>
        <pc:sldMkLst>
          <pc:docMk/>
          <pc:sldMk cId="3843525950" sldId="272"/>
        </pc:sldMkLst>
        <pc:spChg chg="mod">
          <ac:chgData name="国政 张" userId="9447d2bc-92a1-4fc1-a642-eedf8a251591" providerId="ADAL" clId="{CD5127C4-1406-8E4B-9A80-85DB42F4C9B8}" dt="2019-11-18T02:13:55.597" v="153"/>
          <ac:spMkLst>
            <pc:docMk/>
            <pc:sldMk cId="3843525950" sldId="272"/>
            <ac:spMk id="2" creationId="{855C9C62-B185-1D48-8253-F0CA0C95B1AF}"/>
          </ac:spMkLst>
        </pc:spChg>
      </pc:sldChg>
      <pc:sldChg chg="modSp">
        <pc:chgData name="国政 张" userId="9447d2bc-92a1-4fc1-a642-eedf8a251591" providerId="ADAL" clId="{CD5127C4-1406-8E4B-9A80-85DB42F4C9B8}" dt="2019-11-18T02:14:00.818" v="154"/>
        <pc:sldMkLst>
          <pc:docMk/>
          <pc:sldMk cId="4202460767" sldId="274"/>
        </pc:sldMkLst>
        <pc:spChg chg="mod">
          <ac:chgData name="国政 张" userId="9447d2bc-92a1-4fc1-a642-eedf8a251591" providerId="ADAL" clId="{CD5127C4-1406-8E4B-9A80-85DB42F4C9B8}" dt="2019-11-18T02:14:00.818" v="154"/>
          <ac:spMkLst>
            <pc:docMk/>
            <pc:sldMk cId="4202460767" sldId="274"/>
            <ac:spMk id="2" creationId="{2DE114EC-BA36-8347-B3A4-DC91884DAE4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03463" y="1214438"/>
            <a:ext cx="4968876" cy="946135"/>
          </a:xfrm>
        </p:spPr>
        <p:txBody>
          <a:bodyPr lIns="0" anchor="t"/>
          <a:lstStyle>
            <a:lvl1pPr algn="l">
              <a:defRPr sz="6000">
                <a:solidFill>
                  <a:schemeClr val="bg1"/>
                </a:solidFill>
                <a:latin typeface="Heiti SC Medium" pitchFamily="2" charset="-128"/>
                <a:ea typeface="Heiti SC Medium" pitchFamily="2" charset="-128"/>
              </a:defRPr>
            </a:lvl1pPr>
          </a:lstStyle>
          <a:p>
            <a:r>
              <a:rPr lang="zh-CN" altLang="en-US" dirty="0"/>
              <a:t>述职报告</a:t>
            </a:r>
            <a:endParaRPr lang="en-US" dirty="0"/>
          </a:p>
        </p:txBody>
      </p:sp>
      <p:sp>
        <p:nvSpPr>
          <p:cNvPr id="3" name="Subtitle 2"/>
          <p:cNvSpPr>
            <a:spLocks noGrp="1"/>
          </p:cNvSpPr>
          <p:nvPr>
            <p:ph type="subTitle" idx="1" hasCustomPrompt="1"/>
          </p:nvPr>
        </p:nvSpPr>
        <p:spPr>
          <a:xfrm>
            <a:off x="2303463" y="2315404"/>
            <a:ext cx="4968876" cy="946135"/>
          </a:xfrm>
        </p:spPr>
        <p:txBody>
          <a:bodyPr lIns="0"/>
          <a:lstStyle>
            <a:lvl1pPr marL="0" indent="0" algn="l">
              <a:buNone/>
              <a:defRPr sz="2400">
                <a:solidFill>
                  <a:schemeClr val="bg1"/>
                </a:solidFill>
                <a:latin typeface="Heiti SC Medium" pitchFamily="2" charset="-128"/>
                <a:ea typeface="Heiti SC Medium" pitchFamily="2"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en-US" dirty="0"/>
          </a:p>
        </p:txBody>
      </p:sp>
      <p:sp>
        <p:nvSpPr>
          <p:cNvPr id="8" name="文本占位符 7">
            <a:extLst>
              <a:ext uri="{FF2B5EF4-FFF2-40B4-BE49-F238E27FC236}">
                <a16:creationId xmlns:a16="http://schemas.microsoft.com/office/drawing/2014/main" id="{0959693A-CB37-0245-B285-AC48326E6A4A}"/>
              </a:ext>
            </a:extLst>
          </p:cNvPr>
          <p:cNvSpPr>
            <a:spLocks noGrp="1"/>
          </p:cNvSpPr>
          <p:nvPr>
            <p:ph type="body" sz="quarter" idx="10" hasCustomPrompt="1"/>
          </p:nvPr>
        </p:nvSpPr>
        <p:spPr>
          <a:xfrm>
            <a:off x="7272338" y="4135437"/>
            <a:ext cx="1800000" cy="201613"/>
          </a:xfrm>
        </p:spPr>
        <p:txBody>
          <a:bodyPr lIns="0" rIns="0">
            <a:noAutofit/>
          </a:bodyPr>
          <a:lstStyle>
            <a:lvl1pPr marL="0" indent="0">
              <a:buNone/>
              <a:defRPr sz="1100" spc="0">
                <a:solidFill>
                  <a:schemeClr val="bg1"/>
                </a:solidFill>
                <a:latin typeface="Songti SC" panose="02010600040101010101" pitchFamily="2" charset="-122"/>
                <a:ea typeface="Songti SC" panose="02010600040101010101" pitchFamily="2" charset="-122"/>
              </a:defRPr>
            </a:lvl1pPr>
          </a:lstStyle>
          <a:p>
            <a:pPr lvl="0"/>
            <a:r>
              <a:rPr kumimoji="1" lang="zh-CN" altLang="en-US" dirty="0"/>
              <a:t>邮箱</a:t>
            </a:r>
          </a:p>
        </p:txBody>
      </p:sp>
      <p:sp>
        <p:nvSpPr>
          <p:cNvPr id="10" name="文本占位符 9">
            <a:extLst>
              <a:ext uri="{FF2B5EF4-FFF2-40B4-BE49-F238E27FC236}">
                <a16:creationId xmlns:a16="http://schemas.microsoft.com/office/drawing/2014/main" id="{57151025-63D0-1F4A-B573-330AC6A1EE75}"/>
              </a:ext>
            </a:extLst>
          </p:cNvPr>
          <p:cNvSpPr>
            <a:spLocks noGrp="1"/>
          </p:cNvSpPr>
          <p:nvPr>
            <p:ph type="body" sz="quarter" idx="11" hasCustomPrompt="1"/>
          </p:nvPr>
        </p:nvSpPr>
        <p:spPr>
          <a:xfrm>
            <a:off x="2303463" y="3429000"/>
            <a:ext cx="4968875" cy="908050"/>
          </a:xfrm>
        </p:spPr>
        <p:txBody>
          <a:bodyPr lIns="0">
            <a:noAutofit/>
          </a:bodyPr>
          <a:lstStyle>
            <a:lvl1pPr marL="0" indent="0">
              <a:buNone/>
              <a:defRPr sz="1400">
                <a:solidFill>
                  <a:schemeClr val="bg1"/>
                </a:solidFill>
                <a:latin typeface="Songti SC" panose="02010600040101010101" pitchFamily="2" charset="-122"/>
                <a:ea typeface="Songti SC" panose="02010600040101010101" pitchFamily="2" charset="-122"/>
              </a:defRPr>
            </a:lvl1pPr>
            <a:lvl2pPr>
              <a:defRPr sz="2000">
                <a:solidFill>
                  <a:schemeClr val="bg1"/>
                </a:solidFill>
                <a:latin typeface="Songti SC" panose="02010600040101010101" pitchFamily="2" charset="-122"/>
                <a:ea typeface="Songti SC" panose="02010600040101010101" pitchFamily="2" charset="-122"/>
              </a:defRPr>
            </a:lvl2pPr>
            <a:lvl3pPr>
              <a:defRPr sz="2000">
                <a:solidFill>
                  <a:schemeClr val="bg1"/>
                </a:solidFill>
                <a:latin typeface="Songti SC" panose="02010600040101010101" pitchFamily="2" charset="-122"/>
                <a:ea typeface="Songti SC" panose="02010600040101010101" pitchFamily="2" charset="-122"/>
              </a:defRPr>
            </a:lvl3pPr>
            <a:lvl4pPr>
              <a:defRPr sz="2000">
                <a:solidFill>
                  <a:schemeClr val="bg1"/>
                </a:solidFill>
                <a:latin typeface="Songti SC" panose="02010600040101010101" pitchFamily="2" charset="-122"/>
                <a:ea typeface="Songti SC" panose="02010600040101010101" pitchFamily="2" charset="-122"/>
              </a:defRPr>
            </a:lvl4pPr>
            <a:lvl5pPr>
              <a:defRPr sz="2000">
                <a:solidFill>
                  <a:schemeClr val="bg1"/>
                </a:solidFill>
                <a:latin typeface="Songti SC" panose="02010600040101010101" pitchFamily="2" charset="-122"/>
                <a:ea typeface="Songti SC" panose="02010600040101010101" pitchFamily="2" charset="-122"/>
              </a:defRPr>
            </a:lvl5pPr>
          </a:lstStyle>
          <a:p>
            <a:pPr lvl="0"/>
            <a:r>
              <a:rPr kumimoji="1" lang="zh-CN" altLang="en-US" dirty="0"/>
              <a:t>演讲信息</a:t>
            </a:r>
          </a:p>
        </p:txBody>
      </p:sp>
    </p:spTree>
    <p:extLst>
      <p:ext uri="{BB962C8B-B14F-4D97-AF65-F5344CB8AC3E}">
        <p14:creationId xmlns:p14="http://schemas.microsoft.com/office/powerpoint/2010/main" val="2984930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451" userDrawn="1">
          <p15:clr>
            <a:srgbClr val="FBAE40"/>
          </p15:clr>
        </p15:guide>
        <p15:guide id="3" pos="458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9C2E8-B131-7147-B928-DEA1DB1CFE50}"/>
              </a:ext>
            </a:extLst>
          </p:cNvPr>
          <p:cNvSpPr>
            <a:spLocks noGrp="1"/>
          </p:cNvSpPr>
          <p:nvPr>
            <p:ph type="title" hasCustomPrompt="1"/>
          </p:nvPr>
        </p:nvSpPr>
        <p:spPr>
          <a:xfrm>
            <a:off x="628650" y="136524"/>
            <a:ext cx="7904162" cy="548216"/>
          </a:xfrm>
        </p:spPr>
        <p:txBody>
          <a:bodyPr lIns="0" anchor="t">
            <a:noAutofit/>
          </a:bodyPr>
          <a:lstStyle>
            <a:lvl1pPr>
              <a:defRPr sz="3200">
                <a:latin typeface="Heiti SC Medium" pitchFamily="2" charset="-128"/>
                <a:ea typeface="Heiti SC Medium" pitchFamily="2" charset="-128"/>
              </a:defRPr>
            </a:lvl1pPr>
          </a:lstStyle>
          <a:p>
            <a:r>
              <a:rPr kumimoji="1" lang="zh-CN" altLang="en-US" dirty="0"/>
              <a:t>标题</a:t>
            </a:r>
          </a:p>
        </p:txBody>
      </p:sp>
      <p:sp>
        <p:nvSpPr>
          <p:cNvPr id="9" name="灯片编号占位符 8">
            <a:extLst>
              <a:ext uri="{FF2B5EF4-FFF2-40B4-BE49-F238E27FC236}">
                <a16:creationId xmlns:a16="http://schemas.microsoft.com/office/drawing/2014/main" id="{41FB0CF5-CF18-3943-8E04-75474C69A0A5}"/>
              </a:ext>
            </a:extLst>
          </p:cNvPr>
          <p:cNvSpPr>
            <a:spLocks noGrp="1"/>
          </p:cNvSpPr>
          <p:nvPr>
            <p:ph type="sldNum" sz="quarter" idx="12"/>
          </p:nvPr>
        </p:nvSpPr>
        <p:spPr/>
        <p:txBody>
          <a:bodyPr/>
          <a:lstStyle/>
          <a:p>
            <a:fld id="{AB43B06B-D0AA-9947-B3BE-24E9F9E18BF8}" type="slidenum">
              <a:rPr kumimoji="1" lang="zh-CN" altLang="en-US" smtClean="0"/>
              <a:t>‹#›</a:t>
            </a:fld>
            <a:endParaRPr kumimoji="1" lang="zh-CN" altLang="en-US"/>
          </a:p>
        </p:txBody>
      </p:sp>
      <p:sp>
        <p:nvSpPr>
          <p:cNvPr id="11" name="文本占位符 10">
            <a:extLst>
              <a:ext uri="{FF2B5EF4-FFF2-40B4-BE49-F238E27FC236}">
                <a16:creationId xmlns:a16="http://schemas.microsoft.com/office/drawing/2014/main" id="{11CD85DD-B613-F347-94E6-736A37453A30}"/>
              </a:ext>
            </a:extLst>
          </p:cNvPr>
          <p:cNvSpPr>
            <a:spLocks noGrp="1"/>
          </p:cNvSpPr>
          <p:nvPr>
            <p:ph type="body" sz="quarter" idx="13" hasCustomPrompt="1"/>
          </p:nvPr>
        </p:nvSpPr>
        <p:spPr>
          <a:xfrm>
            <a:off x="611188" y="1109663"/>
            <a:ext cx="7921624" cy="5246687"/>
          </a:xfrm>
        </p:spPr>
        <p:txBody>
          <a:bodyPr>
            <a:normAutofit/>
          </a:bodyPr>
          <a:lstStyle>
            <a:lvl1pPr marL="0" indent="0">
              <a:buNone/>
              <a:defRPr sz="2400" b="0">
                <a:latin typeface="Songti SC" panose="02010600040101010101" pitchFamily="2" charset="-122"/>
                <a:ea typeface="Songti SC" panose="02010600040101010101" pitchFamily="2" charset="-122"/>
              </a:defRPr>
            </a:lvl1pPr>
          </a:lstStyle>
          <a:p>
            <a:pPr lvl="0"/>
            <a:r>
              <a:rPr kumimoji="1" lang="zh-CN" altLang="en-US" dirty="0"/>
              <a:t>正文</a:t>
            </a:r>
          </a:p>
        </p:txBody>
      </p:sp>
    </p:spTree>
    <p:extLst>
      <p:ext uri="{BB962C8B-B14F-4D97-AF65-F5344CB8AC3E}">
        <p14:creationId xmlns:p14="http://schemas.microsoft.com/office/powerpoint/2010/main" val="15400065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F78115"/>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0B0D6-C519-6D43-B77F-9434FDE312D1}"/>
              </a:ext>
            </a:extLst>
          </p:cNvPr>
          <p:cNvSpPr>
            <a:spLocks noGrp="1"/>
          </p:cNvSpPr>
          <p:nvPr>
            <p:ph type="title" hasCustomPrompt="1"/>
          </p:nvPr>
        </p:nvSpPr>
        <p:spPr>
          <a:xfrm>
            <a:off x="971550" y="3078134"/>
            <a:ext cx="1347107" cy="701731"/>
          </a:xfrm>
          <a:ln>
            <a:solidFill>
              <a:schemeClr val="bg1"/>
            </a:solidFill>
          </a:ln>
        </p:spPr>
        <p:txBody>
          <a:bodyPr wrap="square">
            <a:spAutoFit/>
          </a:bodyPr>
          <a:lstStyle>
            <a:lvl1pPr>
              <a:defRPr>
                <a:ln>
                  <a:noFill/>
                </a:ln>
                <a:solidFill>
                  <a:schemeClr val="bg1"/>
                </a:solidFill>
                <a:effectLst/>
                <a:latin typeface="Heiti SC Medium" pitchFamily="2" charset="-128"/>
                <a:ea typeface="Heiti SC Medium" pitchFamily="2" charset="-128"/>
              </a:defRPr>
            </a:lvl1pPr>
          </a:lstStyle>
          <a:p>
            <a:r>
              <a:rPr kumimoji="1" lang="zh-CN" altLang="en-US" dirty="0"/>
              <a:t>标题</a:t>
            </a:r>
          </a:p>
        </p:txBody>
      </p:sp>
    </p:spTree>
    <p:extLst>
      <p:ext uri="{BB962C8B-B14F-4D97-AF65-F5344CB8AC3E}">
        <p14:creationId xmlns:p14="http://schemas.microsoft.com/office/powerpoint/2010/main" val="176586896"/>
      </p:ext>
    </p:extLst>
  </p:cSld>
  <p:clrMapOvr>
    <a:masterClrMapping/>
  </p:clrMapOvr>
  <p:extLst>
    <p:ext uri="{DCECCB84-F9BA-43D5-87BE-67443E8EF086}">
      <p15:sldGuideLst xmlns:p15="http://schemas.microsoft.com/office/powerpoint/2012/main">
        <p15:guide id="1" pos="612"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descr="手机屏幕的截图&#10;&#10;描述已自动生成">
            <a:extLst>
              <a:ext uri="{FF2B5EF4-FFF2-40B4-BE49-F238E27FC236}">
                <a16:creationId xmlns:a16="http://schemas.microsoft.com/office/drawing/2014/main" id="{C7316BE4-D0CE-474D-8CD5-2F7EE7FB2DB2}"/>
              </a:ext>
            </a:extLst>
          </p:cNvPr>
          <p:cNvPicPr>
            <a:picLocks noChangeAspect="1"/>
          </p:cNvPicPr>
          <p:nvPr userDrawn="1"/>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10139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74091-1591-064F-B407-B0B03AAA6BE9}" type="datetimeFigureOut">
              <a:rPr kumimoji="1" lang="zh-CN" altLang="en-US" smtClean="0"/>
              <a:t>2019/11/18</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3B06B-D0AA-9947-B3BE-24E9F9E18BF8}" type="slidenum">
              <a:rPr kumimoji="1" lang="zh-CN" altLang="en-US" smtClean="0"/>
              <a:t>‹#›</a:t>
            </a:fld>
            <a:endParaRPr kumimoji="1" lang="zh-CN" altLang="en-US"/>
          </a:p>
        </p:txBody>
      </p:sp>
    </p:spTree>
    <p:extLst>
      <p:ext uri="{BB962C8B-B14F-4D97-AF65-F5344CB8AC3E}">
        <p14:creationId xmlns:p14="http://schemas.microsoft.com/office/powerpoint/2010/main" val="1186780729"/>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97A95-CCB7-C145-980C-FC10DC2903C2}"/>
              </a:ext>
            </a:extLst>
          </p:cNvPr>
          <p:cNvSpPr>
            <a:spLocks noGrp="1"/>
          </p:cNvSpPr>
          <p:nvPr>
            <p:ph type="ctrTitle"/>
          </p:nvPr>
        </p:nvSpPr>
        <p:spPr/>
        <p:txBody>
          <a:bodyPr>
            <a:normAutofit/>
          </a:bodyPr>
          <a:lstStyle/>
          <a:p>
            <a:r>
              <a:rPr kumimoji="1" lang="zh-CN" altLang="en-US" dirty="0"/>
              <a:t>述职报告</a:t>
            </a:r>
          </a:p>
        </p:txBody>
      </p:sp>
      <p:sp>
        <p:nvSpPr>
          <p:cNvPr id="3" name="副标题 2">
            <a:extLst>
              <a:ext uri="{FF2B5EF4-FFF2-40B4-BE49-F238E27FC236}">
                <a16:creationId xmlns:a16="http://schemas.microsoft.com/office/drawing/2014/main" id="{C7719BD4-816D-7D41-891A-A0346808F00C}"/>
              </a:ext>
            </a:extLst>
          </p:cNvPr>
          <p:cNvSpPr>
            <a:spLocks noGrp="1"/>
          </p:cNvSpPr>
          <p:nvPr>
            <p:ph type="subTitle" idx="1"/>
          </p:nvPr>
        </p:nvSpPr>
        <p:spPr/>
        <p:txBody>
          <a:bodyPr/>
          <a:lstStyle/>
          <a:p>
            <a:r>
              <a:rPr kumimoji="1" lang="en-US" altLang="zh-CN" dirty="0"/>
              <a:t>T2</a:t>
            </a:r>
            <a:r>
              <a:rPr kumimoji="1" lang="zh-CN" altLang="en-US" dirty="0"/>
              <a:t>晋升</a:t>
            </a:r>
            <a:r>
              <a:rPr kumimoji="1" lang="en-US" altLang="zh-CN" dirty="0"/>
              <a:t>T3 </a:t>
            </a:r>
            <a:endParaRPr kumimoji="1" lang="zh-CN" altLang="en-US" dirty="0"/>
          </a:p>
        </p:txBody>
      </p:sp>
      <p:sp>
        <p:nvSpPr>
          <p:cNvPr id="4" name="文本占位符 3">
            <a:extLst>
              <a:ext uri="{FF2B5EF4-FFF2-40B4-BE49-F238E27FC236}">
                <a16:creationId xmlns:a16="http://schemas.microsoft.com/office/drawing/2014/main" id="{A564B7E1-CCBD-3D45-87A5-3BE4DEA1DB62}"/>
              </a:ext>
            </a:extLst>
          </p:cNvPr>
          <p:cNvSpPr>
            <a:spLocks noGrp="1"/>
          </p:cNvSpPr>
          <p:nvPr>
            <p:ph type="body" sz="quarter" idx="10"/>
          </p:nvPr>
        </p:nvSpPr>
        <p:spPr/>
        <p:txBody>
          <a:bodyPr/>
          <a:lstStyle/>
          <a:p>
            <a:r>
              <a:rPr kumimoji="1" lang="en-US" altLang="zh-CN" dirty="0"/>
              <a:t>zhangguozheng01@58.com</a:t>
            </a:r>
            <a:endParaRPr kumimoji="1" lang="zh-CN" altLang="en-US" dirty="0"/>
          </a:p>
        </p:txBody>
      </p:sp>
      <p:sp>
        <p:nvSpPr>
          <p:cNvPr id="5" name="文本占位符 4">
            <a:extLst>
              <a:ext uri="{FF2B5EF4-FFF2-40B4-BE49-F238E27FC236}">
                <a16:creationId xmlns:a16="http://schemas.microsoft.com/office/drawing/2014/main" id="{463BB29D-7C05-A64E-BB96-F31E9E21EB00}"/>
              </a:ext>
            </a:extLst>
          </p:cNvPr>
          <p:cNvSpPr>
            <a:spLocks noGrp="1"/>
          </p:cNvSpPr>
          <p:nvPr>
            <p:ph type="body" sz="quarter" idx="11"/>
          </p:nvPr>
        </p:nvSpPr>
        <p:spPr/>
        <p:txBody>
          <a:bodyPr/>
          <a:lstStyle/>
          <a:p>
            <a:r>
              <a:rPr kumimoji="1" lang="zh-CN" altLang="en-US" dirty="0"/>
              <a:t>汇报人：张国政</a:t>
            </a:r>
            <a:endParaRPr kumimoji="1" lang="en-US" altLang="zh-CN" dirty="0"/>
          </a:p>
          <a:p>
            <a:r>
              <a:rPr kumimoji="1" lang="zh-CN" altLang="en-US" dirty="0"/>
              <a:t>部门：用户</a:t>
            </a:r>
            <a:r>
              <a:rPr kumimoji="1" lang="en-US" altLang="zh-CN" dirty="0"/>
              <a:t>iOS</a:t>
            </a:r>
            <a:r>
              <a:rPr kumimoji="1" lang="zh-CN" altLang="en-US" dirty="0"/>
              <a:t>技术部</a:t>
            </a:r>
            <a:endParaRPr kumimoji="1" lang="en-US" altLang="zh-CN" dirty="0"/>
          </a:p>
          <a:p>
            <a:r>
              <a:rPr kumimoji="1" lang="zh-CN" altLang="en-US" dirty="0"/>
              <a:t>时间：</a:t>
            </a:r>
            <a:r>
              <a:rPr kumimoji="1" lang="en-US" altLang="zh-CN" dirty="0"/>
              <a:t>2019/11/16</a:t>
            </a:r>
            <a:endParaRPr kumimoji="1" lang="zh-CN" altLang="en-US" dirty="0"/>
          </a:p>
        </p:txBody>
      </p:sp>
    </p:spTree>
    <p:extLst>
      <p:ext uri="{BB962C8B-B14F-4D97-AF65-F5344CB8AC3E}">
        <p14:creationId xmlns:p14="http://schemas.microsoft.com/office/powerpoint/2010/main" val="195324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7634E-16AB-1644-A4BF-1CC6FCF822E1}"/>
              </a:ext>
            </a:extLst>
          </p:cNvPr>
          <p:cNvSpPr>
            <a:spLocks noGrp="1"/>
          </p:cNvSpPr>
          <p:nvPr>
            <p:ph type="title"/>
          </p:nvPr>
        </p:nvSpPr>
        <p:spPr/>
        <p:txBody>
          <a:bodyPr/>
          <a:lstStyle/>
          <a:p>
            <a:r>
              <a:rPr kumimoji="1" lang="zh-CN" altLang="en-US" dirty="0"/>
              <a:t>解决：房价报告内容化</a:t>
            </a:r>
          </a:p>
        </p:txBody>
      </p:sp>
      <p:sp>
        <p:nvSpPr>
          <p:cNvPr id="3" name="文本占位符 2">
            <a:extLst>
              <a:ext uri="{FF2B5EF4-FFF2-40B4-BE49-F238E27FC236}">
                <a16:creationId xmlns:a16="http://schemas.microsoft.com/office/drawing/2014/main" id="{45A8E997-456C-A347-B554-EFD8515DACA8}"/>
              </a:ext>
            </a:extLst>
          </p:cNvPr>
          <p:cNvSpPr>
            <a:spLocks noGrp="1"/>
          </p:cNvSpPr>
          <p:nvPr>
            <p:ph type="body" sz="quarter" idx="13"/>
          </p:nvPr>
        </p:nvSpPr>
        <p:spPr>
          <a:xfrm>
            <a:off x="611188" y="1109663"/>
            <a:ext cx="3873725" cy="5246687"/>
          </a:xfrm>
        </p:spPr>
        <p:txBody>
          <a:bodyPr anchor="t"/>
          <a:lstStyle/>
          <a:p>
            <a:r>
              <a:rPr kumimoji="1" lang="zh-CN" altLang="en-US" dirty="0">
                <a:latin typeface="Heiti SC Medium" pitchFamily="2" charset="-128"/>
                <a:ea typeface="Heiti SC Medium" pitchFamily="2" charset="-128"/>
              </a:rPr>
              <a:t>原因</a:t>
            </a:r>
            <a:endParaRPr kumimoji="1" lang="en-US" altLang="zh-CN" dirty="0">
              <a:latin typeface="Heiti SC Medium" pitchFamily="2" charset="-128"/>
              <a:ea typeface="Heiti SC Medium" pitchFamily="2" charset="-128"/>
            </a:endParaRPr>
          </a:p>
          <a:p>
            <a:r>
              <a:rPr kumimoji="1" lang="zh-CN" altLang="en-US" dirty="0"/>
              <a:t>由于市场情况和主题推荐的样式不同却使用了同样的复用标识，导致 </a:t>
            </a:r>
            <a:r>
              <a:rPr kumimoji="1" lang="en-US" altLang="zh-CN" dirty="0" err="1"/>
              <a:t>UIKit</a:t>
            </a:r>
            <a:r>
              <a:rPr kumimoji="1" lang="zh-CN" altLang="en-US" dirty="0"/>
              <a:t> 出现复用异常。</a:t>
            </a:r>
            <a:endParaRPr kumimoji="1" lang="en-US" altLang="zh-CN" dirty="0"/>
          </a:p>
          <a:p>
            <a:endParaRPr kumimoji="1" lang="en-US" altLang="zh-CN" dirty="0"/>
          </a:p>
          <a:p>
            <a:r>
              <a:rPr kumimoji="1" lang="zh-CN" altLang="en-US" dirty="0">
                <a:latin typeface="Heiti SC Medium" pitchFamily="2" charset="-128"/>
                <a:ea typeface="Heiti SC Medium" pitchFamily="2" charset="-128"/>
              </a:rPr>
              <a:t>措施</a:t>
            </a:r>
            <a:endParaRPr kumimoji="1" lang="en-US" altLang="zh-CN" dirty="0">
              <a:latin typeface="Heiti SC Medium" pitchFamily="2" charset="-128"/>
              <a:ea typeface="Heiti SC Medium" pitchFamily="2" charset="-128"/>
            </a:endParaRPr>
          </a:p>
          <a:p>
            <a:r>
              <a:rPr kumimoji="1" lang="en-US" altLang="zh-CN" dirty="0" err="1"/>
              <a:t>AJKCommonCollectionRow</a:t>
            </a:r>
            <a:r>
              <a:rPr kumimoji="1" lang="en-US" altLang="zh-CN" dirty="0"/>
              <a:t> </a:t>
            </a:r>
            <a:r>
              <a:rPr kumimoji="1" lang="zh-CN" altLang="en-US" dirty="0"/>
              <a:t>类增加复用标识属性，重写父类 </a:t>
            </a:r>
            <a:r>
              <a:rPr kumimoji="1" lang="en-US" altLang="zh-CN" dirty="0" err="1"/>
              <a:t>AIFTableRow</a:t>
            </a:r>
            <a:r>
              <a:rPr kumimoji="1" lang="en-US" altLang="zh-CN" dirty="0"/>
              <a:t> </a:t>
            </a:r>
            <a:r>
              <a:rPr kumimoji="1" lang="zh-CN" altLang="en-US" dirty="0"/>
              <a:t>的 </a:t>
            </a:r>
            <a:r>
              <a:rPr kumimoji="1" lang="en-US" altLang="zh-CN" dirty="0" err="1"/>
              <a:t>reuseIdentifier</a:t>
            </a:r>
            <a:r>
              <a:rPr kumimoji="1" lang="en-US" altLang="zh-CN" dirty="0"/>
              <a:t> </a:t>
            </a:r>
            <a:r>
              <a:rPr kumimoji="1" lang="zh-CN" altLang="en-US" dirty="0"/>
              <a:t>方法。如果该属性有值则返回，没有则返回父类实现。</a:t>
            </a:r>
            <a:endParaRPr kumimoji="1" lang="en-US" altLang="zh-CN" dirty="0"/>
          </a:p>
        </p:txBody>
      </p:sp>
      <p:pic>
        <p:nvPicPr>
          <p:cNvPr id="5" name="图片 4" descr="手机屏幕截图&#10;&#10;描述已自动生成">
            <a:extLst>
              <a:ext uri="{FF2B5EF4-FFF2-40B4-BE49-F238E27FC236}">
                <a16:creationId xmlns:a16="http://schemas.microsoft.com/office/drawing/2014/main" id="{6B675674-9599-D348-A075-6A7BA0983DBE}"/>
              </a:ext>
            </a:extLst>
          </p:cNvPr>
          <p:cNvPicPr>
            <a:picLocks noChangeAspect="1"/>
          </p:cNvPicPr>
          <p:nvPr/>
        </p:nvPicPr>
        <p:blipFill>
          <a:blip r:embed="rId2"/>
          <a:stretch>
            <a:fillRect/>
          </a:stretch>
        </p:blipFill>
        <p:spPr>
          <a:xfrm>
            <a:off x="4932812" y="1200046"/>
            <a:ext cx="3600000" cy="2378262"/>
          </a:xfrm>
          <a:prstGeom prst="rect">
            <a:avLst/>
          </a:prstGeom>
        </p:spPr>
      </p:pic>
      <p:pic>
        <p:nvPicPr>
          <p:cNvPr id="7" name="图片 6" descr="手机屏幕的截图&#10;&#10;描述已自动生成">
            <a:extLst>
              <a:ext uri="{FF2B5EF4-FFF2-40B4-BE49-F238E27FC236}">
                <a16:creationId xmlns:a16="http://schemas.microsoft.com/office/drawing/2014/main" id="{E6B305FB-130E-3B42-8B62-D3B33D417B55}"/>
              </a:ext>
            </a:extLst>
          </p:cNvPr>
          <p:cNvPicPr>
            <a:picLocks noChangeAspect="1"/>
          </p:cNvPicPr>
          <p:nvPr/>
        </p:nvPicPr>
        <p:blipFill>
          <a:blip r:embed="rId3"/>
          <a:stretch>
            <a:fillRect/>
          </a:stretch>
        </p:blipFill>
        <p:spPr>
          <a:xfrm>
            <a:off x="4932812" y="3897085"/>
            <a:ext cx="3600000" cy="1760869"/>
          </a:xfrm>
          <a:prstGeom prst="rect">
            <a:avLst/>
          </a:prstGeom>
        </p:spPr>
      </p:pic>
    </p:spTree>
    <p:extLst>
      <p:ext uri="{BB962C8B-B14F-4D97-AF65-F5344CB8AC3E}">
        <p14:creationId xmlns:p14="http://schemas.microsoft.com/office/powerpoint/2010/main" val="195239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CF52A-9985-B54B-81A1-B2A7C4B27BE2}"/>
              </a:ext>
            </a:extLst>
          </p:cNvPr>
          <p:cNvSpPr>
            <a:spLocks noGrp="1"/>
          </p:cNvSpPr>
          <p:nvPr>
            <p:ph type="title"/>
          </p:nvPr>
        </p:nvSpPr>
        <p:spPr>
          <a:xfrm>
            <a:off x="971550" y="3078134"/>
            <a:ext cx="3570208" cy="701731"/>
          </a:xfrm>
        </p:spPr>
        <p:txBody>
          <a:bodyPr wrap="none"/>
          <a:lstStyle/>
          <a:p>
            <a:r>
              <a:rPr kumimoji="1" lang="zh-CN" altLang="en-US" dirty="0"/>
              <a:t>群聊广场优化</a:t>
            </a:r>
          </a:p>
        </p:txBody>
      </p:sp>
    </p:spTree>
    <p:extLst>
      <p:ext uri="{BB962C8B-B14F-4D97-AF65-F5344CB8AC3E}">
        <p14:creationId xmlns:p14="http://schemas.microsoft.com/office/powerpoint/2010/main" val="180480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EB010-5AC1-B042-8CC1-1374C56B0DAC}"/>
              </a:ext>
            </a:extLst>
          </p:cNvPr>
          <p:cNvSpPr>
            <a:spLocks noGrp="1"/>
          </p:cNvSpPr>
          <p:nvPr>
            <p:ph type="title"/>
          </p:nvPr>
        </p:nvSpPr>
        <p:spPr/>
        <p:txBody>
          <a:bodyPr/>
          <a:lstStyle/>
          <a:p>
            <a:r>
              <a:rPr kumimoji="1" lang="zh-CN" altLang="en-US" dirty="0"/>
              <a:t>项目背景：群聊广场优化</a:t>
            </a:r>
          </a:p>
        </p:txBody>
      </p:sp>
      <p:sp>
        <p:nvSpPr>
          <p:cNvPr id="3" name="文本占位符 2">
            <a:extLst>
              <a:ext uri="{FF2B5EF4-FFF2-40B4-BE49-F238E27FC236}">
                <a16:creationId xmlns:a16="http://schemas.microsoft.com/office/drawing/2014/main" id="{D740C1D8-9C23-A241-BF4D-C4E346FDF64B}"/>
              </a:ext>
            </a:extLst>
          </p:cNvPr>
          <p:cNvSpPr>
            <a:spLocks noGrp="1"/>
          </p:cNvSpPr>
          <p:nvPr>
            <p:ph type="body" sz="quarter" idx="13"/>
          </p:nvPr>
        </p:nvSpPr>
        <p:spPr>
          <a:xfrm>
            <a:off x="611189" y="1109663"/>
            <a:ext cx="3960812" cy="5246687"/>
          </a:xfrm>
        </p:spPr>
        <p:txBody>
          <a:bodyPr lIns="0"/>
          <a:lstStyle/>
          <a:p>
            <a:r>
              <a:rPr kumimoji="1" lang="zh-CN" altLang="en-US" dirty="0"/>
              <a:t>背景</a:t>
            </a:r>
            <a:endParaRPr kumimoji="1" lang="en-US" altLang="zh-CN" dirty="0"/>
          </a:p>
          <a:p>
            <a:pPr marL="457200" indent="-457200">
              <a:buAutoNum type="arabicPeriod"/>
            </a:pPr>
            <a:r>
              <a:rPr kumimoji="1" lang="zh-CN" altLang="en-US" dirty="0"/>
              <a:t>群聊广场入口点击率低</a:t>
            </a:r>
            <a:endParaRPr kumimoji="1" lang="en-US" altLang="zh-CN" dirty="0"/>
          </a:p>
          <a:p>
            <a:pPr marL="457200" indent="-457200">
              <a:buAutoNum type="arabicPeriod"/>
            </a:pPr>
            <a:r>
              <a:rPr kumimoji="1" lang="zh-CN" altLang="en-US" dirty="0"/>
              <a:t>群聊广场将增加人工运营</a:t>
            </a:r>
            <a:endParaRPr kumimoji="1" lang="en-US" altLang="zh-CN" dirty="0"/>
          </a:p>
          <a:p>
            <a:pPr marL="457200" indent="-457200">
              <a:buAutoNum type="arabicPeriod"/>
            </a:pPr>
            <a:r>
              <a:rPr kumimoji="1" lang="en-US" altLang="zh-CN" dirty="0"/>
              <a:t>BI</a:t>
            </a:r>
            <a:r>
              <a:rPr kumimoji="1" lang="zh-CN" altLang="en-US" dirty="0"/>
              <a:t>推荐不及时，群满员后依旧在推荐，拦截了大部分用户</a:t>
            </a:r>
            <a:endParaRPr kumimoji="1" lang="en-US" altLang="zh-CN" dirty="0"/>
          </a:p>
          <a:p>
            <a:pPr marL="457200" indent="-457200">
              <a:buAutoNum type="arabicPeriod"/>
            </a:pPr>
            <a:endParaRPr kumimoji="1" lang="en-US" altLang="zh-CN" dirty="0"/>
          </a:p>
          <a:p>
            <a:r>
              <a:rPr kumimoji="1" lang="zh-CN" altLang="en-US" dirty="0"/>
              <a:t>目的</a:t>
            </a:r>
            <a:endParaRPr kumimoji="1" lang="en-US" altLang="zh-CN" dirty="0"/>
          </a:p>
          <a:p>
            <a:pPr marL="457200" indent="-457200">
              <a:buAutoNum type="arabicPeriod"/>
            </a:pPr>
            <a:r>
              <a:rPr kumimoji="1" lang="zh-CN" altLang="en-US" dirty="0"/>
              <a:t>提升用户跳转至群聊广场</a:t>
            </a:r>
            <a:endParaRPr kumimoji="1" lang="en-US" altLang="zh-CN" dirty="0"/>
          </a:p>
          <a:p>
            <a:pPr marL="457200" indent="-457200">
              <a:buAutoNum type="arabicPeriod"/>
            </a:pPr>
            <a:r>
              <a:rPr kumimoji="1" lang="zh-CN" altLang="en-US" dirty="0"/>
              <a:t>多维度筛选，提升用户体验，增加进群量</a:t>
            </a:r>
            <a:endParaRPr kumimoji="1" lang="en-US" altLang="zh-CN" dirty="0"/>
          </a:p>
          <a:p>
            <a:pPr marL="457200" indent="-457200">
              <a:buAutoNum type="arabicPeriod"/>
            </a:pPr>
            <a:r>
              <a:rPr kumimoji="1" lang="zh-CN" altLang="en-US" dirty="0"/>
              <a:t>优化</a:t>
            </a:r>
            <a:r>
              <a:rPr kumimoji="1" lang="en-US" altLang="zh-CN" dirty="0"/>
              <a:t>BI</a:t>
            </a:r>
            <a:r>
              <a:rPr kumimoji="1" lang="zh-CN" altLang="en-US" dirty="0"/>
              <a:t>推荐</a:t>
            </a:r>
          </a:p>
        </p:txBody>
      </p:sp>
      <p:pic>
        <p:nvPicPr>
          <p:cNvPr id="5" name="图片 4" descr="手机屏幕截图&#10;&#10;描述已自动生成">
            <a:extLst>
              <a:ext uri="{FF2B5EF4-FFF2-40B4-BE49-F238E27FC236}">
                <a16:creationId xmlns:a16="http://schemas.microsoft.com/office/drawing/2014/main" id="{423F768A-2AA8-0C41-B0AC-1569F3D94704}"/>
              </a:ext>
            </a:extLst>
          </p:cNvPr>
          <p:cNvPicPr>
            <a:picLocks noChangeAspect="1"/>
          </p:cNvPicPr>
          <p:nvPr/>
        </p:nvPicPr>
        <p:blipFill rotWithShape="1">
          <a:blip r:embed="rId2"/>
          <a:srcRect b="25863"/>
          <a:stretch/>
        </p:blipFill>
        <p:spPr>
          <a:xfrm>
            <a:off x="5364049" y="1109663"/>
            <a:ext cx="3168763" cy="5084309"/>
          </a:xfrm>
          <a:prstGeom prst="rect">
            <a:avLst/>
          </a:prstGeom>
        </p:spPr>
      </p:pic>
    </p:spTree>
    <p:extLst>
      <p:ext uri="{BB962C8B-B14F-4D97-AF65-F5344CB8AC3E}">
        <p14:creationId xmlns:p14="http://schemas.microsoft.com/office/powerpoint/2010/main" val="40817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AFA66-70C7-2E41-8E3E-7F69A4E41B54}"/>
              </a:ext>
            </a:extLst>
          </p:cNvPr>
          <p:cNvSpPr>
            <a:spLocks noGrp="1"/>
          </p:cNvSpPr>
          <p:nvPr>
            <p:ph type="title"/>
          </p:nvPr>
        </p:nvSpPr>
        <p:spPr/>
        <p:txBody>
          <a:bodyPr/>
          <a:lstStyle/>
          <a:p>
            <a:r>
              <a:rPr kumimoji="1" lang="zh-CN" altLang="en-US" dirty="0"/>
              <a:t>设计方案：群聊广场优化</a:t>
            </a:r>
          </a:p>
        </p:txBody>
      </p:sp>
      <p:pic>
        <p:nvPicPr>
          <p:cNvPr id="7" name="图片 6" descr="手机屏幕的截图&#10;&#10;描述已自动生成">
            <a:extLst>
              <a:ext uri="{FF2B5EF4-FFF2-40B4-BE49-F238E27FC236}">
                <a16:creationId xmlns:a16="http://schemas.microsoft.com/office/drawing/2014/main" id="{F5FE976E-7C1D-5142-94F2-B2B05F86951A}"/>
              </a:ext>
            </a:extLst>
          </p:cNvPr>
          <p:cNvPicPr>
            <a:picLocks noChangeAspect="1"/>
          </p:cNvPicPr>
          <p:nvPr/>
        </p:nvPicPr>
        <p:blipFill>
          <a:blip r:embed="rId2"/>
          <a:stretch>
            <a:fillRect/>
          </a:stretch>
        </p:blipFill>
        <p:spPr>
          <a:xfrm>
            <a:off x="827314" y="1157699"/>
            <a:ext cx="7489371" cy="5216001"/>
          </a:xfrm>
          <a:prstGeom prst="rect">
            <a:avLst/>
          </a:prstGeom>
        </p:spPr>
      </p:pic>
    </p:spTree>
    <p:extLst>
      <p:ext uri="{BB962C8B-B14F-4D97-AF65-F5344CB8AC3E}">
        <p14:creationId xmlns:p14="http://schemas.microsoft.com/office/powerpoint/2010/main" val="135789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C9C62-B185-1D48-8253-F0CA0C95B1AF}"/>
              </a:ext>
            </a:extLst>
          </p:cNvPr>
          <p:cNvSpPr>
            <a:spLocks noGrp="1"/>
          </p:cNvSpPr>
          <p:nvPr>
            <p:ph type="title"/>
          </p:nvPr>
        </p:nvSpPr>
        <p:spPr/>
        <p:txBody>
          <a:bodyPr/>
          <a:lstStyle/>
          <a:p>
            <a:r>
              <a:rPr kumimoji="1" lang="zh-CN" altLang="en-US" dirty="0"/>
              <a:t>遇到问题：群聊广场优化</a:t>
            </a:r>
          </a:p>
        </p:txBody>
      </p:sp>
      <p:sp>
        <p:nvSpPr>
          <p:cNvPr id="3" name="文本占位符 2">
            <a:extLst>
              <a:ext uri="{FF2B5EF4-FFF2-40B4-BE49-F238E27FC236}">
                <a16:creationId xmlns:a16="http://schemas.microsoft.com/office/drawing/2014/main" id="{FBDC4AFB-B22C-F744-9228-A23A631B66DC}"/>
              </a:ext>
            </a:extLst>
          </p:cNvPr>
          <p:cNvSpPr>
            <a:spLocks noGrp="1"/>
          </p:cNvSpPr>
          <p:nvPr>
            <p:ph type="body" sz="quarter" idx="13"/>
          </p:nvPr>
        </p:nvSpPr>
        <p:spPr>
          <a:xfrm>
            <a:off x="611188" y="1109663"/>
            <a:ext cx="3122612" cy="5246687"/>
          </a:xfrm>
        </p:spPr>
        <p:txBody>
          <a:bodyPr anchor="ctr"/>
          <a:lstStyle/>
          <a:p>
            <a:r>
              <a:rPr kumimoji="1" lang="zh-CN" altLang="en-US" dirty="0">
                <a:latin typeface="Heiti SC Medium" pitchFamily="2" charset="-128"/>
                <a:ea typeface="Heiti SC Medium" pitchFamily="2" charset="-128"/>
              </a:rPr>
              <a:t>多层</a:t>
            </a:r>
            <a:r>
              <a:rPr kumimoji="1" lang="en-US" altLang="zh-CN" dirty="0">
                <a:latin typeface="Heiti SC Medium" pitchFamily="2" charset="-128"/>
                <a:ea typeface="Heiti SC Medium" pitchFamily="2" charset="-128"/>
              </a:rPr>
              <a:t> Scroll View </a:t>
            </a:r>
            <a:r>
              <a:rPr kumimoji="1" lang="zh-CN" altLang="en-US" dirty="0">
                <a:latin typeface="Heiti SC Medium" pitchFamily="2" charset="-128"/>
                <a:ea typeface="Heiti SC Medium" pitchFamily="2" charset="-128"/>
              </a:rPr>
              <a:t>嵌套</a:t>
            </a:r>
            <a:endParaRPr kumimoji="1" lang="en-US" altLang="zh-CN" dirty="0">
              <a:latin typeface="Heiti SC Medium" pitchFamily="2" charset="-128"/>
              <a:ea typeface="Heiti SC Medium" pitchFamily="2" charset="-128"/>
            </a:endParaRPr>
          </a:p>
          <a:p>
            <a:pPr marL="457200" indent="-457200">
              <a:buAutoNum type="arabicPeriod"/>
            </a:pPr>
            <a:r>
              <a:rPr kumimoji="1" lang="zh-CN" altLang="en-US" dirty="0"/>
              <a:t>群广场列表</a:t>
            </a:r>
            <a:endParaRPr kumimoji="1" lang="en-US" altLang="zh-CN" dirty="0"/>
          </a:p>
          <a:p>
            <a:pPr marL="457200" indent="-457200">
              <a:buAutoNum type="arabicPeriod"/>
            </a:pPr>
            <a:r>
              <a:rPr kumimoji="1" lang="zh-CN" altLang="en-US" dirty="0"/>
              <a:t>分页视图控制器内置的滚动视图</a:t>
            </a:r>
            <a:endParaRPr kumimoji="1" lang="en-US" altLang="zh-CN" dirty="0"/>
          </a:p>
          <a:p>
            <a:pPr marL="457200" indent="-457200">
              <a:buAutoNum type="arabicPeriod"/>
            </a:pPr>
            <a:r>
              <a:rPr kumimoji="1" lang="zh-CN" altLang="en-US" dirty="0"/>
              <a:t>群聊列表</a:t>
            </a:r>
            <a:r>
              <a:rPr kumimoji="1" lang="en-US" altLang="zh-CN" dirty="0"/>
              <a:t> </a:t>
            </a:r>
          </a:p>
          <a:p>
            <a:pPr marL="457200" indent="-457200">
              <a:buAutoNum type="arabicPeriod"/>
            </a:pPr>
            <a:endParaRPr kumimoji="1" lang="en-US" altLang="zh-CN" dirty="0"/>
          </a:p>
          <a:p>
            <a:r>
              <a:rPr kumimoji="1" lang="en-US" altLang="zh-CN" dirty="0"/>
              <a:t>1</a:t>
            </a:r>
            <a:r>
              <a:rPr kumimoji="1" lang="zh-CN" altLang="en-US" dirty="0"/>
              <a:t> 和 </a:t>
            </a:r>
            <a:r>
              <a:rPr kumimoji="1" lang="en-US" altLang="zh-CN" dirty="0"/>
              <a:t>3</a:t>
            </a:r>
            <a:r>
              <a:rPr kumimoji="1" lang="zh-CN" altLang="en-US" dirty="0"/>
              <a:t> 之间存在手势冲突</a:t>
            </a:r>
            <a:endParaRPr kumimoji="1" lang="en-US" altLang="zh-CN" dirty="0"/>
          </a:p>
        </p:txBody>
      </p:sp>
      <p:pic>
        <p:nvPicPr>
          <p:cNvPr id="7" name="图片 6" descr="手机屏幕的截图&#10;&#10;描述已自动生成">
            <a:extLst>
              <a:ext uri="{FF2B5EF4-FFF2-40B4-BE49-F238E27FC236}">
                <a16:creationId xmlns:a16="http://schemas.microsoft.com/office/drawing/2014/main" id="{2F47F5DD-5D63-584D-95CF-7C9199AE33E7}"/>
              </a:ext>
            </a:extLst>
          </p:cNvPr>
          <p:cNvPicPr>
            <a:picLocks noChangeAspect="1"/>
          </p:cNvPicPr>
          <p:nvPr/>
        </p:nvPicPr>
        <p:blipFill>
          <a:blip r:embed="rId2"/>
          <a:stretch>
            <a:fillRect/>
          </a:stretch>
        </p:blipFill>
        <p:spPr>
          <a:xfrm>
            <a:off x="3826256" y="1578088"/>
            <a:ext cx="5219782" cy="4309836"/>
          </a:xfrm>
          <a:prstGeom prst="rect">
            <a:avLst/>
          </a:prstGeom>
        </p:spPr>
      </p:pic>
    </p:spTree>
    <p:extLst>
      <p:ext uri="{BB962C8B-B14F-4D97-AF65-F5344CB8AC3E}">
        <p14:creationId xmlns:p14="http://schemas.microsoft.com/office/powerpoint/2010/main" val="384352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114EC-BA36-8347-B3A4-DC91884DAE4B}"/>
              </a:ext>
            </a:extLst>
          </p:cNvPr>
          <p:cNvSpPr>
            <a:spLocks noGrp="1"/>
          </p:cNvSpPr>
          <p:nvPr>
            <p:ph type="title"/>
          </p:nvPr>
        </p:nvSpPr>
        <p:spPr/>
        <p:txBody>
          <a:bodyPr/>
          <a:lstStyle/>
          <a:p>
            <a:r>
              <a:rPr kumimoji="1" lang="zh-CN" altLang="en-US" dirty="0"/>
              <a:t>思考与解决：群聊广场优化</a:t>
            </a:r>
          </a:p>
        </p:txBody>
      </p:sp>
      <p:sp>
        <p:nvSpPr>
          <p:cNvPr id="3" name="文本占位符 2">
            <a:extLst>
              <a:ext uri="{FF2B5EF4-FFF2-40B4-BE49-F238E27FC236}">
                <a16:creationId xmlns:a16="http://schemas.microsoft.com/office/drawing/2014/main" id="{CD329A0B-EC42-E049-9F87-9524DD95DDA9}"/>
              </a:ext>
            </a:extLst>
          </p:cNvPr>
          <p:cNvSpPr>
            <a:spLocks noGrp="1"/>
          </p:cNvSpPr>
          <p:nvPr>
            <p:ph type="body" sz="quarter" idx="13"/>
          </p:nvPr>
        </p:nvSpPr>
        <p:spPr>
          <a:xfrm>
            <a:off x="611188" y="3766457"/>
            <a:ext cx="7921624" cy="2589893"/>
          </a:xfrm>
        </p:spPr>
        <p:txBody>
          <a:bodyPr/>
          <a:lstStyle/>
          <a:p>
            <a:r>
              <a:rPr kumimoji="1" lang="zh-CN" altLang="en-US" dirty="0"/>
              <a:t>解决手势冲突的关键是决定哪个 </a:t>
            </a:r>
            <a:r>
              <a:rPr kumimoji="1" lang="en-US" altLang="zh-CN" dirty="0"/>
              <a:t>Scroll View </a:t>
            </a:r>
            <a:r>
              <a:rPr kumimoji="1" lang="zh-CN" altLang="en-US" dirty="0"/>
              <a:t>响应滑动手势，所以有两个思路：</a:t>
            </a:r>
            <a:endParaRPr kumimoji="1" lang="en-US" altLang="zh-CN" dirty="0"/>
          </a:p>
          <a:p>
            <a:pPr marL="457200" indent="-457200">
              <a:buAutoNum type="arabicPeriod"/>
            </a:pPr>
            <a:r>
              <a:rPr kumimoji="1" lang="zh-CN" altLang="en-US" dirty="0"/>
              <a:t>在源头处理，设置 </a:t>
            </a:r>
            <a:r>
              <a:rPr kumimoji="1" lang="en-US" altLang="zh-CN" dirty="0" err="1"/>
              <a:t>scrollEnabled</a:t>
            </a:r>
            <a:r>
              <a:rPr kumimoji="1" lang="en-US" altLang="zh-CN" dirty="0"/>
              <a:t> </a:t>
            </a:r>
            <a:r>
              <a:rPr kumimoji="1" lang="zh-CN" altLang="en-US" dirty="0"/>
              <a:t>控制是否可以滚动</a:t>
            </a:r>
            <a:endParaRPr kumimoji="1" lang="en-US" altLang="zh-CN" dirty="0"/>
          </a:p>
          <a:p>
            <a:pPr marL="457200" indent="-457200">
              <a:buFont typeface="Arial" panose="020B0604020202020204" pitchFamily="34" charset="0"/>
              <a:buAutoNum type="arabicPeriod"/>
            </a:pPr>
            <a:r>
              <a:rPr kumimoji="1" lang="zh-CN" altLang="en-US" dirty="0"/>
              <a:t>在结尾处理，在 </a:t>
            </a:r>
            <a:r>
              <a:rPr kumimoji="1" lang="en" altLang="zh-CN" dirty="0" err="1"/>
              <a:t>scrollViewDidScroll</a:t>
            </a:r>
            <a:r>
              <a:rPr kumimoji="1" lang="en" altLang="zh-CN" dirty="0"/>
              <a:t>:</a:t>
            </a:r>
            <a:r>
              <a:rPr kumimoji="1" lang="zh-CN" altLang="en-US" dirty="0"/>
              <a:t> 方法控制偏移量</a:t>
            </a:r>
            <a:endParaRPr kumimoji="1" lang="en-US" altLang="zh-CN" dirty="0"/>
          </a:p>
          <a:p>
            <a:pPr marL="457200" indent="-457200">
              <a:buFont typeface="Arial" panose="020B0604020202020204" pitchFamily="34" charset="0"/>
              <a:buAutoNum type="arabicPeriod"/>
            </a:pPr>
            <a:endParaRPr kumimoji="1" lang="en-US" altLang="zh-CN" dirty="0"/>
          </a:p>
          <a:p>
            <a:r>
              <a:rPr kumimoji="1" lang="zh-CN" altLang="en-US" dirty="0"/>
              <a:t>实践过两种方法后，发现第二种方法的用户体验更好。</a:t>
            </a:r>
          </a:p>
        </p:txBody>
      </p:sp>
      <p:pic>
        <p:nvPicPr>
          <p:cNvPr id="8" name="图片 7" descr="图片包含 游戏机, 街道, 标志, 钟表&#10;&#10;描述已自动生成">
            <a:extLst>
              <a:ext uri="{FF2B5EF4-FFF2-40B4-BE49-F238E27FC236}">
                <a16:creationId xmlns:a16="http://schemas.microsoft.com/office/drawing/2014/main" id="{53F797DA-F69C-0B40-8713-E24E8DDE3305}"/>
              </a:ext>
            </a:extLst>
          </p:cNvPr>
          <p:cNvPicPr>
            <a:picLocks noChangeAspect="1"/>
          </p:cNvPicPr>
          <p:nvPr/>
        </p:nvPicPr>
        <p:blipFill>
          <a:blip r:embed="rId2"/>
          <a:stretch>
            <a:fillRect/>
          </a:stretch>
        </p:blipFill>
        <p:spPr>
          <a:xfrm>
            <a:off x="305594" y="1378713"/>
            <a:ext cx="8532812" cy="2050287"/>
          </a:xfrm>
          <a:prstGeom prst="rect">
            <a:avLst/>
          </a:prstGeom>
        </p:spPr>
      </p:pic>
    </p:spTree>
    <p:extLst>
      <p:ext uri="{BB962C8B-B14F-4D97-AF65-F5344CB8AC3E}">
        <p14:creationId xmlns:p14="http://schemas.microsoft.com/office/powerpoint/2010/main" val="420246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3C6F9-9C87-AA4B-A3FF-444AD809D715}"/>
              </a:ext>
            </a:extLst>
          </p:cNvPr>
          <p:cNvSpPr>
            <a:spLocks noGrp="1"/>
          </p:cNvSpPr>
          <p:nvPr>
            <p:ph type="title"/>
          </p:nvPr>
        </p:nvSpPr>
        <p:spPr/>
        <p:txBody>
          <a:bodyPr/>
          <a:lstStyle/>
          <a:p>
            <a:r>
              <a:rPr kumimoji="1" lang="zh-CN" altLang="en-US" dirty="0"/>
              <a:t>总结</a:t>
            </a:r>
          </a:p>
        </p:txBody>
      </p:sp>
      <p:sp>
        <p:nvSpPr>
          <p:cNvPr id="3" name="文本占位符 2">
            <a:extLst>
              <a:ext uri="{FF2B5EF4-FFF2-40B4-BE49-F238E27FC236}">
                <a16:creationId xmlns:a16="http://schemas.microsoft.com/office/drawing/2014/main" id="{0DD2FFD0-7F46-3A46-8C0A-CEF8B72051DF}"/>
              </a:ext>
            </a:extLst>
          </p:cNvPr>
          <p:cNvSpPr>
            <a:spLocks noGrp="1"/>
          </p:cNvSpPr>
          <p:nvPr>
            <p:ph type="body" sz="quarter" idx="13"/>
          </p:nvPr>
        </p:nvSpPr>
        <p:spPr/>
        <p:txBody>
          <a:bodyPr/>
          <a:lstStyle/>
          <a:p>
            <a:r>
              <a:rPr kumimoji="1" lang="zh-CN" altLang="en-US" dirty="0"/>
              <a:t>收获</a:t>
            </a:r>
            <a:endParaRPr kumimoji="1" lang="en-US" altLang="zh-CN" dirty="0"/>
          </a:p>
          <a:p>
            <a:pPr marL="342900" indent="-342900">
              <a:buFont typeface="Arial" panose="020B0604020202020204" pitchFamily="34" charset="0"/>
              <a:buChar char="•"/>
            </a:pPr>
            <a:r>
              <a:rPr kumimoji="1" lang="zh-CN" altLang="en-US" dirty="0"/>
              <a:t>熟悉安居客项目的开发流程</a:t>
            </a:r>
            <a:endParaRPr kumimoji="1" lang="en-US" altLang="zh-CN" dirty="0"/>
          </a:p>
          <a:p>
            <a:pPr marL="342900" indent="-342900">
              <a:buFont typeface="Arial" panose="020B0604020202020204" pitchFamily="34" charset="0"/>
              <a:buChar char="•"/>
            </a:pPr>
            <a:r>
              <a:rPr kumimoji="1" lang="zh-CN" altLang="en-US" dirty="0"/>
              <a:t>技术快速提升，在规定时间内完成开发任务</a:t>
            </a:r>
            <a:endParaRPr kumimoji="1" lang="en-US" altLang="zh-CN" dirty="0"/>
          </a:p>
          <a:p>
            <a:pPr marL="342900" indent="-342900">
              <a:buFont typeface="Arial" panose="020B0604020202020204" pitchFamily="34" charset="0"/>
              <a:buChar char="•"/>
            </a:pPr>
            <a:r>
              <a:rPr kumimoji="1" lang="zh-CN" altLang="en-US" dirty="0"/>
              <a:t>可以定位、分析、解决开发中遇到的部分问题</a:t>
            </a:r>
            <a:endParaRPr kumimoji="1" lang="en-US" altLang="zh-CN" dirty="0"/>
          </a:p>
          <a:p>
            <a:endParaRPr kumimoji="1" lang="en-US" altLang="zh-CN" dirty="0"/>
          </a:p>
          <a:p>
            <a:r>
              <a:rPr kumimoji="1" lang="zh-CN" altLang="en-US" dirty="0"/>
              <a:t>计划</a:t>
            </a:r>
            <a:endParaRPr kumimoji="1" lang="en-US" altLang="zh-CN" dirty="0"/>
          </a:p>
          <a:p>
            <a:pPr marL="342900" indent="-342900">
              <a:buFont typeface="Arial" panose="020B0604020202020204" pitchFamily="34" charset="0"/>
              <a:buChar char="•"/>
            </a:pPr>
            <a:r>
              <a:rPr kumimoji="1" lang="zh-CN" altLang="en-US" dirty="0"/>
              <a:t>加强与项目其他人员的有效沟通，提高工作效率</a:t>
            </a:r>
            <a:endParaRPr kumimoji="1" lang="en-US" altLang="zh-CN" dirty="0"/>
          </a:p>
          <a:p>
            <a:pPr marL="342900" indent="-342900">
              <a:buFont typeface="Arial" panose="020B0604020202020204" pitchFamily="34" charset="0"/>
              <a:buChar char="•"/>
            </a:pPr>
            <a:r>
              <a:rPr kumimoji="1" lang="zh-CN" altLang="en-US" dirty="0"/>
              <a:t>对 </a:t>
            </a:r>
            <a:r>
              <a:rPr kumimoji="1" lang="en-US" altLang="zh-CN" dirty="0"/>
              <a:t>iOS</a:t>
            </a:r>
            <a:r>
              <a:rPr kumimoji="1" lang="zh-CN" altLang="en-US" dirty="0"/>
              <a:t> 平台的特性及</a:t>
            </a:r>
            <a:r>
              <a:rPr kumimoji="1" lang="en-US" altLang="zh-CN" dirty="0"/>
              <a:t>API</a:t>
            </a:r>
            <a:r>
              <a:rPr kumimoji="1" lang="zh-CN" altLang="en-US" dirty="0"/>
              <a:t>进行查漏补缺</a:t>
            </a:r>
            <a:endParaRPr kumimoji="1" lang="en-US" altLang="zh-CN" dirty="0"/>
          </a:p>
          <a:p>
            <a:pPr marL="342900" indent="-342900">
              <a:buFont typeface="Arial" panose="020B0604020202020204" pitchFamily="34" charset="0"/>
              <a:buChar char="•"/>
            </a:pPr>
            <a:r>
              <a:rPr kumimoji="1" lang="zh-CN" altLang="en-US" dirty="0"/>
              <a:t>强化开发能力，能够封装通用的基础组件</a:t>
            </a:r>
            <a:endParaRPr kumimoji="1" lang="en-US" altLang="zh-CN" dirty="0"/>
          </a:p>
          <a:p>
            <a:endParaRPr kumimoji="1" lang="zh-CN" altLang="en-US" dirty="0"/>
          </a:p>
        </p:txBody>
      </p:sp>
    </p:spTree>
    <p:extLst>
      <p:ext uri="{BB962C8B-B14F-4D97-AF65-F5344CB8AC3E}">
        <p14:creationId xmlns:p14="http://schemas.microsoft.com/office/powerpoint/2010/main" val="52556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0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7FBD873-BC55-E940-B8D5-0905E0D83223}"/>
              </a:ext>
            </a:extLst>
          </p:cNvPr>
          <p:cNvSpPr txBox="1"/>
          <p:nvPr/>
        </p:nvSpPr>
        <p:spPr>
          <a:xfrm>
            <a:off x="971550" y="2921168"/>
            <a:ext cx="1630136" cy="923330"/>
          </a:xfrm>
          <a:prstGeom prst="rect">
            <a:avLst/>
          </a:prstGeom>
          <a:noFill/>
        </p:spPr>
        <p:txBody>
          <a:bodyPr wrap="square" lIns="0" tIns="0" rIns="0" bIns="0" rtlCol="0">
            <a:spAutoFit/>
          </a:bodyPr>
          <a:lstStyle/>
          <a:p>
            <a:r>
              <a:rPr kumimoji="1" lang="zh-CN" altLang="en-US" sz="6000" b="1" dirty="0">
                <a:solidFill>
                  <a:schemeClr val="bg1"/>
                </a:solidFill>
                <a:latin typeface="Heiti SC Medium" pitchFamily="2" charset="-128"/>
                <a:ea typeface="Heiti SC Medium" pitchFamily="2" charset="-128"/>
              </a:rPr>
              <a:t>目录</a:t>
            </a:r>
          </a:p>
        </p:txBody>
      </p:sp>
      <p:sp>
        <p:nvSpPr>
          <p:cNvPr id="4" name="文本框 3">
            <a:extLst>
              <a:ext uri="{FF2B5EF4-FFF2-40B4-BE49-F238E27FC236}">
                <a16:creationId xmlns:a16="http://schemas.microsoft.com/office/drawing/2014/main" id="{C604689F-24E1-1342-A79F-04A6ED55B05B}"/>
              </a:ext>
            </a:extLst>
          </p:cNvPr>
          <p:cNvSpPr txBox="1"/>
          <p:nvPr/>
        </p:nvSpPr>
        <p:spPr>
          <a:xfrm>
            <a:off x="3178401" y="1066800"/>
            <a:ext cx="3520194" cy="4232569"/>
          </a:xfrm>
          <a:prstGeom prst="rect">
            <a:avLst/>
          </a:prstGeom>
          <a:noFill/>
        </p:spPr>
        <p:txBody>
          <a:bodyPr wrap="none" lIns="0" tIns="0" rIns="0" bIns="0" rtlCol="0">
            <a:spAutoFit/>
          </a:bodyPr>
          <a:lstStyle/>
          <a:p>
            <a:pPr marL="285750" indent="-285750">
              <a:lnSpc>
                <a:spcPct val="200000"/>
              </a:lnSpc>
              <a:buFont typeface="Arial" panose="020B0604020202020204" pitchFamily="34" charset="0"/>
              <a:buChar char="•"/>
            </a:pPr>
            <a:r>
              <a:rPr kumimoji="1" lang="zh-CN" altLang="en-US" sz="3600" dirty="0">
                <a:solidFill>
                  <a:schemeClr val="bg1"/>
                </a:solidFill>
                <a:latin typeface="Heiti SC Medium" pitchFamily="2" charset="-128"/>
                <a:ea typeface="Heiti SC Medium" pitchFamily="2" charset="-128"/>
              </a:rPr>
              <a:t>工作内容</a:t>
            </a:r>
            <a:endParaRPr kumimoji="1" lang="en-US" altLang="zh-CN" sz="3600" dirty="0">
              <a:solidFill>
                <a:schemeClr val="bg1"/>
              </a:solidFill>
              <a:latin typeface="Heiti SC Medium" pitchFamily="2" charset="-128"/>
              <a:ea typeface="Heiti SC Medium" pitchFamily="2" charset="-128"/>
            </a:endParaRPr>
          </a:p>
          <a:p>
            <a:pPr marL="285750" indent="-285750">
              <a:lnSpc>
                <a:spcPct val="200000"/>
              </a:lnSpc>
              <a:buFont typeface="Arial" panose="020B0604020202020204" pitchFamily="34" charset="0"/>
              <a:buChar char="•"/>
            </a:pPr>
            <a:r>
              <a:rPr kumimoji="1" lang="zh-CN" altLang="en-US" sz="3600" dirty="0">
                <a:solidFill>
                  <a:schemeClr val="bg1"/>
                </a:solidFill>
                <a:latin typeface="Heiti SC Medium" pitchFamily="2" charset="-128"/>
                <a:ea typeface="Heiti SC Medium" pitchFamily="2" charset="-128"/>
              </a:rPr>
              <a:t>房价报告内容化</a:t>
            </a:r>
            <a:endParaRPr kumimoji="1" lang="en-US" altLang="zh-CN" sz="3600" dirty="0">
              <a:solidFill>
                <a:schemeClr val="bg1"/>
              </a:solidFill>
              <a:latin typeface="Heiti SC Medium" pitchFamily="2" charset="-128"/>
              <a:ea typeface="Heiti SC Medium" pitchFamily="2" charset="-128"/>
            </a:endParaRPr>
          </a:p>
          <a:p>
            <a:pPr marL="285750" indent="-285750">
              <a:lnSpc>
                <a:spcPct val="200000"/>
              </a:lnSpc>
              <a:buFont typeface="Arial" panose="020B0604020202020204" pitchFamily="34" charset="0"/>
              <a:buChar char="•"/>
            </a:pPr>
            <a:r>
              <a:rPr kumimoji="1" lang="zh-CN" altLang="en-US" sz="3600" dirty="0">
                <a:solidFill>
                  <a:schemeClr val="bg1"/>
                </a:solidFill>
                <a:latin typeface="Heiti SC Medium" pitchFamily="2" charset="-128"/>
                <a:ea typeface="Heiti SC Medium" pitchFamily="2" charset="-128"/>
              </a:rPr>
              <a:t>群聊广场优化</a:t>
            </a:r>
            <a:endParaRPr kumimoji="1" lang="en-US" altLang="zh-CN" sz="3600" dirty="0">
              <a:solidFill>
                <a:schemeClr val="bg1"/>
              </a:solidFill>
              <a:latin typeface="Heiti SC Medium" pitchFamily="2" charset="-128"/>
              <a:ea typeface="Heiti SC Medium" pitchFamily="2" charset="-128"/>
            </a:endParaRPr>
          </a:p>
          <a:p>
            <a:pPr marL="285750" indent="-285750">
              <a:lnSpc>
                <a:spcPct val="200000"/>
              </a:lnSpc>
              <a:buFont typeface="Arial" panose="020B0604020202020204" pitchFamily="34" charset="0"/>
              <a:buChar char="•"/>
            </a:pPr>
            <a:r>
              <a:rPr kumimoji="1" lang="zh-CN" altLang="en-US" sz="3600" dirty="0">
                <a:solidFill>
                  <a:schemeClr val="bg1"/>
                </a:solidFill>
                <a:latin typeface="Heiti SC Medium" pitchFamily="2" charset="-128"/>
                <a:ea typeface="Heiti SC Medium" pitchFamily="2" charset="-128"/>
              </a:rPr>
              <a:t>总结</a:t>
            </a:r>
            <a:endParaRPr kumimoji="1" lang="en-US" altLang="zh-CN" sz="3600" dirty="0">
              <a:solidFill>
                <a:schemeClr val="bg1"/>
              </a:solidFill>
              <a:latin typeface="Heiti SC Medium" pitchFamily="2" charset="-128"/>
              <a:ea typeface="Heiti SC Medium" pitchFamily="2" charset="-128"/>
            </a:endParaRPr>
          </a:p>
        </p:txBody>
      </p:sp>
    </p:spTree>
    <p:extLst>
      <p:ext uri="{BB962C8B-B14F-4D97-AF65-F5344CB8AC3E}">
        <p14:creationId xmlns:p14="http://schemas.microsoft.com/office/powerpoint/2010/main" val="47335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F91D7-DF10-7D45-83E9-EB71DB5285CF}"/>
              </a:ext>
            </a:extLst>
          </p:cNvPr>
          <p:cNvSpPr>
            <a:spLocks noGrp="1"/>
          </p:cNvSpPr>
          <p:nvPr>
            <p:ph type="title"/>
          </p:nvPr>
        </p:nvSpPr>
        <p:spPr/>
        <p:txBody>
          <a:bodyPr/>
          <a:lstStyle/>
          <a:p>
            <a:r>
              <a:rPr kumimoji="1" lang="zh-CN" altLang="en-US" dirty="0"/>
              <a:t>工作内容</a:t>
            </a:r>
          </a:p>
        </p:txBody>
      </p:sp>
      <p:sp>
        <p:nvSpPr>
          <p:cNvPr id="13" name="文本框 12">
            <a:extLst>
              <a:ext uri="{FF2B5EF4-FFF2-40B4-BE49-F238E27FC236}">
                <a16:creationId xmlns:a16="http://schemas.microsoft.com/office/drawing/2014/main" id="{30A93E14-EDD0-1142-90C6-64A161FF1AA5}"/>
              </a:ext>
            </a:extLst>
          </p:cNvPr>
          <p:cNvSpPr txBox="1"/>
          <p:nvPr/>
        </p:nvSpPr>
        <p:spPr>
          <a:xfrm>
            <a:off x="611187" y="1132110"/>
            <a:ext cx="1119641" cy="1323439"/>
          </a:xfrm>
          <a:prstGeom prst="rect">
            <a:avLst/>
          </a:prstGeom>
          <a:noFill/>
        </p:spPr>
        <p:txBody>
          <a:bodyPr wrap="square" rtlCol="0">
            <a:spAutoFit/>
          </a:bodyPr>
          <a:lstStyle/>
          <a:p>
            <a:r>
              <a:rPr kumimoji="1" lang="en-US" altLang="zh-CN" sz="8000" b="1" dirty="0">
                <a:latin typeface="Heiti SC Medium" pitchFamily="2" charset="-128"/>
                <a:ea typeface="Heiti SC Medium" pitchFamily="2" charset="-128"/>
              </a:rPr>
              <a:t>7</a:t>
            </a:r>
            <a:r>
              <a:rPr kumimoji="1" lang="zh-CN" altLang="en-US" sz="2000" b="1" dirty="0">
                <a:latin typeface="Heiti SC Medium" pitchFamily="2" charset="-128"/>
                <a:ea typeface="Heiti SC Medium" pitchFamily="2" charset="-128"/>
              </a:rPr>
              <a:t>月</a:t>
            </a:r>
          </a:p>
        </p:txBody>
      </p:sp>
      <p:sp>
        <p:nvSpPr>
          <p:cNvPr id="14" name="文本框 13">
            <a:extLst>
              <a:ext uri="{FF2B5EF4-FFF2-40B4-BE49-F238E27FC236}">
                <a16:creationId xmlns:a16="http://schemas.microsoft.com/office/drawing/2014/main" id="{020AE157-B741-E34F-A7B2-FD6540F7E912}"/>
              </a:ext>
            </a:extLst>
          </p:cNvPr>
          <p:cNvSpPr txBox="1"/>
          <p:nvPr/>
        </p:nvSpPr>
        <p:spPr>
          <a:xfrm>
            <a:off x="4572000" y="1132111"/>
            <a:ext cx="1028700" cy="1323439"/>
          </a:xfrm>
          <a:prstGeom prst="rect">
            <a:avLst/>
          </a:prstGeom>
          <a:noFill/>
        </p:spPr>
        <p:txBody>
          <a:bodyPr wrap="square" rtlCol="0">
            <a:spAutoFit/>
          </a:bodyPr>
          <a:lstStyle/>
          <a:p>
            <a:r>
              <a:rPr kumimoji="1" lang="en-US" altLang="zh-CN" sz="8000" b="1" dirty="0">
                <a:latin typeface="Heiti SC Medium" pitchFamily="2" charset="-128"/>
                <a:ea typeface="Heiti SC Medium" pitchFamily="2" charset="-128"/>
              </a:rPr>
              <a:t>8</a:t>
            </a:r>
            <a:r>
              <a:rPr kumimoji="1" lang="zh-CN" altLang="en-US" sz="2000" b="1" dirty="0">
                <a:latin typeface="Heiti SC Medium" pitchFamily="2" charset="-128"/>
                <a:ea typeface="Heiti SC Medium" pitchFamily="2" charset="-128"/>
              </a:rPr>
              <a:t>月</a:t>
            </a:r>
          </a:p>
        </p:txBody>
      </p:sp>
      <p:sp>
        <p:nvSpPr>
          <p:cNvPr id="15" name="文本框 14">
            <a:extLst>
              <a:ext uri="{FF2B5EF4-FFF2-40B4-BE49-F238E27FC236}">
                <a16:creationId xmlns:a16="http://schemas.microsoft.com/office/drawing/2014/main" id="{B7E72BBE-793D-6549-8BB9-0A3AE4E3876E}"/>
              </a:ext>
            </a:extLst>
          </p:cNvPr>
          <p:cNvSpPr txBox="1"/>
          <p:nvPr/>
        </p:nvSpPr>
        <p:spPr>
          <a:xfrm>
            <a:off x="611188" y="2902919"/>
            <a:ext cx="1119640" cy="1323439"/>
          </a:xfrm>
          <a:prstGeom prst="rect">
            <a:avLst/>
          </a:prstGeom>
          <a:noFill/>
        </p:spPr>
        <p:txBody>
          <a:bodyPr wrap="square" rtlCol="0">
            <a:spAutoFit/>
          </a:bodyPr>
          <a:lstStyle/>
          <a:p>
            <a:r>
              <a:rPr kumimoji="1" lang="en-US" altLang="zh-CN" sz="8000" b="1" dirty="0">
                <a:latin typeface="Heiti SC Medium" pitchFamily="2" charset="-128"/>
                <a:ea typeface="Heiti SC Medium" pitchFamily="2" charset="-128"/>
              </a:rPr>
              <a:t>9</a:t>
            </a:r>
            <a:r>
              <a:rPr kumimoji="1" lang="zh-CN" altLang="en-US" sz="2000" b="1" dirty="0">
                <a:latin typeface="Heiti SC Medium" pitchFamily="2" charset="-128"/>
                <a:ea typeface="Heiti SC Medium" pitchFamily="2" charset="-128"/>
              </a:rPr>
              <a:t>月</a:t>
            </a:r>
          </a:p>
        </p:txBody>
      </p:sp>
      <p:sp>
        <p:nvSpPr>
          <p:cNvPr id="16" name="文本框 15">
            <a:extLst>
              <a:ext uri="{FF2B5EF4-FFF2-40B4-BE49-F238E27FC236}">
                <a16:creationId xmlns:a16="http://schemas.microsoft.com/office/drawing/2014/main" id="{AC031D74-DEEE-1F4A-96C7-2B14E1266ABB}"/>
              </a:ext>
            </a:extLst>
          </p:cNvPr>
          <p:cNvSpPr txBox="1"/>
          <p:nvPr/>
        </p:nvSpPr>
        <p:spPr>
          <a:xfrm>
            <a:off x="4459493" y="2902918"/>
            <a:ext cx="1582078" cy="1323439"/>
          </a:xfrm>
          <a:prstGeom prst="rect">
            <a:avLst/>
          </a:prstGeom>
          <a:noFill/>
        </p:spPr>
        <p:txBody>
          <a:bodyPr wrap="square" rtlCol="0">
            <a:spAutoFit/>
          </a:bodyPr>
          <a:lstStyle/>
          <a:p>
            <a:r>
              <a:rPr kumimoji="1" lang="en-US" altLang="zh-CN" sz="8000" b="1" dirty="0">
                <a:latin typeface="Heiti SC Medium" pitchFamily="2" charset="-128"/>
                <a:ea typeface="Heiti SC Medium" pitchFamily="2" charset="-128"/>
              </a:rPr>
              <a:t>10</a:t>
            </a:r>
            <a:r>
              <a:rPr kumimoji="1" lang="zh-CN" altLang="en-US" sz="2000" b="1" dirty="0">
                <a:latin typeface="Heiti SC Medium" pitchFamily="2" charset="-128"/>
                <a:ea typeface="Heiti SC Medium" pitchFamily="2" charset="-128"/>
              </a:rPr>
              <a:t>月</a:t>
            </a:r>
          </a:p>
        </p:txBody>
      </p:sp>
      <p:sp>
        <p:nvSpPr>
          <p:cNvPr id="17" name="文本框 16">
            <a:extLst>
              <a:ext uri="{FF2B5EF4-FFF2-40B4-BE49-F238E27FC236}">
                <a16:creationId xmlns:a16="http://schemas.microsoft.com/office/drawing/2014/main" id="{03DA6F35-51A5-6B41-9DE3-DE4455859BA9}"/>
              </a:ext>
            </a:extLst>
          </p:cNvPr>
          <p:cNvSpPr txBox="1"/>
          <p:nvPr/>
        </p:nvSpPr>
        <p:spPr>
          <a:xfrm>
            <a:off x="404360" y="4673728"/>
            <a:ext cx="1565954" cy="1323439"/>
          </a:xfrm>
          <a:prstGeom prst="rect">
            <a:avLst/>
          </a:prstGeom>
          <a:noFill/>
        </p:spPr>
        <p:txBody>
          <a:bodyPr wrap="square" rtlCol="0">
            <a:spAutoFit/>
          </a:bodyPr>
          <a:lstStyle/>
          <a:p>
            <a:r>
              <a:rPr kumimoji="1" lang="en-US" altLang="zh-CN" sz="8000" b="1" dirty="0">
                <a:latin typeface="Heiti SC Medium" pitchFamily="2" charset="-128"/>
                <a:ea typeface="Heiti SC Medium" pitchFamily="2" charset="-128"/>
              </a:rPr>
              <a:t>11</a:t>
            </a:r>
            <a:r>
              <a:rPr kumimoji="1" lang="zh-CN" altLang="en-US" sz="2000" b="1" dirty="0">
                <a:latin typeface="Heiti SC Medium" pitchFamily="2" charset="-128"/>
                <a:ea typeface="Heiti SC Medium" pitchFamily="2" charset="-128"/>
              </a:rPr>
              <a:t>月</a:t>
            </a:r>
          </a:p>
        </p:txBody>
      </p:sp>
      <p:sp>
        <p:nvSpPr>
          <p:cNvPr id="18" name="文本框 17">
            <a:extLst>
              <a:ext uri="{FF2B5EF4-FFF2-40B4-BE49-F238E27FC236}">
                <a16:creationId xmlns:a16="http://schemas.microsoft.com/office/drawing/2014/main" id="{E9BCA74F-58F6-4346-8426-9EE59B2CC6AA}"/>
              </a:ext>
            </a:extLst>
          </p:cNvPr>
          <p:cNvSpPr txBox="1"/>
          <p:nvPr/>
        </p:nvSpPr>
        <p:spPr>
          <a:xfrm>
            <a:off x="1811718" y="1221812"/>
            <a:ext cx="2760281" cy="1144031"/>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kumimoji="1" lang="zh-CN" altLang="en-US" sz="2400" dirty="0">
                <a:latin typeface="+mn-ea"/>
              </a:rPr>
              <a:t>入职 </a:t>
            </a:r>
            <a:r>
              <a:rPr kumimoji="1" lang="en-US" altLang="zh-CN" sz="2400" dirty="0">
                <a:latin typeface="+mn-ea"/>
              </a:rPr>
              <a:t>&amp;</a:t>
            </a:r>
            <a:r>
              <a:rPr kumimoji="1" lang="zh-CN" altLang="en-US" sz="2400" dirty="0">
                <a:latin typeface="+mn-ea"/>
              </a:rPr>
              <a:t> 培训</a:t>
            </a:r>
            <a:endParaRPr kumimoji="1" lang="en-US" altLang="zh-CN" sz="2400" dirty="0">
              <a:latin typeface="+mn-ea"/>
            </a:endParaRPr>
          </a:p>
          <a:p>
            <a:pPr marL="342900" indent="-342900">
              <a:lnSpc>
                <a:spcPct val="150000"/>
              </a:lnSpc>
              <a:buFont typeface="Arial" panose="020B0604020202020204" pitchFamily="34" charset="0"/>
              <a:buChar char="•"/>
            </a:pPr>
            <a:r>
              <a:rPr kumimoji="1" lang="zh-CN" altLang="en-US" sz="2400" dirty="0">
                <a:latin typeface="+mn-ea"/>
              </a:rPr>
              <a:t>群聊广场作业</a:t>
            </a:r>
          </a:p>
        </p:txBody>
      </p:sp>
      <p:sp>
        <p:nvSpPr>
          <p:cNvPr id="21" name="文本框 20">
            <a:extLst>
              <a:ext uri="{FF2B5EF4-FFF2-40B4-BE49-F238E27FC236}">
                <a16:creationId xmlns:a16="http://schemas.microsoft.com/office/drawing/2014/main" id="{43893989-4A89-FB4B-BA65-2C01676FA081}"/>
              </a:ext>
            </a:extLst>
          </p:cNvPr>
          <p:cNvSpPr txBox="1"/>
          <p:nvPr/>
        </p:nvSpPr>
        <p:spPr>
          <a:xfrm>
            <a:off x="6041571" y="1217452"/>
            <a:ext cx="3102429" cy="1148391"/>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kumimoji="1" lang="zh-CN" altLang="en-US" sz="2400" dirty="0">
                <a:latin typeface="+mn-ea"/>
              </a:rPr>
              <a:t>群聊广场优化</a:t>
            </a:r>
            <a:endParaRPr kumimoji="1" lang="en-US" altLang="zh-CN" sz="2400" dirty="0">
              <a:latin typeface="+mn-ea"/>
            </a:endParaRPr>
          </a:p>
          <a:p>
            <a:pPr marL="342900" indent="-342900">
              <a:lnSpc>
                <a:spcPct val="150000"/>
              </a:lnSpc>
              <a:buFont typeface="Arial" panose="020B0604020202020204" pitchFamily="34" charset="0"/>
              <a:buChar char="•"/>
            </a:pPr>
            <a:r>
              <a:rPr kumimoji="1" lang="zh-CN" altLang="en-US" sz="2400" dirty="0">
                <a:latin typeface="+mn-ea"/>
              </a:rPr>
              <a:t>技术部大作业</a:t>
            </a:r>
            <a:r>
              <a:rPr kumimoji="1" lang="en-US" altLang="zh-CN" sz="2400" dirty="0">
                <a:latin typeface="+mn-ea"/>
              </a:rPr>
              <a:t>🥉</a:t>
            </a:r>
            <a:endParaRPr kumimoji="1" lang="zh-CN" altLang="en-US" sz="2400" dirty="0">
              <a:latin typeface="+mn-ea"/>
            </a:endParaRPr>
          </a:p>
        </p:txBody>
      </p:sp>
      <p:sp>
        <p:nvSpPr>
          <p:cNvPr id="22" name="文本框 21">
            <a:extLst>
              <a:ext uri="{FF2B5EF4-FFF2-40B4-BE49-F238E27FC236}">
                <a16:creationId xmlns:a16="http://schemas.microsoft.com/office/drawing/2014/main" id="{191EE5E7-EAAF-D64F-8A07-6CDDB1939BFD}"/>
              </a:ext>
            </a:extLst>
          </p:cNvPr>
          <p:cNvSpPr txBox="1"/>
          <p:nvPr/>
        </p:nvSpPr>
        <p:spPr>
          <a:xfrm>
            <a:off x="1811718" y="2670771"/>
            <a:ext cx="2760281" cy="1698029"/>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kumimoji="1" lang="zh-CN" altLang="en-US" sz="2400" dirty="0">
                <a:latin typeface="+mn-ea"/>
              </a:rPr>
              <a:t>功能区根据 </a:t>
            </a:r>
            <a:r>
              <a:rPr kumimoji="1" lang="en-US" altLang="zh-CN" sz="2400" dirty="0" err="1">
                <a:latin typeface="+mn-ea"/>
              </a:rPr>
              <a:t>Cateid</a:t>
            </a:r>
            <a:r>
              <a:rPr kumimoji="1" lang="zh-CN" altLang="en-US" sz="2400" dirty="0">
                <a:latin typeface="+mn-ea"/>
              </a:rPr>
              <a:t> 定义</a:t>
            </a:r>
            <a:endParaRPr kumimoji="1" lang="en-US" altLang="zh-CN" sz="2400" dirty="0">
              <a:latin typeface="+mn-ea"/>
            </a:endParaRPr>
          </a:p>
          <a:p>
            <a:pPr marL="342900" indent="-342900">
              <a:lnSpc>
                <a:spcPct val="150000"/>
              </a:lnSpc>
              <a:buFont typeface="Arial" panose="020B0604020202020204" pitchFamily="34" charset="0"/>
              <a:buChar char="•"/>
            </a:pPr>
            <a:r>
              <a:rPr kumimoji="1" lang="zh-CN" altLang="en-US" sz="2400" dirty="0">
                <a:latin typeface="+mn-ea"/>
              </a:rPr>
              <a:t>楼盘单页改版</a:t>
            </a:r>
            <a:endParaRPr kumimoji="1" lang="en-US" altLang="zh-CN" sz="2400" dirty="0">
              <a:latin typeface="+mn-ea"/>
            </a:endParaRPr>
          </a:p>
        </p:txBody>
      </p:sp>
      <p:sp>
        <p:nvSpPr>
          <p:cNvPr id="24" name="文本框 23">
            <a:extLst>
              <a:ext uri="{FF2B5EF4-FFF2-40B4-BE49-F238E27FC236}">
                <a16:creationId xmlns:a16="http://schemas.microsoft.com/office/drawing/2014/main" id="{135573F0-EB60-8243-9877-18FD6573C4DD}"/>
              </a:ext>
            </a:extLst>
          </p:cNvPr>
          <p:cNvSpPr txBox="1"/>
          <p:nvPr/>
        </p:nvSpPr>
        <p:spPr>
          <a:xfrm>
            <a:off x="6122462" y="2623738"/>
            <a:ext cx="3021538" cy="1698029"/>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kumimoji="1" lang="zh-CN" altLang="en-US" sz="2400" dirty="0">
                <a:latin typeface="+mn-ea"/>
              </a:rPr>
              <a:t>微聊接入信质举报结果反馈</a:t>
            </a:r>
            <a:endParaRPr kumimoji="1" lang="en-US" altLang="zh-CN" sz="2400" dirty="0">
              <a:latin typeface="+mn-ea"/>
            </a:endParaRPr>
          </a:p>
          <a:p>
            <a:pPr marL="342900" indent="-342900">
              <a:lnSpc>
                <a:spcPct val="150000"/>
              </a:lnSpc>
              <a:buFont typeface="Arial" panose="020B0604020202020204" pitchFamily="34" charset="0"/>
              <a:buChar char="•"/>
            </a:pPr>
            <a:r>
              <a:rPr kumimoji="1" lang="zh-CN" altLang="en-US" sz="2400" dirty="0">
                <a:latin typeface="+mn-ea"/>
              </a:rPr>
              <a:t>房价报告内容化</a:t>
            </a:r>
          </a:p>
        </p:txBody>
      </p:sp>
      <p:sp>
        <p:nvSpPr>
          <p:cNvPr id="25" name="文本框 24">
            <a:extLst>
              <a:ext uri="{FF2B5EF4-FFF2-40B4-BE49-F238E27FC236}">
                <a16:creationId xmlns:a16="http://schemas.microsoft.com/office/drawing/2014/main" id="{19AF2848-90A0-0141-8B57-FC71F6B28816}"/>
              </a:ext>
            </a:extLst>
          </p:cNvPr>
          <p:cNvSpPr txBox="1"/>
          <p:nvPr/>
        </p:nvSpPr>
        <p:spPr>
          <a:xfrm>
            <a:off x="1811718" y="4934950"/>
            <a:ext cx="2760281" cy="590033"/>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kumimoji="1" lang="zh-CN" altLang="en-US" sz="2400" dirty="0">
                <a:latin typeface="+mn-ea"/>
              </a:rPr>
              <a:t>微聊列表页优化</a:t>
            </a:r>
          </a:p>
        </p:txBody>
      </p:sp>
    </p:spTree>
    <p:extLst>
      <p:ext uri="{BB962C8B-B14F-4D97-AF65-F5344CB8AC3E}">
        <p14:creationId xmlns:p14="http://schemas.microsoft.com/office/powerpoint/2010/main" val="150267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B24E8-D861-5C4E-B7CE-03A964B44319}"/>
              </a:ext>
            </a:extLst>
          </p:cNvPr>
          <p:cNvSpPr>
            <a:spLocks noGrp="1"/>
          </p:cNvSpPr>
          <p:nvPr>
            <p:ph type="title"/>
          </p:nvPr>
        </p:nvSpPr>
        <p:spPr>
          <a:xfrm>
            <a:off x="971550" y="3078134"/>
            <a:ext cx="4134465" cy="701731"/>
          </a:xfrm>
        </p:spPr>
        <p:txBody>
          <a:bodyPr wrap="none"/>
          <a:lstStyle/>
          <a:p>
            <a:r>
              <a:rPr kumimoji="1" lang="zh-CN" altLang="en-US" dirty="0"/>
              <a:t>房价报告内容化</a:t>
            </a:r>
          </a:p>
        </p:txBody>
      </p:sp>
    </p:spTree>
    <p:extLst>
      <p:ext uri="{BB962C8B-B14F-4D97-AF65-F5344CB8AC3E}">
        <p14:creationId xmlns:p14="http://schemas.microsoft.com/office/powerpoint/2010/main" val="366122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E2628-86B2-D748-9DDF-1398E34F144B}"/>
              </a:ext>
            </a:extLst>
          </p:cNvPr>
          <p:cNvSpPr>
            <a:spLocks noGrp="1"/>
          </p:cNvSpPr>
          <p:nvPr>
            <p:ph type="title"/>
          </p:nvPr>
        </p:nvSpPr>
        <p:spPr/>
        <p:txBody>
          <a:bodyPr/>
          <a:lstStyle/>
          <a:p>
            <a:r>
              <a:rPr kumimoji="1" lang="zh-CN" altLang="en-US" dirty="0"/>
              <a:t>项目背景：房价报告内容化</a:t>
            </a:r>
          </a:p>
        </p:txBody>
      </p:sp>
      <p:sp>
        <p:nvSpPr>
          <p:cNvPr id="3" name="文本占位符 2">
            <a:extLst>
              <a:ext uri="{FF2B5EF4-FFF2-40B4-BE49-F238E27FC236}">
                <a16:creationId xmlns:a16="http://schemas.microsoft.com/office/drawing/2014/main" id="{6B754436-5D95-034C-A859-7B5B55C63D94}"/>
              </a:ext>
            </a:extLst>
          </p:cNvPr>
          <p:cNvSpPr>
            <a:spLocks noGrp="1"/>
          </p:cNvSpPr>
          <p:nvPr>
            <p:ph type="body" sz="quarter" idx="13"/>
          </p:nvPr>
        </p:nvSpPr>
        <p:spPr>
          <a:xfrm>
            <a:off x="611187" y="1109663"/>
            <a:ext cx="4167641" cy="5246687"/>
          </a:xfrm>
        </p:spPr>
        <p:txBody>
          <a:bodyPr anchor="ctr"/>
          <a:lstStyle/>
          <a:p>
            <a:pPr>
              <a:lnSpc>
                <a:spcPct val="150000"/>
              </a:lnSpc>
            </a:pPr>
            <a:r>
              <a:rPr lang="zh-CN" altLang="en-US" dirty="0"/>
              <a:t>在城市，区域房价报告中，希望填充更多城市区域房价相关内容，促进用户向下转化。</a:t>
            </a:r>
          </a:p>
          <a:p>
            <a:endParaRPr kumimoji="1" lang="zh-CN" altLang="en-US" dirty="0"/>
          </a:p>
        </p:txBody>
      </p:sp>
      <p:pic>
        <p:nvPicPr>
          <p:cNvPr id="5" name="图片 4" descr="手机屏幕截图&#10;&#10;描述已自动生成">
            <a:extLst>
              <a:ext uri="{FF2B5EF4-FFF2-40B4-BE49-F238E27FC236}">
                <a16:creationId xmlns:a16="http://schemas.microsoft.com/office/drawing/2014/main" id="{FD9D0E24-CD21-254B-A8D3-12B9F8BD9FED}"/>
              </a:ext>
            </a:extLst>
          </p:cNvPr>
          <p:cNvPicPr>
            <a:picLocks noChangeAspect="1"/>
          </p:cNvPicPr>
          <p:nvPr/>
        </p:nvPicPr>
        <p:blipFill rotWithShape="1">
          <a:blip r:embed="rId2"/>
          <a:srcRect b="25238"/>
          <a:stretch/>
        </p:blipFill>
        <p:spPr>
          <a:xfrm>
            <a:off x="5364049" y="1109663"/>
            <a:ext cx="3168763" cy="5127171"/>
          </a:xfrm>
          <a:prstGeom prst="rect">
            <a:avLst/>
          </a:prstGeom>
        </p:spPr>
      </p:pic>
    </p:spTree>
    <p:extLst>
      <p:ext uri="{BB962C8B-B14F-4D97-AF65-F5344CB8AC3E}">
        <p14:creationId xmlns:p14="http://schemas.microsoft.com/office/powerpoint/2010/main" val="78498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771A3-A5CF-7A4C-BC33-BE1CE4889425}"/>
              </a:ext>
            </a:extLst>
          </p:cNvPr>
          <p:cNvSpPr>
            <a:spLocks noGrp="1"/>
          </p:cNvSpPr>
          <p:nvPr>
            <p:ph type="title"/>
          </p:nvPr>
        </p:nvSpPr>
        <p:spPr/>
        <p:txBody>
          <a:bodyPr/>
          <a:lstStyle/>
          <a:p>
            <a:r>
              <a:rPr kumimoji="1" lang="zh-CN" altLang="en-US" dirty="0"/>
              <a:t>设计方案：房价报告内容化</a:t>
            </a:r>
          </a:p>
        </p:txBody>
      </p:sp>
      <p:pic>
        <p:nvPicPr>
          <p:cNvPr id="7" name="图片 6" descr="手机屏幕截图&#10;&#10;描述已自动生成">
            <a:extLst>
              <a:ext uri="{FF2B5EF4-FFF2-40B4-BE49-F238E27FC236}">
                <a16:creationId xmlns:a16="http://schemas.microsoft.com/office/drawing/2014/main" id="{6DA5BE53-43A2-784B-93F4-276B7EE5EF51}"/>
              </a:ext>
            </a:extLst>
          </p:cNvPr>
          <p:cNvPicPr>
            <a:picLocks noChangeAspect="1"/>
          </p:cNvPicPr>
          <p:nvPr/>
        </p:nvPicPr>
        <p:blipFill>
          <a:blip r:embed="rId2"/>
          <a:stretch>
            <a:fillRect/>
          </a:stretch>
        </p:blipFill>
        <p:spPr>
          <a:xfrm>
            <a:off x="234043" y="1423718"/>
            <a:ext cx="8675914" cy="4010564"/>
          </a:xfrm>
          <a:prstGeom prst="rect">
            <a:avLst/>
          </a:prstGeom>
        </p:spPr>
      </p:pic>
    </p:spTree>
    <p:extLst>
      <p:ext uri="{BB962C8B-B14F-4D97-AF65-F5344CB8AC3E}">
        <p14:creationId xmlns:p14="http://schemas.microsoft.com/office/powerpoint/2010/main" val="359545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8B07C-75E7-F048-9F2E-C213400E1700}"/>
              </a:ext>
            </a:extLst>
          </p:cNvPr>
          <p:cNvSpPr>
            <a:spLocks noGrp="1"/>
          </p:cNvSpPr>
          <p:nvPr>
            <p:ph type="title"/>
          </p:nvPr>
        </p:nvSpPr>
        <p:spPr/>
        <p:txBody>
          <a:bodyPr/>
          <a:lstStyle/>
          <a:p>
            <a:r>
              <a:rPr kumimoji="1" lang="zh-CN" altLang="en-US" dirty="0"/>
              <a:t>数据处理：房价报告内容化</a:t>
            </a:r>
          </a:p>
        </p:txBody>
      </p:sp>
      <p:pic>
        <p:nvPicPr>
          <p:cNvPr id="7" name="图片 6" descr="手机屏幕的截图&#10;&#10;描述已自动生成">
            <a:extLst>
              <a:ext uri="{FF2B5EF4-FFF2-40B4-BE49-F238E27FC236}">
                <a16:creationId xmlns:a16="http://schemas.microsoft.com/office/drawing/2014/main" id="{DBDD17E0-262C-BC46-97AA-D4AA5D62CF1E}"/>
              </a:ext>
            </a:extLst>
          </p:cNvPr>
          <p:cNvPicPr>
            <a:picLocks noChangeAspect="1"/>
          </p:cNvPicPr>
          <p:nvPr/>
        </p:nvPicPr>
        <p:blipFill>
          <a:blip r:embed="rId2"/>
          <a:stretch>
            <a:fillRect/>
          </a:stretch>
        </p:blipFill>
        <p:spPr>
          <a:xfrm>
            <a:off x="800100" y="1262511"/>
            <a:ext cx="7543800" cy="4808725"/>
          </a:xfrm>
          <a:prstGeom prst="rect">
            <a:avLst/>
          </a:prstGeom>
        </p:spPr>
      </p:pic>
    </p:spTree>
    <p:extLst>
      <p:ext uri="{BB962C8B-B14F-4D97-AF65-F5344CB8AC3E}">
        <p14:creationId xmlns:p14="http://schemas.microsoft.com/office/powerpoint/2010/main" val="315262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ADAE1-EE14-E742-BAD3-8691571F3601}"/>
              </a:ext>
            </a:extLst>
          </p:cNvPr>
          <p:cNvSpPr>
            <a:spLocks noGrp="1"/>
          </p:cNvSpPr>
          <p:nvPr>
            <p:ph type="title"/>
          </p:nvPr>
        </p:nvSpPr>
        <p:spPr/>
        <p:txBody>
          <a:bodyPr/>
          <a:lstStyle/>
          <a:p>
            <a:r>
              <a:rPr kumimoji="1" lang="zh-CN" altLang="en-US" dirty="0"/>
              <a:t>遇到问题：房价报告内容化</a:t>
            </a:r>
          </a:p>
        </p:txBody>
      </p:sp>
      <p:sp>
        <p:nvSpPr>
          <p:cNvPr id="3" name="文本占位符 2">
            <a:extLst>
              <a:ext uri="{FF2B5EF4-FFF2-40B4-BE49-F238E27FC236}">
                <a16:creationId xmlns:a16="http://schemas.microsoft.com/office/drawing/2014/main" id="{E8FF5D55-CF85-2D4C-960C-6EADE2E301F5}"/>
              </a:ext>
            </a:extLst>
          </p:cNvPr>
          <p:cNvSpPr>
            <a:spLocks noGrp="1"/>
          </p:cNvSpPr>
          <p:nvPr>
            <p:ph type="body" sz="quarter" idx="13"/>
          </p:nvPr>
        </p:nvSpPr>
        <p:spPr>
          <a:xfrm>
            <a:off x="611188" y="1109663"/>
            <a:ext cx="4352698" cy="5246687"/>
          </a:xfrm>
        </p:spPr>
        <p:txBody>
          <a:bodyPr anchor="t"/>
          <a:lstStyle/>
          <a:p>
            <a:r>
              <a:rPr kumimoji="1" lang="zh-CN" altLang="en-US" dirty="0">
                <a:latin typeface="Heiti SC Medium" pitchFamily="2" charset="-128"/>
                <a:ea typeface="Heiti SC Medium" pitchFamily="2" charset="-128"/>
              </a:rPr>
              <a:t>市场情况的集合视图</a:t>
            </a:r>
            <a:r>
              <a:rPr kumimoji="1" lang="en-US" altLang="zh-CN" dirty="0">
                <a:latin typeface="Heiti SC Medium" pitchFamily="2" charset="-128"/>
                <a:ea typeface="Heiti SC Medium" pitchFamily="2" charset="-128"/>
              </a:rPr>
              <a:t>row</a:t>
            </a:r>
            <a:r>
              <a:rPr kumimoji="1" lang="zh-CN" altLang="en-US" dirty="0">
                <a:latin typeface="Heiti SC Medium" pitchFamily="2" charset="-128"/>
                <a:ea typeface="Heiti SC Medium" pitchFamily="2" charset="-128"/>
              </a:rPr>
              <a:t>在特定操作下会隐藏</a:t>
            </a:r>
            <a:endParaRPr kumimoji="1" lang="en-US" altLang="zh-CN" dirty="0">
              <a:latin typeface="Heiti SC Medium" pitchFamily="2" charset="-128"/>
              <a:ea typeface="Heiti SC Medium" pitchFamily="2" charset="-128"/>
            </a:endParaRPr>
          </a:p>
          <a:p>
            <a:endParaRPr kumimoji="1" lang="en-US" altLang="zh-CN" dirty="0">
              <a:latin typeface="Heiti SC Medium" pitchFamily="2" charset="-128"/>
              <a:ea typeface="Heiti SC Medium" pitchFamily="2" charset="-128"/>
            </a:endParaRPr>
          </a:p>
          <a:p>
            <a:r>
              <a:rPr kumimoji="1" lang="zh-CN" altLang="en-US" dirty="0">
                <a:latin typeface="Heiti SC Medium" pitchFamily="2" charset="-128"/>
                <a:ea typeface="Heiti SC Medium" pitchFamily="2" charset="-128"/>
              </a:rPr>
              <a:t>复现路径：</a:t>
            </a:r>
            <a:endParaRPr kumimoji="1" lang="en-US" altLang="zh-CN" dirty="0">
              <a:latin typeface="Heiti SC Medium" pitchFamily="2" charset="-128"/>
              <a:ea typeface="Heiti SC Medium" pitchFamily="2" charset="-128"/>
            </a:endParaRPr>
          </a:p>
          <a:p>
            <a:pPr marL="457200" indent="-457200">
              <a:buAutoNum type="arabicPeriod"/>
            </a:pPr>
            <a:r>
              <a:rPr kumimoji="1" lang="zh-CN" altLang="en-US" dirty="0"/>
              <a:t>展开热销榜</a:t>
            </a:r>
            <a:endParaRPr kumimoji="1" lang="en-US" altLang="zh-CN" dirty="0"/>
          </a:p>
          <a:p>
            <a:pPr marL="457200" indent="-457200">
              <a:buAutoNum type="arabicPeriod"/>
            </a:pPr>
            <a:r>
              <a:rPr kumimoji="1" lang="zh-CN" altLang="en-US" dirty="0"/>
              <a:t>向上滑动直到看到市场情况</a:t>
            </a:r>
            <a:endParaRPr kumimoji="1" lang="en-US" altLang="zh-CN" dirty="0"/>
          </a:p>
          <a:p>
            <a:pPr marL="457200" indent="-457200">
              <a:buAutoNum type="arabicPeriod"/>
            </a:pPr>
            <a:r>
              <a:rPr kumimoji="1" lang="zh-CN" altLang="en-US" dirty="0"/>
              <a:t>向下滑动，收起热销榜</a:t>
            </a:r>
            <a:endParaRPr kumimoji="1" lang="en-US" altLang="zh-CN" dirty="0"/>
          </a:p>
        </p:txBody>
      </p:sp>
      <p:pic>
        <p:nvPicPr>
          <p:cNvPr id="5" name="图片 4" descr="手机屏幕截图&#10;&#10;描述已自动生成">
            <a:extLst>
              <a:ext uri="{FF2B5EF4-FFF2-40B4-BE49-F238E27FC236}">
                <a16:creationId xmlns:a16="http://schemas.microsoft.com/office/drawing/2014/main" id="{3FB77C17-3E1F-5F48-8728-1E7FBD7AED27}"/>
              </a:ext>
            </a:extLst>
          </p:cNvPr>
          <p:cNvPicPr>
            <a:picLocks noChangeAspect="1"/>
          </p:cNvPicPr>
          <p:nvPr/>
        </p:nvPicPr>
        <p:blipFill rotWithShape="1">
          <a:blip r:embed="rId2"/>
          <a:srcRect t="18413" b="16181"/>
          <a:stretch/>
        </p:blipFill>
        <p:spPr>
          <a:xfrm>
            <a:off x="5364049" y="1186202"/>
            <a:ext cx="3168763" cy="4485595"/>
          </a:xfrm>
          <a:prstGeom prst="rect">
            <a:avLst/>
          </a:prstGeom>
        </p:spPr>
      </p:pic>
      <p:sp>
        <p:nvSpPr>
          <p:cNvPr id="6" name="文本框 5">
            <a:extLst>
              <a:ext uri="{FF2B5EF4-FFF2-40B4-BE49-F238E27FC236}">
                <a16:creationId xmlns:a16="http://schemas.microsoft.com/office/drawing/2014/main" id="{1BBA0235-59FB-A84C-907D-6318F90FFA6B}"/>
              </a:ext>
            </a:extLst>
          </p:cNvPr>
          <p:cNvSpPr txBox="1"/>
          <p:nvPr/>
        </p:nvSpPr>
        <p:spPr>
          <a:xfrm>
            <a:off x="6313715" y="3244334"/>
            <a:ext cx="859972" cy="369332"/>
          </a:xfrm>
          <a:prstGeom prst="rect">
            <a:avLst/>
          </a:prstGeom>
          <a:noFill/>
        </p:spPr>
        <p:txBody>
          <a:bodyPr wrap="square" rtlCol="0">
            <a:spAutoFit/>
          </a:bodyPr>
          <a:lstStyle/>
          <a:p>
            <a:r>
              <a:rPr kumimoji="1" lang="zh-CN" altLang="en-US" dirty="0"/>
              <a:t>？？？</a:t>
            </a:r>
          </a:p>
        </p:txBody>
      </p:sp>
    </p:spTree>
    <p:extLst>
      <p:ext uri="{BB962C8B-B14F-4D97-AF65-F5344CB8AC3E}">
        <p14:creationId xmlns:p14="http://schemas.microsoft.com/office/powerpoint/2010/main" val="184629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82823-1602-044F-9A36-440151336DA4}"/>
              </a:ext>
            </a:extLst>
          </p:cNvPr>
          <p:cNvSpPr>
            <a:spLocks noGrp="1"/>
          </p:cNvSpPr>
          <p:nvPr>
            <p:ph type="title"/>
          </p:nvPr>
        </p:nvSpPr>
        <p:spPr/>
        <p:txBody>
          <a:bodyPr/>
          <a:lstStyle/>
          <a:p>
            <a:r>
              <a:rPr kumimoji="1" lang="zh-CN" altLang="en-US" dirty="0"/>
              <a:t>思考：房价报告内容化</a:t>
            </a:r>
          </a:p>
        </p:txBody>
      </p:sp>
      <p:sp>
        <p:nvSpPr>
          <p:cNvPr id="3" name="文本占位符 2">
            <a:extLst>
              <a:ext uri="{FF2B5EF4-FFF2-40B4-BE49-F238E27FC236}">
                <a16:creationId xmlns:a16="http://schemas.microsoft.com/office/drawing/2014/main" id="{4C25F7F2-40E9-4E4A-AA6D-569E062A3C6F}"/>
              </a:ext>
            </a:extLst>
          </p:cNvPr>
          <p:cNvSpPr>
            <a:spLocks noGrp="1"/>
          </p:cNvSpPr>
          <p:nvPr>
            <p:ph type="body" sz="quarter" idx="13"/>
          </p:nvPr>
        </p:nvSpPr>
        <p:spPr>
          <a:xfrm>
            <a:off x="611188" y="3734861"/>
            <a:ext cx="7921624" cy="2621490"/>
          </a:xfrm>
        </p:spPr>
        <p:txBody>
          <a:bodyPr>
            <a:normAutofit/>
          </a:bodyPr>
          <a:lstStyle/>
          <a:p>
            <a:r>
              <a:rPr kumimoji="1" lang="zh-CN" altLang="en-US" dirty="0"/>
              <a:t>为了提高代码的复用性，市场情况和主题推荐都直接使用了基础组件 </a:t>
            </a:r>
            <a:r>
              <a:rPr kumimoji="1" lang="en-US" altLang="zh-CN" dirty="0" err="1"/>
              <a:t>AJKCommonCollectionRow</a:t>
            </a:r>
            <a:r>
              <a:rPr kumimoji="1" lang="en-US" altLang="zh-CN" dirty="0"/>
              <a:t> </a:t>
            </a:r>
            <a:r>
              <a:rPr kumimoji="1" lang="zh-CN" altLang="en-US" dirty="0"/>
              <a:t>来展示数据。</a:t>
            </a:r>
            <a:endParaRPr kumimoji="1" lang="en-US" altLang="zh-CN" dirty="0"/>
          </a:p>
          <a:p>
            <a:r>
              <a:rPr kumimoji="1" lang="zh-CN" altLang="en-US" dirty="0"/>
              <a:t>通过 </a:t>
            </a:r>
            <a:r>
              <a:rPr kumimoji="1" lang="en-US" altLang="zh-CN" dirty="0"/>
              <a:t>UI</a:t>
            </a:r>
            <a:r>
              <a:rPr kumimoji="1" lang="zh-CN" altLang="en-US" dirty="0"/>
              <a:t> </a:t>
            </a:r>
            <a:r>
              <a:rPr kumimoji="1" lang="en-US" altLang="zh-CN" dirty="0"/>
              <a:t>Debug</a:t>
            </a:r>
            <a:r>
              <a:rPr kumimoji="1" lang="zh-CN" altLang="en-US" dirty="0"/>
              <a:t> 工具监听列表的数据源方法发现收起热销榜时由于主题推荐变为可见，此时 </a:t>
            </a:r>
            <a:r>
              <a:rPr kumimoji="1" lang="en-US" altLang="zh-CN" dirty="0" err="1"/>
              <a:t>UIKit</a:t>
            </a:r>
            <a:r>
              <a:rPr kumimoji="1" lang="en-US" altLang="zh-CN" dirty="0"/>
              <a:t> </a:t>
            </a:r>
            <a:r>
              <a:rPr kumimoji="1" lang="zh-CN" altLang="en-US" dirty="0"/>
              <a:t>复用了原来市场情况所用的 </a:t>
            </a:r>
            <a:r>
              <a:rPr kumimoji="1" lang="en-US" altLang="zh-CN" dirty="0"/>
              <a:t>cell</a:t>
            </a:r>
            <a:r>
              <a:rPr kumimoji="1" lang="zh-CN" altLang="en-US" dirty="0"/>
              <a:t>。当再向上滑动时导致市场情况无法正常展示。</a:t>
            </a:r>
          </a:p>
        </p:txBody>
      </p:sp>
      <p:pic>
        <p:nvPicPr>
          <p:cNvPr id="8" name="图片 7" descr="手机屏幕的截图&#10;&#10;描述已自动生成">
            <a:extLst>
              <a:ext uri="{FF2B5EF4-FFF2-40B4-BE49-F238E27FC236}">
                <a16:creationId xmlns:a16="http://schemas.microsoft.com/office/drawing/2014/main" id="{0C6A8708-D667-6945-BB9F-ADB57FE07F29}"/>
              </a:ext>
            </a:extLst>
          </p:cNvPr>
          <p:cNvPicPr>
            <a:picLocks noChangeAspect="1"/>
          </p:cNvPicPr>
          <p:nvPr/>
        </p:nvPicPr>
        <p:blipFill>
          <a:blip r:embed="rId2"/>
          <a:stretch>
            <a:fillRect/>
          </a:stretch>
        </p:blipFill>
        <p:spPr>
          <a:xfrm>
            <a:off x="1325903" y="1121229"/>
            <a:ext cx="6691086" cy="2177143"/>
          </a:xfrm>
          <a:prstGeom prst="rect">
            <a:avLst/>
          </a:prstGeom>
        </p:spPr>
      </p:pic>
    </p:spTree>
    <p:extLst>
      <p:ext uri="{BB962C8B-B14F-4D97-AF65-F5344CB8AC3E}">
        <p14:creationId xmlns:p14="http://schemas.microsoft.com/office/powerpoint/2010/main" val="420169917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537</TotalTime>
  <Words>547</Words>
  <Application>Microsoft Macintosh PowerPoint</Application>
  <PresentationFormat>全屏显示(4:3)</PresentationFormat>
  <Paragraphs>83</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Heiti SC Medium</vt:lpstr>
      <vt:lpstr>Songti SC</vt:lpstr>
      <vt:lpstr>Arial</vt:lpstr>
      <vt:lpstr>Calibri</vt:lpstr>
      <vt:lpstr>Calibri Light</vt:lpstr>
      <vt:lpstr>Office 主题​​</vt:lpstr>
      <vt:lpstr>述职报告</vt:lpstr>
      <vt:lpstr>PowerPoint 演示文稿</vt:lpstr>
      <vt:lpstr>工作内容</vt:lpstr>
      <vt:lpstr>房价报告内容化</vt:lpstr>
      <vt:lpstr>项目背景：房价报告内容化</vt:lpstr>
      <vt:lpstr>设计方案：房价报告内容化</vt:lpstr>
      <vt:lpstr>数据处理：房价报告内容化</vt:lpstr>
      <vt:lpstr>遇到问题：房价报告内容化</vt:lpstr>
      <vt:lpstr>思考：房价报告内容化</vt:lpstr>
      <vt:lpstr>解决：房价报告内容化</vt:lpstr>
      <vt:lpstr>群聊广场优化</vt:lpstr>
      <vt:lpstr>项目背景：群聊广场优化</vt:lpstr>
      <vt:lpstr>设计方案：群聊广场优化</vt:lpstr>
      <vt:lpstr>遇到问题：群聊广场优化</vt:lpstr>
      <vt:lpstr>思考与解决：群聊广场优化</vt:lpstr>
      <vt:lpstr>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国政</dc:creator>
  <cp:lastModifiedBy>张 国政</cp:lastModifiedBy>
  <cp:revision>32</cp:revision>
  <dcterms:created xsi:type="dcterms:W3CDTF">2019-11-16T01:26:09Z</dcterms:created>
  <dcterms:modified xsi:type="dcterms:W3CDTF">2019-11-18T02:14:12Z</dcterms:modified>
</cp:coreProperties>
</file>