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78" r:id="rId2"/>
    <p:sldId id="275" r:id="rId3"/>
    <p:sldId id="532" r:id="rId4"/>
    <p:sldId id="533" r:id="rId5"/>
    <p:sldId id="537" r:id="rId6"/>
    <p:sldId id="538" r:id="rId7"/>
    <p:sldId id="534" r:id="rId8"/>
    <p:sldId id="535" r:id="rId9"/>
    <p:sldId id="539" r:id="rId10"/>
    <p:sldId id="540" r:id="rId11"/>
    <p:sldId id="506" r:id="rId12"/>
    <p:sldId id="505" r:id="rId13"/>
    <p:sldId id="507" r:id="rId14"/>
    <p:sldId id="509" r:id="rId15"/>
    <p:sldId id="517" r:id="rId16"/>
    <p:sldId id="511" r:id="rId17"/>
    <p:sldId id="510" r:id="rId18"/>
    <p:sldId id="512" r:id="rId19"/>
    <p:sldId id="513" r:id="rId20"/>
    <p:sldId id="514" r:id="rId21"/>
    <p:sldId id="515" r:id="rId22"/>
    <p:sldId id="516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6" r:id="rId32"/>
    <p:sldId id="529" r:id="rId33"/>
    <p:sldId id="527" r:id="rId34"/>
    <p:sldId id="528" r:id="rId35"/>
    <p:sldId id="530" r:id="rId36"/>
    <p:sldId id="531" r:id="rId37"/>
    <p:sldId id="263" r:id="rId3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B6912"/>
    <a:srgbClr val="46B214"/>
    <a:srgbClr val="0D6CBB"/>
    <a:srgbClr val="2681C9"/>
    <a:srgbClr val="0F7BCC"/>
    <a:srgbClr val="F17E2F"/>
    <a:srgbClr val="43A911"/>
    <a:srgbClr val="57B413"/>
    <a:srgbClr val="FB071F"/>
    <a:srgbClr val="FC0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17"/>
    <p:restoredTop sz="68842"/>
  </p:normalViewPr>
  <p:slideViewPr>
    <p:cSldViewPr snapToGrid="0" snapToObjects="1">
      <p:cViewPr varScale="1">
        <p:scale>
          <a:sx n="88" d="100"/>
          <a:sy n="88" d="100"/>
        </p:scale>
        <p:origin x="6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7EAE5-3D32-CA45-8182-DFFD9EC0CCA8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499BE-0161-E141-BAEF-86D79897B6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52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499BE-0161-E141-BAEF-86D79897B63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57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71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9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业务拆分前， 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各业务互相耦合</a:t>
            </a:r>
            <a:endParaRPr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189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WBAnjuke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包含原先</a:t>
            </a:r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58app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二手房业务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HouseCommonBusiness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包含二手房、租房都依赖的公共组件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包含</a:t>
            </a:r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无线提供的底层基础组件</a:t>
            </a:r>
            <a:endParaRPr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63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小区</a:t>
            </a:r>
            <a:r>
              <a:rPr lang="zh-Hans" altLang="en-US"/>
              <a:t>房源模块成功平移</a:t>
            </a:r>
            <a:r>
              <a:rPr lang="en-US" altLang="zh-Hans" dirty="0"/>
              <a:t>58</a:t>
            </a:r>
            <a:r>
              <a:rPr lang="zh-Hans" altLang="en-US" dirty="0"/>
              <a:t>之后结构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包含原先</a:t>
            </a:r>
            <a:r>
              <a:rPr lang="en-US" altLang="zh-Hans" dirty="0"/>
              <a:t>58</a:t>
            </a:r>
            <a:r>
              <a:rPr lang="zh-Hans" altLang="en-US" dirty="0"/>
              <a:t>二手房的代码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/>
              <a:t>小区</a:t>
            </a:r>
            <a:r>
              <a:rPr lang="zh-Hans" altLang="en-US" dirty="0"/>
              <a:t>、房源模块 </a:t>
            </a:r>
            <a:r>
              <a:rPr lang="en-US" altLang="zh-Hans" dirty="0"/>
              <a:t>(</a:t>
            </a:r>
            <a:r>
              <a:rPr lang="zh-Hans" altLang="en-US" dirty="0"/>
              <a:t>页面跳转做了路由化改造。分享、电话、收藏改为调用</a:t>
            </a:r>
            <a:r>
              <a:rPr lang="en-US" altLang="zh-Hans" dirty="0"/>
              <a:t>58</a:t>
            </a:r>
            <a:r>
              <a:rPr lang="zh-Hans" altLang="en-US" dirty="0"/>
              <a:t>原有的组件</a:t>
            </a:r>
            <a:r>
              <a:rPr lang="en-US" altLang="zh-Hans" dirty="0"/>
              <a:t>)</a:t>
            </a:r>
          </a:p>
          <a:p>
            <a:endParaRPr lang="en-US" altLang="zh-Hans" dirty="0"/>
          </a:p>
          <a:p>
            <a:r>
              <a:rPr lang="en-US" altLang="zh-Hans" dirty="0" err="1"/>
              <a:t>AJKCommonBusiness</a:t>
            </a:r>
            <a:r>
              <a:rPr lang="zh-Hans" altLang="en-US" dirty="0"/>
              <a:t> 只迁移了必须的组件和</a:t>
            </a:r>
            <a:r>
              <a:rPr lang="en-US" altLang="zh-Hans" dirty="0"/>
              <a:t>Model</a:t>
            </a:r>
          </a:p>
          <a:p>
            <a:endParaRPr lang="en-US" altLang="zh-Hans" dirty="0"/>
          </a:p>
          <a:p>
            <a:r>
              <a:rPr lang="en-US" altLang="zh-Hans" dirty="0" err="1"/>
              <a:t>AIFFrameworks</a:t>
            </a:r>
            <a:r>
              <a:rPr lang="zh-Hans" altLang="en-US" dirty="0"/>
              <a:t> 裁剪到最小粒度，并对网络层进行改造，由 </a:t>
            </a:r>
            <a:r>
              <a:rPr lang="en-US" altLang="zh-Hans" dirty="0" err="1"/>
              <a:t>AFNetworking</a:t>
            </a:r>
            <a:r>
              <a:rPr lang="zh-Hans" altLang="en-US" dirty="0"/>
              <a:t>迁移到 </a:t>
            </a:r>
            <a:r>
              <a:rPr lang="en-US" altLang="zh-Hans" dirty="0" err="1"/>
              <a:t>WBNetwork</a:t>
            </a:r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472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小区、二手房模块顺利移植到</a:t>
            </a:r>
            <a:r>
              <a:rPr lang="en-US" altLang="zh-Hans" dirty="0"/>
              <a:t>58</a:t>
            </a:r>
            <a:r>
              <a:rPr lang="zh-Hans" altLang="en-US" dirty="0"/>
              <a:t>平台后</a:t>
            </a:r>
            <a:endParaRPr lang="en-US" altLang="zh-Hans" dirty="0"/>
          </a:p>
          <a:p>
            <a:r>
              <a:rPr lang="zh-Hans" altLang="en-US" dirty="0"/>
              <a:t>客户端需要维护两套小区、房源模块的业务代码</a:t>
            </a:r>
            <a:endParaRPr lang="en-US" altLang="zh-Hans" dirty="0"/>
          </a:p>
          <a:p>
            <a:r>
              <a:rPr lang="zh-Hans" altLang="en-US" dirty="0"/>
              <a:t>两套通用、基础组件库</a:t>
            </a:r>
            <a:endParaRPr lang="en-US" altLang="zh-Hans" dirty="0"/>
          </a:p>
          <a:p>
            <a:r>
              <a:rPr lang="zh-Hans" altLang="en-US" dirty="0"/>
              <a:t>需要适应两种不同的开发模式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与此同时，服务端需要维护两套不同的接口，需要适应在</a:t>
            </a:r>
            <a:r>
              <a:rPr lang="en-US" altLang="zh-Hans" dirty="0"/>
              <a:t>58</a:t>
            </a:r>
            <a:r>
              <a:rPr lang="zh-Hans" altLang="en-US" dirty="0"/>
              <a:t>平台的路由化模式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导致的结果是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313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开发效率低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新需求无法两端同步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版本周期无法把控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为了解决这些痛点，开始了木星计划的第二阶段</a:t>
            </a:r>
            <a:endParaRPr lang="en-US" altLang="zh-Hans" dirty="0"/>
          </a:p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293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第二阶段的目标是：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一套代码跑两端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为了实现这一目标，我们做了以下这些事情：</a:t>
            </a:r>
            <a:endParaRPr lang="en-US" altLang="zh-Hans" dirty="0"/>
          </a:p>
          <a:p>
            <a:r>
              <a:rPr lang="zh-Hans" altLang="en-US" dirty="0"/>
              <a:t>首先业务层进行了路由化改造， 路由化改造之后，</a:t>
            </a:r>
            <a:endParaRPr lang="en-US" altLang="zh-Hans" dirty="0"/>
          </a:p>
          <a:p>
            <a:r>
              <a:rPr lang="zh-Hans" altLang="en-US" dirty="0"/>
              <a:t>又进行各业务的拆分，通用组件层的裁剪</a:t>
            </a:r>
            <a:endParaRPr lang="en-US" altLang="zh-Hans" dirty="0"/>
          </a:p>
          <a:p>
            <a:r>
              <a:rPr lang="zh-Hans" altLang="en-US" dirty="0"/>
              <a:t>引入中间件屏蔽两端底层差异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差异的点主要包括：分享、本地数据存储、通话记录、登录</a:t>
            </a:r>
            <a:endParaRPr lang="en-US" altLang="zh-Hans" dirty="0"/>
          </a:p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907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业务拆分前， 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各业务互相耦合</a:t>
            </a:r>
            <a:endParaRPr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197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各业务路由化，拆分后，结构如图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各业务下沉，与有料形成业务层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各业务拥有独立的代码仓库，业务之间基本解耦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05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82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通用组件层裁剪之后，结构如图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裁剪形成业务层最小依赖的通用组件层</a:t>
            </a:r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484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各业务路由化，拆分后，结构如图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各业务下沉，与有料形成业务层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各业务拥有独立的代码仓库，业务之间基本解耦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505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平移</a:t>
            </a:r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</a:p>
          <a:p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平台有自己的中间件实现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862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小区、二手房模块顺利移植到</a:t>
            </a:r>
            <a:r>
              <a:rPr lang="en-US" altLang="zh-Hans" dirty="0"/>
              <a:t>58</a:t>
            </a:r>
            <a:r>
              <a:rPr lang="zh-Hans" altLang="en-US" dirty="0"/>
              <a:t>平台后</a:t>
            </a:r>
            <a:endParaRPr lang="en-US" altLang="zh-Hans" dirty="0"/>
          </a:p>
          <a:p>
            <a:r>
              <a:rPr lang="zh-Hans" altLang="en-US" dirty="0"/>
              <a:t>客户端需要维护两套小区、房源模块的业务代码</a:t>
            </a:r>
            <a:endParaRPr lang="en-US" altLang="zh-Hans" dirty="0"/>
          </a:p>
          <a:p>
            <a:r>
              <a:rPr lang="zh-Hans" altLang="en-US" dirty="0"/>
              <a:t>两套通用、基础组件库</a:t>
            </a:r>
            <a:endParaRPr lang="en-US" altLang="zh-Hans" dirty="0"/>
          </a:p>
          <a:p>
            <a:r>
              <a:rPr lang="zh-Hans" altLang="en-US" dirty="0"/>
              <a:t>需要适应两种不同的开发模式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与此同时，服务端需要维护两套不同的接口，需要适应在</a:t>
            </a:r>
            <a:r>
              <a:rPr lang="en-US" altLang="zh-Hans" dirty="0"/>
              <a:t>58</a:t>
            </a:r>
            <a:r>
              <a:rPr lang="zh-Hans" altLang="en-US" dirty="0"/>
              <a:t>平台的路由化模式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导致的结果是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539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512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86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通过埋点的方式，统计老页面的</a:t>
            </a:r>
            <a:r>
              <a:rPr lang="en-US" altLang="zh-Hans" dirty="0"/>
              <a:t>UD</a:t>
            </a:r>
            <a:r>
              <a:rPr lang="zh-Hans" altLang="en-US" dirty="0"/>
              <a:t>， 根据</a:t>
            </a:r>
            <a:r>
              <a:rPr lang="en-US" altLang="zh-Hans" dirty="0"/>
              <a:t>UD</a:t>
            </a:r>
            <a:r>
              <a:rPr lang="zh-Hans" altLang="en-US" dirty="0"/>
              <a:t>数据，逐步下线老的页面，删除相关的图片资源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地图</a:t>
            </a:r>
            <a:r>
              <a:rPr lang="en-US" altLang="zh-Hans" dirty="0"/>
              <a:t>SDK</a:t>
            </a:r>
            <a:r>
              <a:rPr lang="zh-Hans" altLang="en-US" dirty="0"/>
              <a:t>从高德地图迁移到百度地图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瘦包，删除无用的代码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根据 </a:t>
            </a:r>
            <a:r>
              <a:rPr lang="en-US" altLang="zh-Hans" dirty="0"/>
              <a:t>AB</a:t>
            </a:r>
            <a:r>
              <a:rPr lang="zh-Hans" altLang="en-US" dirty="0"/>
              <a:t> </a:t>
            </a:r>
            <a:r>
              <a:rPr lang="en-US" altLang="zh-Hans" dirty="0"/>
              <a:t>Test</a:t>
            </a:r>
            <a:r>
              <a:rPr lang="zh-Hans" altLang="en-US" dirty="0"/>
              <a:t> 的结果，保留好的方案，删除差的方案对应的业务代码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044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安居客</a:t>
            </a:r>
            <a:r>
              <a:rPr lang="en-US" altLang="zh-Hans" dirty="0"/>
              <a:t>iOS</a:t>
            </a:r>
            <a:r>
              <a:rPr lang="zh-Hans" altLang="en-US" dirty="0"/>
              <a:t>项目使用 </a:t>
            </a:r>
            <a:r>
              <a:rPr lang="en-US" altLang="zh-Hans" dirty="0" err="1"/>
              <a:t>Cocoapods</a:t>
            </a:r>
            <a:r>
              <a:rPr lang="zh-Hans" altLang="en-US" dirty="0"/>
              <a:t> 来管理项目依赖，</a:t>
            </a:r>
            <a:endParaRPr lang="en-US" altLang="zh-Hans" dirty="0"/>
          </a:p>
          <a:p>
            <a:r>
              <a:rPr lang="zh-Hans" altLang="en-US" dirty="0"/>
              <a:t>木星计划之后，更加细化的拆分，同时也引入了很多</a:t>
            </a:r>
            <a:r>
              <a:rPr lang="en-US" altLang="zh-Hans" dirty="0"/>
              <a:t>58</a:t>
            </a:r>
            <a:r>
              <a:rPr lang="zh-Hans" altLang="en-US" dirty="0"/>
              <a:t>无线提供的基础组件，整个项目更新变得很慢</a:t>
            </a:r>
            <a:endParaRPr lang="en-US" altLang="zh-Hans" dirty="0"/>
          </a:p>
          <a:p>
            <a:endParaRPr lang="en-US" altLang="zh-Hans" dirty="0"/>
          </a:p>
          <a:p>
            <a:r>
              <a:rPr lang="en-US" altLang="zh-Hans" dirty="0"/>
              <a:t>Pod</a:t>
            </a:r>
            <a:r>
              <a:rPr lang="zh-Hans" altLang="en-US" dirty="0"/>
              <a:t> </a:t>
            </a:r>
            <a:r>
              <a:rPr lang="en-US" altLang="zh-Hans" dirty="0"/>
              <a:t>Update</a:t>
            </a:r>
            <a:r>
              <a:rPr lang="zh-Hans" altLang="en-US" dirty="0"/>
              <a:t> 一次需要</a:t>
            </a:r>
            <a:r>
              <a:rPr lang="en-US" altLang="zh-Hans" dirty="0"/>
              <a:t>20</a:t>
            </a:r>
            <a:r>
              <a:rPr lang="zh-Hans" altLang="en-US" dirty="0"/>
              <a:t>到</a:t>
            </a:r>
            <a:r>
              <a:rPr lang="en-US" altLang="zh-Hans" dirty="0"/>
              <a:t>30</a:t>
            </a:r>
            <a:r>
              <a:rPr lang="zh-Hans" altLang="en-US" dirty="0"/>
              <a:t>分钟左右，因为需要从 </a:t>
            </a:r>
            <a:r>
              <a:rPr lang="en-US" altLang="zh-Hans" dirty="0" err="1"/>
              <a:t>igit</a:t>
            </a:r>
            <a:r>
              <a:rPr lang="zh-Hans" altLang="en-US" dirty="0"/>
              <a:t> 克隆 </a:t>
            </a:r>
            <a:r>
              <a:rPr lang="en-US" altLang="zh-Hans" dirty="0"/>
              <a:t>20</a:t>
            </a:r>
            <a:r>
              <a:rPr lang="zh-Hans" altLang="en-US" dirty="0"/>
              <a:t> 多个</a:t>
            </a:r>
            <a:r>
              <a:rPr lang="en-US" altLang="zh-Hans" dirty="0"/>
              <a:t>pod</a:t>
            </a:r>
            <a:r>
              <a:rPr lang="zh-Hans" altLang="en-US" dirty="0"/>
              <a:t>，所以非常耗时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每做一个需求，都会涉及多个</a:t>
            </a:r>
            <a:r>
              <a:rPr lang="en-US" altLang="zh-Hans" dirty="0"/>
              <a:t>Pod</a:t>
            </a:r>
            <a:r>
              <a:rPr lang="zh-Hans" altLang="en-US" dirty="0"/>
              <a:t>的修改，修改完之后，会将每个</a:t>
            </a:r>
            <a:r>
              <a:rPr lang="en-US" altLang="zh-Hans" dirty="0"/>
              <a:t>Pod</a:t>
            </a:r>
            <a:r>
              <a:rPr lang="zh-Hans" altLang="en-US" dirty="0"/>
              <a:t>都提交到</a:t>
            </a:r>
            <a:r>
              <a:rPr lang="en-US" altLang="zh-Hans" dirty="0" err="1"/>
              <a:t>igit</a:t>
            </a:r>
            <a:r>
              <a:rPr lang="zh-Hans" altLang="en-US" dirty="0"/>
              <a:t>上面， 然后去</a:t>
            </a:r>
            <a:r>
              <a:rPr lang="en-US" altLang="zh-Hans" dirty="0" err="1"/>
              <a:t>igit</a:t>
            </a:r>
            <a:r>
              <a:rPr lang="zh-Hans" altLang="en-US" dirty="0"/>
              <a:t>网页提交</a:t>
            </a:r>
            <a:r>
              <a:rPr lang="en-US" altLang="zh-Hans" dirty="0"/>
              <a:t>Merge</a:t>
            </a:r>
            <a:r>
              <a:rPr lang="zh-Hans" altLang="en-US" dirty="0"/>
              <a:t> </a:t>
            </a:r>
            <a:r>
              <a:rPr lang="en-US" altLang="zh-Hans" dirty="0"/>
              <a:t>Request</a:t>
            </a:r>
          </a:p>
          <a:p>
            <a:r>
              <a:rPr lang="zh-Hans" altLang="en-US" dirty="0"/>
              <a:t>这一过程也非常耗时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229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为了减少更新代码的耗时，</a:t>
            </a:r>
            <a:endParaRPr lang="en-US" altLang="zh-Hans" dirty="0"/>
          </a:p>
          <a:p>
            <a:endParaRPr lang="en-US" altLang="zh-Hans" dirty="0"/>
          </a:p>
          <a:p>
            <a:r>
              <a:rPr lang="en-US" altLang="zh-Hans" dirty="0"/>
              <a:t>1</a:t>
            </a:r>
            <a:r>
              <a:rPr lang="zh-Hans" altLang="en-US" dirty="0"/>
              <a:t>、将远程</a:t>
            </a:r>
            <a:r>
              <a:rPr lang="en-US" altLang="zh-Hans" dirty="0"/>
              <a:t>Pod</a:t>
            </a:r>
            <a:r>
              <a:rPr lang="zh-Hans" altLang="en-US" dirty="0"/>
              <a:t> 克隆到本地</a:t>
            </a:r>
            <a:endParaRPr lang="en-US" altLang="zh-Hans" dirty="0"/>
          </a:p>
          <a:p>
            <a:endParaRPr lang="en-US" altLang="zh-Hans" dirty="0"/>
          </a:p>
          <a:p>
            <a:r>
              <a:rPr lang="en-US" altLang="zh-Hans" dirty="0"/>
              <a:t>2</a:t>
            </a:r>
            <a:r>
              <a:rPr lang="zh-Hans" altLang="en-US" dirty="0"/>
              <a:t>、将项目依赖从远端切换到本地依赖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为了管理本地</a:t>
            </a:r>
            <a:r>
              <a:rPr lang="en-US" altLang="zh-Hans" dirty="0"/>
              <a:t>Pod</a:t>
            </a:r>
            <a:r>
              <a:rPr lang="zh-Hans" altLang="en-US" dirty="0"/>
              <a:t>，</a:t>
            </a:r>
            <a:endParaRPr lang="en-US" altLang="zh-Hans" dirty="0"/>
          </a:p>
          <a:p>
            <a:r>
              <a:rPr lang="zh-Hans" altLang="en-US" dirty="0"/>
              <a:t>需要提供批量更新、切分支、提交</a:t>
            </a:r>
            <a:r>
              <a:rPr lang="en-US" altLang="zh-Hans" dirty="0"/>
              <a:t>Merge</a:t>
            </a:r>
            <a:r>
              <a:rPr lang="zh-Hans" altLang="en-US" dirty="0"/>
              <a:t> </a:t>
            </a:r>
            <a:r>
              <a:rPr lang="en-US" altLang="zh-Hans" dirty="0"/>
              <a:t>Request</a:t>
            </a:r>
            <a:r>
              <a:rPr lang="zh-Hans" altLang="en-US" dirty="0"/>
              <a:t>的工具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447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使用 </a:t>
            </a:r>
            <a:r>
              <a:rPr lang="en-US" altLang="zh-Hans" dirty="0"/>
              <a:t>pod</a:t>
            </a:r>
            <a:r>
              <a:rPr lang="zh-Hans" altLang="en-US" dirty="0"/>
              <a:t> </a:t>
            </a:r>
            <a:r>
              <a:rPr lang="en-US" altLang="zh-Hans" dirty="0"/>
              <a:t>link</a:t>
            </a:r>
            <a:r>
              <a:rPr lang="zh-Hans" altLang="en-US" dirty="0"/>
              <a:t> 工具将项目依赖从远程切到本地</a:t>
            </a:r>
            <a:endParaRPr lang="en-US" altLang="zh-Hans" dirty="0"/>
          </a:p>
          <a:p>
            <a:endParaRPr lang="en-US" altLang="zh-Hans" dirty="0"/>
          </a:p>
          <a:p>
            <a:r>
              <a:rPr lang="en-US" altLang="zh-Hans" dirty="0"/>
              <a:t>Repo</a:t>
            </a:r>
            <a:r>
              <a:rPr lang="zh-Hans" altLang="en-US" dirty="0"/>
              <a:t> </a:t>
            </a:r>
            <a:r>
              <a:rPr lang="en-US" altLang="zh-Hans" dirty="0" err="1"/>
              <a:t>Util</a:t>
            </a:r>
            <a:r>
              <a:rPr lang="zh-Hans" altLang="en-US" dirty="0"/>
              <a:t> 提供批量管理本地</a:t>
            </a:r>
            <a:r>
              <a:rPr lang="en-US" altLang="zh-Hans" dirty="0"/>
              <a:t>Pod</a:t>
            </a:r>
            <a:r>
              <a:rPr lang="zh-Hans" altLang="en-US" dirty="0"/>
              <a:t>的功能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可以批量更新、切分支、提交</a:t>
            </a:r>
            <a:r>
              <a:rPr lang="en-US" altLang="zh-Hans" dirty="0"/>
              <a:t>Merge</a:t>
            </a:r>
            <a:r>
              <a:rPr lang="zh-Hans" altLang="en-US" dirty="0"/>
              <a:t> </a:t>
            </a:r>
            <a:r>
              <a:rPr lang="en-US" altLang="zh-Hans" dirty="0"/>
              <a:t>Request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39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041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为了减少更新代码的耗时，引入了 </a:t>
            </a:r>
            <a:r>
              <a:rPr lang="en-US" altLang="zh-Hans" dirty="0" err="1"/>
              <a:t>Podlink</a:t>
            </a:r>
            <a:r>
              <a:rPr lang="zh-Hans" altLang="en-US" dirty="0"/>
              <a:t> 工具， </a:t>
            </a:r>
            <a:endParaRPr lang="en-US" altLang="zh-Hans" dirty="0"/>
          </a:p>
          <a:p>
            <a:endParaRPr lang="en-US" altLang="zh-Hans" dirty="0"/>
          </a:p>
          <a:p>
            <a:r>
              <a:rPr lang="en-US" altLang="zh-Hans" dirty="0" err="1"/>
              <a:t>Podlink</a:t>
            </a:r>
            <a:r>
              <a:rPr lang="zh-Hans" altLang="en-US" dirty="0"/>
              <a:t> 可以将远程依赖关系映射到本地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861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471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31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45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推荐频道重构之后</a:t>
            </a:r>
            <a:endParaRPr lang="en-US" altLang="zh-Hans" dirty="0"/>
          </a:p>
          <a:p>
            <a:endParaRPr lang="en-US" altLang="zh-Hans" dirty="0"/>
          </a:p>
          <a:p>
            <a:r>
              <a:rPr lang="en-US" altLang="zh-Hans" dirty="0"/>
              <a:t>Controller</a:t>
            </a:r>
            <a:r>
              <a:rPr lang="zh-Hans" altLang="en-US" dirty="0"/>
              <a:t>层按照业务不同拆分出了多个独立的频道，业务逻辑互相隔离</a:t>
            </a:r>
            <a:endParaRPr lang="en-US" altLang="zh-Hans" dirty="0"/>
          </a:p>
          <a:p>
            <a:endParaRPr lang="en-US" altLang="zh-Hans" dirty="0"/>
          </a:p>
          <a:p>
            <a:r>
              <a:rPr lang="en-US" altLang="zh-Hans" dirty="0"/>
              <a:t>Row</a:t>
            </a:r>
            <a:r>
              <a:rPr lang="zh-Hans" altLang="en-US" dirty="0"/>
              <a:t> </a:t>
            </a:r>
            <a:r>
              <a:rPr lang="en-US" altLang="zh-Hans" dirty="0"/>
              <a:t>Manager</a:t>
            </a:r>
            <a:r>
              <a:rPr lang="zh-Hans" altLang="en-US" dirty="0"/>
              <a:t> 减少了 </a:t>
            </a:r>
            <a:r>
              <a:rPr lang="en-US" altLang="zh-Hans" dirty="0"/>
              <a:t>Controller</a:t>
            </a:r>
            <a:r>
              <a:rPr lang="zh-Hans" altLang="en-US" dirty="0"/>
              <a:t> 层承载的业务量，使卡片跨页面复用变得非常简单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实践中，为后来把租房推荐频道移交给</a:t>
            </a:r>
            <a:r>
              <a:rPr lang="en-US" altLang="zh-Hans" dirty="0"/>
              <a:t>58</a:t>
            </a:r>
            <a:r>
              <a:rPr lang="zh-Hans" altLang="en-US" dirty="0"/>
              <a:t>房产团队提供了很多便利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20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596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在真机过程中，加入了回归</a:t>
            </a:r>
            <a:r>
              <a:rPr lang="en-US" altLang="zh-Hans" dirty="0"/>
              <a:t>case</a:t>
            </a:r>
            <a:r>
              <a:rPr lang="zh-Hans" altLang="en-US" dirty="0"/>
              <a:t>的环节，避免核心功能再次出现问题</a:t>
            </a:r>
            <a:r>
              <a:rPr lang="en-US" altLang="zh-Hans" dirty="0"/>
              <a:t>, </a:t>
            </a:r>
            <a:r>
              <a:rPr lang="zh-Hans" altLang="en-US" dirty="0"/>
              <a:t>流程更加完善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写代码的过程中，谨慎处理保底逻辑， </a:t>
            </a:r>
            <a:r>
              <a:rPr lang="en-US" altLang="zh-Hans" dirty="0"/>
              <a:t>switch</a:t>
            </a:r>
            <a:r>
              <a:rPr lang="zh-Hans" altLang="en-US" dirty="0"/>
              <a:t> </a:t>
            </a:r>
            <a:r>
              <a:rPr lang="en-US" altLang="zh-Hans" dirty="0"/>
              <a:t>case</a:t>
            </a:r>
            <a:r>
              <a:rPr lang="zh-Hans" altLang="en-US" dirty="0"/>
              <a:t> 中的 </a:t>
            </a:r>
            <a:r>
              <a:rPr lang="en-US" altLang="zh-Hans" dirty="0"/>
              <a:t>default</a:t>
            </a:r>
            <a:r>
              <a:rPr lang="zh-Hans" altLang="en-US" dirty="0"/>
              <a:t>， </a:t>
            </a:r>
            <a:r>
              <a:rPr lang="en-US" altLang="zh-Hans" dirty="0"/>
              <a:t>if</a:t>
            </a:r>
            <a:r>
              <a:rPr lang="zh-Hans" altLang="en-US" dirty="0"/>
              <a:t> </a:t>
            </a:r>
            <a:r>
              <a:rPr lang="en-US" altLang="zh-Hans" dirty="0"/>
              <a:t>else</a:t>
            </a:r>
            <a:r>
              <a:rPr lang="zh-Hans" altLang="en-US" dirty="0"/>
              <a:t>中的 </a:t>
            </a:r>
            <a:r>
              <a:rPr lang="en-US" altLang="zh-Hans" dirty="0"/>
              <a:t>else</a:t>
            </a:r>
            <a:r>
              <a:rPr lang="zh-Hans" altLang="en-US" dirty="0"/>
              <a:t>， 往往会面对众多意想不到的情况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遇到问题之后，要跟产品沟通，获取到相关的用户数据，并以此评估问题的影响面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793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42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27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25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08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solidFill>
          <a:srgbClr val="F781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0B0D6-C519-6D43-B77F-9434FDE3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1550" y="3078134"/>
            <a:ext cx="1347107" cy="701731"/>
          </a:xfr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  <a:latin typeface="Heiti SC Medium" pitchFamily="2" charset="-128"/>
                <a:ea typeface="Heiti SC Medium" pitchFamily="2" charset="-128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42453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3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97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60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2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35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7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96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5482-0B83-564D-AA70-CF8F26B6F71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1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29" y="-46752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4200" y="2628781"/>
            <a:ext cx="38988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部门：</a:t>
            </a:r>
            <a:r>
              <a:rPr kumimoji="1"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AJK</a:t>
            </a: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房产技术部</a:t>
            </a:r>
            <a:r>
              <a:rPr kumimoji="1"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-APP</a:t>
            </a: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技术部</a:t>
            </a:r>
            <a:r>
              <a:rPr kumimoji="1"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-iOS</a:t>
            </a: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研发部</a:t>
            </a:r>
            <a:endParaRPr kumimoji="1" lang="en-US" altLang="zh-CN" sz="14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YaHei IKEA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日期</a:t>
            </a:r>
            <a:r>
              <a:rPr lang="zh-Hans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2019</a:t>
            </a:r>
            <a:r>
              <a:rPr lang="zh-Hans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年</a:t>
            </a:r>
            <a:r>
              <a:rPr lang="en-US" altLang="zh-Han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12</a:t>
            </a:r>
            <a:r>
              <a:rPr lang="zh-Hans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月</a:t>
            </a:r>
            <a:endParaRPr lang="en-US" altLang="zh-CN" sz="14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6514" y="1237719"/>
            <a:ext cx="59621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2</a:t>
            </a:r>
            <a:r>
              <a:rPr lang="en-US" altLang="zh-Hans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019</a:t>
            </a:r>
            <a:r>
              <a:rPr lang="zh-Hans" altLang="en-US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年度</a:t>
            </a:r>
            <a:r>
              <a:rPr lang="zh-CN" altLang="en-US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述职报告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74200" y="2050079"/>
            <a:ext cx="239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000" dirty="0">
                <a:solidFill>
                  <a:srgbClr val="FFFFFF"/>
                </a:solidFill>
                <a:latin typeface="苹方-简" panose="020B0400000000000000" charset="-122"/>
                <a:ea typeface="苹方-简" panose="020B0400000000000000" charset="-122"/>
                <a:cs typeface="YaHei IKEA"/>
              </a:rPr>
              <a:t>述职人：钱杰</a:t>
            </a:r>
            <a:endParaRPr kumimoji="1" lang="zh-CN" altLang="en-US" sz="2000" dirty="0">
              <a:solidFill>
                <a:srgbClr val="FFFFFF"/>
              </a:solidFill>
              <a:latin typeface="苹方-简" panose="020B0400000000000000" charset="-122"/>
              <a:ea typeface="苹方-简" panose="020B0400000000000000" charset="-122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292151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二手房业务 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解决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问题后收获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983339-BB88-3D48-9A2C-199A1C542830}"/>
              </a:ext>
            </a:extLst>
          </p:cNvPr>
          <p:cNvSpPr txBox="1"/>
          <p:nvPr/>
        </p:nvSpPr>
        <p:spPr>
          <a:xfrm>
            <a:off x="763378" y="1916744"/>
            <a:ext cx="5651935" cy="309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在真机过程中，加入回归 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case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的环节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写代码过程中，谨慎处理保底的逻辑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与产品沟通，获得相关的数据，以此评估问题的影响面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04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EA2C41-903F-8E48-B086-F20CEF339DEB}"/>
              </a:ext>
            </a:extLst>
          </p:cNvPr>
          <p:cNvSpPr txBox="1"/>
          <p:nvPr/>
        </p:nvSpPr>
        <p:spPr>
          <a:xfrm>
            <a:off x="503283" y="2670442"/>
            <a:ext cx="7208520" cy="14145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Hans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02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|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木星计划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–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二手房</a:t>
            </a:r>
            <a:endParaRPr kumimoji="1" lang="en-US" altLang="zh-Han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6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二手房背景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93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page16image55775280">
            <a:extLst>
              <a:ext uri="{FF2B5EF4-FFF2-40B4-BE49-F238E27FC236}">
                <a16:creationId xmlns:a16="http://schemas.microsoft.com/office/drawing/2014/main" id="{A10FC5C8-B45A-B049-877B-72EABBC0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84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514668" y="2202338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514668" y="2909821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EA123A-02C0-E44A-8EC5-7168A1E09446}"/>
              </a:ext>
            </a:extLst>
          </p:cNvPr>
          <p:cNvSpPr/>
          <p:nvPr/>
        </p:nvSpPr>
        <p:spPr>
          <a:xfrm>
            <a:off x="1514668" y="3617304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E3839F-7BA7-2449-8E02-A7484654DBA1}"/>
              </a:ext>
            </a:extLst>
          </p:cNvPr>
          <p:cNvSpPr/>
          <p:nvPr/>
        </p:nvSpPr>
        <p:spPr>
          <a:xfrm>
            <a:off x="1514668" y="4324787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大内容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5D4E26-7323-5540-B499-7BC00AA02E5C}"/>
              </a:ext>
            </a:extLst>
          </p:cNvPr>
          <p:cNvSpPr/>
          <p:nvPr/>
        </p:nvSpPr>
        <p:spPr>
          <a:xfrm>
            <a:off x="1514668" y="5032270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9C9374-A27E-F04B-AEBD-657165180A8D}"/>
              </a:ext>
            </a:extLst>
          </p:cNvPr>
          <p:cNvSpPr/>
          <p:nvPr/>
        </p:nvSpPr>
        <p:spPr>
          <a:xfrm>
            <a:off x="1538514" y="5739753"/>
            <a:ext cx="1698625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CF7204-7C41-F245-94A8-21223DDEA91F}"/>
              </a:ext>
            </a:extLst>
          </p:cNvPr>
          <p:cNvSpPr/>
          <p:nvPr/>
        </p:nvSpPr>
        <p:spPr>
          <a:xfrm>
            <a:off x="5237273" y="2908880"/>
            <a:ext cx="1766219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614419-4DF2-B04A-9D28-92C451DFA63E}"/>
              </a:ext>
            </a:extLst>
          </p:cNvPr>
          <p:cNvSpPr/>
          <p:nvPr/>
        </p:nvSpPr>
        <p:spPr>
          <a:xfrm>
            <a:off x="5237274" y="2215265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6A12B-E88F-1147-9067-24F717D7F47A}"/>
              </a:ext>
            </a:extLst>
          </p:cNvPr>
          <p:cNvSpPr/>
          <p:nvPr/>
        </p:nvSpPr>
        <p:spPr>
          <a:xfrm>
            <a:off x="5237274" y="3637935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4DDAA1-BEA5-2346-9154-DFE008F4DFFD}"/>
              </a:ext>
            </a:extLst>
          </p:cNvPr>
          <p:cNvSpPr/>
          <p:nvPr/>
        </p:nvSpPr>
        <p:spPr>
          <a:xfrm>
            <a:off x="5237274" y="434541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招聘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2E8CCB-BC08-A34F-AD4F-28C8F4179C9B}"/>
              </a:ext>
            </a:extLst>
          </p:cNvPr>
          <p:cNvSpPr/>
          <p:nvPr/>
        </p:nvSpPr>
        <p:spPr>
          <a:xfrm>
            <a:off x="5237273" y="5032270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黄页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943801-FB35-DC43-8D25-68EE36261743}"/>
              </a:ext>
            </a:extLst>
          </p:cNvPr>
          <p:cNvSpPr/>
          <p:nvPr/>
        </p:nvSpPr>
        <p:spPr>
          <a:xfrm>
            <a:off x="5237273" y="575006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68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二手房背景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93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page16image55775280">
            <a:extLst>
              <a:ext uri="{FF2B5EF4-FFF2-40B4-BE49-F238E27FC236}">
                <a16:creationId xmlns:a16="http://schemas.microsoft.com/office/drawing/2014/main" id="{A10FC5C8-B45A-B049-877B-72EABBC0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84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514668" y="2202338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514668" y="2909821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E3839F-7BA7-2449-8E02-A7484654DBA1}"/>
              </a:ext>
            </a:extLst>
          </p:cNvPr>
          <p:cNvSpPr/>
          <p:nvPr/>
        </p:nvSpPr>
        <p:spPr>
          <a:xfrm>
            <a:off x="1514668" y="4324787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大内容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5D4E26-7323-5540-B499-7BC00AA02E5C}"/>
              </a:ext>
            </a:extLst>
          </p:cNvPr>
          <p:cNvSpPr/>
          <p:nvPr/>
        </p:nvSpPr>
        <p:spPr>
          <a:xfrm>
            <a:off x="1514668" y="5032270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9C9374-A27E-F04B-AEBD-657165180A8D}"/>
              </a:ext>
            </a:extLst>
          </p:cNvPr>
          <p:cNvSpPr/>
          <p:nvPr/>
        </p:nvSpPr>
        <p:spPr>
          <a:xfrm>
            <a:off x="1538514" y="5739753"/>
            <a:ext cx="1698625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CF7204-7C41-F245-94A8-21223DDEA91F}"/>
              </a:ext>
            </a:extLst>
          </p:cNvPr>
          <p:cNvSpPr/>
          <p:nvPr/>
        </p:nvSpPr>
        <p:spPr>
          <a:xfrm>
            <a:off x="5237273" y="2908880"/>
            <a:ext cx="1766219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6A12B-E88F-1147-9067-24F717D7F47A}"/>
              </a:ext>
            </a:extLst>
          </p:cNvPr>
          <p:cNvSpPr/>
          <p:nvPr/>
        </p:nvSpPr>
        <p:spPr>
          <a:xfrm>
            <a:off x="5237274" y="3637935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4DDAA1-BEA5-2346-9154-DFE008F4DFFD}"/>
              </a:ext>
            </a:extLst>
          </p:cNvPr>
          <p:cNvSpPr/>
          <p:nvPr/>
        </p:nvSpPr>
        <p:spPr>
          <a:xfrm>
            <a:off x="5237274" y="434541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招聘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2E8CCB-BC08-A34F-AD4F-28C8F4179C9B}"/>
              </a:ext>
            </a:extLst>
          </p:cNvPr>
          <p:cNvSpPr/>
          <p:nvPr/>
        </p:nvSpPr>
        <p:spPr>
          <a:xfrm>
            <a:off x="5237273" y="5032270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黄页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943801-FB35-DC43-8D25-68EE36261743}"/>
              </a:ext>
            </a:extLst>
          </p:cNvPr>
          <p:cNvSpPr/>
          <p:nvPr/>
        </p:nvSpPr>
        <p:spPr>
          <a:xfrm>
            <a:off x="5237273" y="575006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FE95793-1934-EC45-BC8A-EEFF00FBE723}"/>
              </a:ext>
            </a:extLst>
          </p:cNvPr>
          <p:cNvSpPr/>
          <p:nvPr/>
        </p:nvSpPr>
        <p:spPr>
          <a:xfrm>
            <a:off x="5237273" y="2170451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4342B4-6758-F741-8D08-9A23070A4C8B}"/>
              </a:ext>
            </a:extLst>
          </p:cNvPr>
          <p:cNvSpPr/>
          <p:nvPr/>
        </p:nvSpPr>
        <p:spPr>
          <a:xfrm>
            <a:off x="1514668" y="3637935"/>
            <a:ext cx="1722471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318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63" y="3053889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page16image55775280">
            <a:extLst>
              <a:ext uri="{FF2B5EF4-FFF2-40B4-BE49-F238E27FC236}">
                <a16:creationId xmlns:a16="http://schemas.microsoft.com/office/drawing/2014/main" id="{A10FC5C8-B45A-B049-877B-72EABBC0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78" y="2967673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857927" y="4120227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小区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房源模块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6313C2-BD62-CC40-BCA0-4BBBA2887FA5}"/>
              </a:ext>
            </a:extLst>
          </p:cNvPr>
          <p:cNvSpPr txBox="1"/>
          <p:nvPr/>
        </p:nvSpPr>
        <p:spPr>
          <a:xfrm>
            <a:off x="2140253" y="1913825"/>
            <a:ext cx="455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二手房小区、房源模块平移到</a:t>
            </a:r>
            <a:r>
              <a:rPr kumimoji="1" lang="en-US" altLang="zh-Han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endParaRPr kumimoji="1"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FD745AA-E1BE-4A40-A99E-7A0F4DD0F891}"/>
              </a:ext>
            </a:extLst>
          </p:cNvPr>
          <p:cNvSpPr/>
          <p:nvPr/>
        </p:nvSpPr>
        <p:spPr>
          <a:xfrm>
            <a:off x="5125242" y="4120227"/>
            <a:ext cx="1722471" cy="520120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小区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房源模块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D259066A-B51C-A244-8158-EB56F4853088}"/>
              </a:ext>
            </a:extLst>
          </p:cNvPr>
          <p:cNvSpPr/>
          <p:nvPr/>
        </p:nvSpPr>
        <p:spPr>
          <a:xfrm>
            <a:off x="3900868" y="3603150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17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平移前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85" y="1562963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712686" y="2616890"/>
            <a:ext cx="558800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新房  租房 个人中心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712686" y="3310850"/>
            <a:ext cx="2032818" cy="520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712686" y="3994916"/>
            <a:ext cx="2878738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763841" y="3994916"/>
            <a:ext cx="2536845" cy="52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ervice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712686" y="4737445"/>
            <a:ext cx="5588000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45C11D-10EA-594D-88B1-22E38D75C4F9}"/>
              </a:ext>
            </a:extLst>
          </p:cNvPr>
          <p:cNvSpPr/>
          <p:nvPr/>
        </p:nvSpPr>
        <p:spPr>
          <a:xfrm>
            <a:off x="3848586" y="3300287"/>
            <a:ext cx="345210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67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(58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平移前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3" name="Picture 3" descr="page16image55775280">
            <a:extLst>
              <a:ext uri="{FF2B5EF4-FFF2-40B4-BE49-F238E27FC236}">
                <a16:creationId xmlns:a16="http://schemas.microsoft.com/office/drawing/2014/main" id="{F20C3074-D222-0F46-A202-015C5858B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320" y="1946870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B571F48-AA5C-8C47-9110-A5A349626856}"/>
              </a:ext>
            </a:extLst>
          </p:cNvPr>
          <p:cNvSpPr/>
          <p:nvPr/>
        </p:nvSpPr>
        <p:spPr>
          <a:xfrm>
            <a:off x="1983587" y="4531998"/>
            <a:ext cx="5087116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AA6B26-F8F3-2048-B3B7-513198F3F7F5}"/>
              </a:ext>
            </a:extLst>
          </p:cNvPr>
          <p:cNvSpPr/>
          <p:nvPr/>
        </p:nvSpPr>
        <p:spPr>
          <a:xfrm>
            <a:off x="1985438" y="3742332"/>
            <a:ext cx="5085265" cy="520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HouseCommonBusiness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335FDC-B44A-3C42-BC5F-E94AA6D28F84}"/>
              </a:ext>
            </a:extLst>
          </p:cNvPr>
          <p:cNvSpPr/>
          <p:nvPr/>
        </p:nvSpPr>
        <p:spPr>
          <a:xfrm>
            <a:off x="1983587" y="3024263"/>
            <a:ext cx="5087115" cy="520120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WBAnjuke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837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（平移后）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3" name="Picture 3" descr="page16image55775280">
            <a:extLst>
              <a:ext uri="{FF2B5EF4-FFF2-40B4-BE49-F238E27FC236}">
                <a16:creationId xmlns:a16="http://schemas.microsoft.com/office/drawing/2014/main" id="{7007ECCC-0214-4141-88B4-CAD976E45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576" y="160421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7D37418-062C-6640-A9D3-2E04638E1F61}"/>
              </a:ext>
            </a:extLst>
          </p:cNvPr>
          <p:cNvSpPr/>
          <p:nvPr/>
        </p:nvSpPr>
        <p:spPr>
          <a:xfrm>
            <a:off x="1523999" y="2852718"/>
            <a:ext cx="310477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小区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房源模块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8CA666-C4DD-474C-9B16-062EAF2F99A6}"/>
              </a:ext>
            </a:extLst>
          </p:cNvPr>
          <p:cNvSpPr/>
          <p:nvPr/>
        </p:nvSpPr>
        <p:spPr>
          <a:xfrm>
            <a:off x="1524000" y="3618414"/>
            <a:ext cx="3104776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Slim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44CD6C-0C88-7D44-A4B0-A305CDB9D96B}"/>
              </a:ext>
            </a:extLst>
          </p:cNvPr>
          <p:cNvSpPr/>
          <p:nvPr/>
        </p:nvSpPr>
        <p:spPr>
          <a:xfrm>
            <a:off x="1524000" y="4425157"/>
            <a:ext cx="3104776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Slim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F8D197-9D0F-E545-BBF2-97AEA12A1BB5}"/>
              </a:ext>
            </a:extLst>
          </p:cNvPr>
          <p:cNvSpPr/>
          <p:nvPr/>
        </p:nvSpPr>
        <p:spPr>
          <a:xfrm>
            <a:off x="4742158" y="4425157"/>
            <a:ext cx="2904345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AC4491-9C5F-444C-AA09-5D0F6B5C9523}"/>
              </a:ext>
            </a:extLst>
          </p:cNvPr>
          <p:cNvSpPr/>
          <p:nvPr/>
        </p:nvSpPr>
        <p:spPr>
          <a:xfrm>
            <a:off x="4742158" y="3618414"/>
            <a:ext cx="2904347" cy="520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HouseCommonBusiness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A16DEF-99AE-4B4E-93C4-4EEBE2904489}"/>
              </a:ext>
            </a:extLst>
          </p:cNvPr>
          <p:cNvSpPr/>
          <p:nvPr/>
        </p:nvSpPr>
        <p:spPr>
          <a:xfrm>
            <a:off x="4742158" y="2852718"/>
            <a:ext cx="2904345" cy="520120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WBAnjuke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10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8844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Review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1081295" y="1679620"/>
            <a:ext cx="4063933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两套小区、房源模块的业务代码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两套通用、基础组件库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两种不同的开发模式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08EA92-72A2-6F4C-B7AC-D0488CA9F609}"/>
              </a:ext>
            </a:extLst>
          </p:cNvPr>
          <p:cNvSpPr txBox="1"/>
          <p:nvPr/>
        </p:nvSpPr>
        <p:spPr>
          <a:xfrm>
            <a:off x="1291771" y="1291771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客户端</a:t>
            </a:r>
            <a:endParaRPr kumimoji="1"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DC1C26-C5D4-C24C-A79B-D1E85CC53D29}"/>
              </a:ext>
            </a:extLst>
          </p:cNvPr>
          <p:cNvSpPr txBox="1"/>
          <p:nvPr/>
        </p:nvSpPr>
        <p:spPr>
          <a:xfrm>
            <a:off x="1291771" y="3638889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服务端</a:t>
            </a:r>
            <a:endParaRPr kumimoji="1"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A9C7D-E8D7-5641-BD9E-3F461C8ECA62}"/>
              </a:ext>
            </a:extLst>
          </p:cNvPr>
          <p:cNvSpPr txBox="1"/>
          <p:nvPr/>
        </p:nvSpPr>
        <p:spPr>
          <a:xfrm>
            <a:off x="1110323" y="4116906"/>
            <a:ext cx="2781531" cy="97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两套接口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两种不同的开发模式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44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8844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Review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1081295" y="1679620"/>
            <a:ext cx="4063933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两套小区、房源模块的业务代码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两套通用、基础组件库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两种不同的开发模式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08EA92-72A2-6F4C-B7AC-D0488CA9F609}"/>
              </a:ext>
            </a:extLst>
          </p:cNvPr>
          <p:cNvSpPr txBox="1"/>
          <p:nvPr/>
        </p:nvSpPr>
        <p:spPr>
          <a:xfrm>
            <a:off x="1291771" y="1291771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客户端</a:t>
            </a:r>
            <a:endParaRPr kumimoji="1"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DC1C26-C5D4-C24C-A79B-D1E85CC53D29}"/>
              </a:ext>
            </a:extLst>
          </p:cNvPr>
          <p:cNvSpPr txBox="1"/>
          <p:nvPr/>
        </p:nvSpPr>
        <p:spPr>
          <a:xfrm>
            <a:off x="1291771" y="3638889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服务端</a:t>
            </a:r>
            <a:endParaRPr kumimoji="1"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A9C7D-E8D7-5641-BD9E-3F461C8ECA62}"/>
              </a:ext>
            </a:extLst>
          </p:cNvPr>
          <p:cNvSpPr txBox="1"/>
          <p:nvPr/>
        </p:nvSpPr>
        <p:spPr>
          <a:xfrm>
            <a:off x="1110323" y="4116906"/>
            <a:ext cx="2781531" cy="97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两套接口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两种不同的开发模式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BA7E0B-595E-BC45-A6D8-AA68EF1E6479}"/>
              </a:ext>
            </a:extLst>
          </p:cNvPr>
          <p:cNvSpPr txBox="1"/>
          <p:nvPr/>
        </p:nvSpPr>
        <p:spPr>
          <a:xfrm>
            <a:off x="5423263" y="2742669"/>
            <a:ext cx="3106057" cy="143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开发效率低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新需求无法两端同步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版本的周期无法把控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C9717621-9B0A-1649-BD53-8180FF7562B1}"/>
              </a:ext>
            </a:extLst>
          </p:cNvPr>
          <p:cNvSpPr/>
          <p:nvPr/>
        </p:nvSpPr>
        <p:spPr>
          <a:xfrm>
            <a:off x="4166820" y="321869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926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FBD873-BC55-E940-B8D5-0905E0D83223}"/>
              </a:ext>
            </a:extLst>
          </p:cNvPr>
          <p:cNvSpPr txBox="1"/>
          <p:nvPr/>
        </p:nvSpPr>
        <p:spPr>
          <a:xfrm>
            <a:off x="971550" y="2921168"/>
            <a:ext cx="163013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6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4689F-24E1-1342-A79F-04A6ED55B05B}"/>
              </a:ext>
            </a:extLst>
          </p:cNvPr>
          <p:cNvSpPr txBox="1"/>
          <p:nvPr/>
        </p:nvSpPr>
        <p:spPr>
          <a:xfrm>
            <a:off x="3439658" y="1238079"/>
            <a:ext cx="3520194" cy="42895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二手房业务</a:t>
            </a:r>
            <a:endParaRPr kumimoji="1" lang="en-US" altLang="zh-Hans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二手房木星计划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开发流程提效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总结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5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B6EACC-C557-814C-857C-75D06F4BE62B}"/>
              </a:ext>
            </a:extLst>
          </p:cNvPr>
          <p:cNvSpPr txBox="1"/>
          <p:nvPr/>
        </p:nvSpPr>
        <p:spPr>
          <a:xfrm>
            <a:off x="754742" y="1277091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目标</a:t>
            </a:r>
            <a:r>
              <a:rPr kumimoji="1" lang="en-US" altLang="zh-Han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r>
              <a:rPr kumimoji="1" lang="zh-Hans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一套代码跑两端</a:t>
            </a:r>
            <a:endParaRPr kumimoji="1" lang="zh-CN" altLang="en-US" sz="2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64CE75-9B59-E64E-806E-056351C7DDAF}"/>
              </a:ext>
            </a:extLst>
          </p:cNvPr>
          <p:cNvSpPr txBox="1"/>
          <p:nvPr/>
        </p:nvSpPr>
        <p:spPr>
          <a:xfrm>
            <a:off x="870857" y="2019601"/>
            <a:ext cx="5979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业务层路由化改造 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开发模式统一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各业务拆分、解耦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通用组件层裁剪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引入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middleware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屏蔽两端底层差异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004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业务拆分前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85" y="1562963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712686" y="2616890"/>
            <a:ext cx="558800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新房  租房 个人中心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712685" y="3310850"/>
            <a:ext cx="2206171" cy="520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712686" y="3994916"/>
            <a:ext cx="2878738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763841" y="3994916"/>
            <a:ext cx="2536845" cy="52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ervice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712686" y="4737445"/>
            <a:ext cx="5588000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31CC654-2C3B-CB4D-91A2-62B2DF99A21D}"/>
              </a:ext>
            </a:extLst>
          </p:cNvPr>
          <p:cNvSpPr/>
          <p:nvPr/>
        </p:nvSpPr>
        <p:spPr>
          <a:xfrm>
            <a:off x="4034972" y="3304616"/>
            <a:ext cx="3265714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0741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业务拆分后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98" y="144069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654628" y="3246835"/>
            <a:ext cx="101203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5294027" y="3248191"/>
            <a:ext cx="10597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654627" y="3983718"/>
            <a:ext cx="3118383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890422" y="3983718"/>
            <a:ext cx="2852726" cy="52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ervice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654626" y="4726181"/>
            <a:ext cx="6088521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3DF0B1-F959-D047-A712-C4443F9EE7DD}"/>
              </a:ext>
            </a:extLst>
          </p:cNvPr>
          <p:cNvSpPr/>
          <p:nvPr/>
        </p:nvSpPr>
        <p:spPr>
          <a:xfrm>
            <a:off x="2887045" y="3246835"/>
            <a:ext cx="101203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D1D35A-2D82-7941-83D5-CF4A915322B1}"/>
              </a:ext>
            </a:extLst>
          </p:cNvPr>
          <p:cNvSpPr/>
          <p:nvPr/>
        </p:nvSpPr>
        <p:spPr>
          <a:xfrm>
            <a:off x="4103749" y="3241255"/>
            <a:ext cx="101203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91F56F-B2B8-F74D-AE86-739EB7CEDF22}"/>
              </a:ext>
            </a:extLst>
          </p:cNvPr>
          <p:cNvSpPr/>
          <p:nvPr/>
        </p:nvSpPr>
        <p:spPr>
          <a:xfrm>
            <a:off x="1654628" y="2487434"/>
            <a:ext cx="6088520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不平移的业务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C07856-6EB5-9D4D-B10A-ADBC6A2B8CBE}"/>
              </a:ext>
            </a:extLst>
          </p:cNvPr>
          <p:cNvSpPr/>
          <p:nvPr/>
        </p:nvSpPr>
        <p:spPr>
          <a:xfrm>
            <a:off x="6570609" y="3248191"/>
            <a:ext cx="1172539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个人中心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29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通用组件裁剪后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70" y="137428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320800" y="3180425"/>
            <a:ext cx="105954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320799" y="3917308"/>
            <a:ext cx="3622471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320798" y="4659771"/>
            <a:ext cx="6691089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3DF0B1-F959-D047-A712-C4443F9EE7DD}"/>
              </a:ext>
            </a:extLst>
          </p:cNvPr>
          <p:cNvSpPr/>
          <p:nvPr/>
        </p:nvSpPr>
        <p:spPr>
          <a:xfrm>
            <a:off x="2598057" y="3180425"/>
            <a:ext cx="97245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91F56F-B2B8-F74D-AE86-739EB7CEDF22}"/>
              </a:ext>
            </a:extLst>
          </p:cNvPr>
          <p:cNvSpPr/>
          <p:nvPr/>
        </p:nvSpPr>
        <p:spPr>
          <a:xfrm>
            <a:off x="1320799" y="2421024"/>
            <a:ext cx="6691087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不平移的业务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CE01D0-4B5E-F64D-BDEE-59160CDF806E}"/>
              </a:ext>
            </a:extLst>
          </p:cNvPr>
          <p:cNvSpPr/>
          <p:nvPr/>
        </p:nvSpPr>
        <p:spPr>
          <a:xfrm>
            <a:off x="5109895" y="3900370"/>
            <a:ext cx="2901992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C6B687-2894-0C46-993A-3E8DD27D9610}"/>
              </a:ext>
            </a:extLst>
          </p:cNvPr>
          <p:cNvSpPr/>
          <p:nvPr/>
        </p:nvSpPr>
        <p:spPr>
          <a:xfrm>
            <a:off x="3788229" y="3185971"/>
            <a:ext cx="115504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33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引入中间件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654627" y="3311226"/>
            <a:ext cx="144983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4859070" y="3311226"/>
            <a:ext cx="143845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610369" y="4655139"/>
            <a:ext cx="3118383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868445" y="4018169"/>
            <a:ext cx="2874704" cy="52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middleware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610369" y="5370638"/>
            <a:ext cx="3118383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3DF0B1-F959-D047-A712-C4443F9EE7DD}"/>
              </a:ext>
            </a:extLst>
          </p:cNvPr>
          <p:cNvSpPr/>
          <p:nvPr/>
        </p:nvSpPr>
        <p:spPr>
          <a:xfrm>
            <a:off x="3264640" y="3311226"/>
            <a:ext cx="1434248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91F56F-B2B8-F74D-AE86-739EB7CEDF22}"/>
              </a:ext>
            </a:extLst>
          </p:cNvPr>
          <p:cNvSpPr/>
          <p:nvPr/>
        </p:nvSpPr>
        <p:spPr>
          <a:xfrm>
            <a:off x="1654628" y="2560602"/>
            <a:ext cx="6088520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不平移的业务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C07856-6EB5-9D4D-B10A-ADBC6A2B8CBE}"/>
              </a:ext>
            </a:extLst>
          </p:cNvPr>
          <p:cNvSpPr/>
          <p:nvPr/>
        </p:nvSpPr>
        <p:spPr>
          <a:xfrm>
            <a:off x="6457709" y="3311226"/>
            <a:ext cx="126234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个人中心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40F482-17E7-374D-A790-A6DB72F98776}"/>
              </a:ext>
            </a:extLst>
          </p:cNvPr>
          <p:cNvSpPr/>
          <p:nvPr/>
        </p:nvSpPr>
        <p:spPr>
          <a:xfrm>
            <a:off x="4868445" y="4655139"/>
            <a:ext cx="2874703" cy="520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安居客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IMP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0" name="Picture 1" descr="page16image55775392">
            <a:extLst>
              <a:ext uri="{FF2B5EF4-FFF2-40B4-BE49-F238E27FC236}">
                <a16:creationId xmlns:a16="http://schemas.microsoft.com/office/drawing/2014/main" id="{701588A0-376C-4D45-9B98-85CAFFE11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688" y="1505698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3A55CE7-4B9C-3044-ACCB-A3C61DA1E7B2}"/>
              </a:ext>
            </a:extLst>
          </p:cNvPr>
          <p:cNvSpPr/>
          <p:nvPr/>
        </p:nvSpPr>
        <p:spPr>
          <a:xfrm>
            <a:off x="4891544" y="5370638"/>
            <a:ext cx="2851604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41D992-49C9-894E-90DC-E2816DD6C878}"/>
              </a:ext>
            </a:extLst>
          </p:cNvPr>
          <p:cNvSpPr/>
          <p:nvPr/>
        </p:nvSpPr>
        <p:spPr>
          <a:xfrm>
            <a:off x="1654626" y="4018169"/>
            <a:ext cx="304426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093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平移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58)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508769" y="2710903"/>
            <a:ext cx="1494089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4757470" y="2710903"/>
            <a:ext cx="143845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508769" y="4054816"/>
            <a:ext cx="3118383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766845" y="3417846"/>
            <a:ext cx="2874704" cy="52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middleware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508769" y="4770315"/>
            <a:ext cx="3118383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3DF0B1-F959-D047-A712-C4443F9EE7DD}"/>
              </a:ext>
            </a:extLst>
          </p:cNvPr>
          <p:cNvSpPr/>
          <p:nvPr/>
        </p:nvSpPr>
        <p:spPr>
          <a:xfrm>
            <a:off x="3163040" y="2710903"/>
            <a:ext cx="1434248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C07856-6EB5-9D4D-B10A-ADBC6A2B8CBE}"/>
              </a:ext>
            </a:extLst>
          </p:cNvPr>
          <p:cNvSpPr/>
          <p:nvPr/>
        </p:nvSpPr>
        <p:spPr>
          <a:xfrm>
            <a:off x="6356109" y="2710903"/>
            <a:ext cx="126234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个人中心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40F482-17E7-374D-A790-A6DB72F98776}"/>
              </a:ext>
            </a:extLst>
          </p:cNvPr>
          <p:cNvSpPr/>
          <p:nvPr/>
        </p:nvSpPr>
        <p:spPr>
          <a:xfrm>
            <a:off x="4766845" y="4054816"/>
            <a:ext cx="2874703" cy="520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IMP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8" name="Picture 3" descr="page16image55775280">
            <a:extLst>
              <a:ext uri="{FF2B5EF4-FFF2-40B4-BE49-F238E27FC236}">
                <a16:creationId xmlns:a16="http://schemas.microsoft.com/office/drawing/2014/main" id="{D42BBFC4-0C87-574F-904F-B3CE07E66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85" y="16601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A97A4CB-8F35-5442-9B39-D247E4C0DF79}"/>
              </a:ext>
            </a:extLst>
          </p:cNvPr>
          <p:cNvSpPr/>
          <p:nvPr/>
        </p:nvSpPr>
        <p:spPr>
          <a:xfrm>
            <a:off x="4766846" y="4764657"/>
            <a:ext cx="2851604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D2DC3A-40D1-8840-9922-72D957B28971}"/>
              </a:ext>
            </a:extLst>
          </p:cNvPr>
          <p:cNvSpPr/>
          <p:nvPr/>
        </p:nvSpPr>
        <p:spPr>
          <a:xfrm>
            <a:off x="1508769" y="3404362"/>
            <a:ext cx="3077745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454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8844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Review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1081295" y="1679620"/>
            <a:ext cx="3038011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一套业务代码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一套通用、基础组件库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相同的开发模式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08EA92-72A2-6F4C-B7AC-D0488CA9F609}"/>
              </a:ext>
            </a:extLst>
          </p:cNvPr>
          <p:cNvSpPr txBox="1"/>
          <p:nvPr/>
        </p:nvSpPr>
        <p:spPr>
          <a:xfrm>
            <a:off x="1291771" y="1291771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客户端</a:t>
            </a:r>
            <a:endParaRPr kumimoji="1"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DC1C26-C5D4-C24C-A79B-D1E85CC53D29}"/>
              </a:ext>
            </a:extLst>
          </p:cNvPr>
          <p:cNvSpPr txBox="1"/>
          <p:nvPr/>
        </p:nvSpPr>
        <p:spPr>
          <a:xfrm>
            <a:off x="1291771" y="3638889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服务端</a:t>
            </a:r>
            <a:endParaRPr kumimoji="1"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A9C7D-E8D7-5641-BD9E-3F461C8ECA62}"/>
              </a:ext>
            </a:extLst>
          </p:cNvPr>
          <p:cNvSpPr txBox="1"/>
          <p:nvPr/>
        </p:nvSpPr>
        <p:spPr>
          <a:xfrm>
            <a:off x="1110323" y="4116906"/>
            <a:ext cx="2268570" cy="97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一套接口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相同的开发模式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154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1013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Review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1081295" y="1679620"/>
            <a:ext cx="3038011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一套业务代码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一套通用、基础组件库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相同的开发模式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08EA92-72A2-6F4C-B7AC-D0488CA9F609}"/>
              </a:ext>
            </a:extLst>
          </p:cNvPr>
          <p:cNvSpPr txBox="1"/>
          <p:nvPr/>
        </p:nvSpPr>
        <p:spPr>
          <a:xfrm>
            <a:off x="1291771" y="1291771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客户端</a:t>
            </a:r>
            <a:endParaRPr kumimoji="1"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DC1C26-C5D4-C24C-A79B-D1E85CC53D29}"/>
              </a:ext>
            </a:extLst>
          </p:cNvPr>
          <p:cNvSpPr txBox="1"/>
          <p:nvPr/>
        </p:nvSpPr>
        <p:spPr>
          <a:xfrm>
            <a:off x="1291771" y="3638889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服务端</a:t>
            </a:r>
            <a:endParaRPr kumimoji="1"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A9C7D-E8D7-5641-BD9E-3F461C8ECA62}"/>
              </a:ext>
            </a:extLst>
          </p:cNvPr>
          <p:cNvSpPr txBox="1"/>
          <p:nvPr/>
        </p:nvSpPr>
        <p:spPr>
          <a:xfrm>
            <a:off x="1110323" y="4116906"/>
            <a:ext cx="2268570" cy="97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一套接口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相同的开发模式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A2211E2A-2348-0F48-987B-9DB1F07667A3}"/>
              </a:ext>
            </a:extLst>
          </p:cNvPr>
          <p:cNvSpPr/>
          <p:nvPr/>
        </p:nvSpPr>
        <p:spPr>
          <a:xfrm>
            <a:off x="3649980" y="319170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2C4466-EF2E-974E-9B95-3416637FD211}"/>
              </a:ext>
            </a:extLst>
          </p:cNvPr>
          <p:cNvSpPr txBox="1"/>
          <p:nvPr/>
        </p:nvSpPr>
        <p:spPr>
          <a:xfrm>
            <a:off x="5411077" y="2715682"/>
            <a:ext cx="2268570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开发效率高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新需求同步两端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版本周期可控</a:t>
            </a:r>
            <a:endParaRPr kumimoji="1" lang="zh-CN" altLang="en-U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62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遗留问题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1614134" y="2148829"/>
            <a:ext cx="2525050" cy="1859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老的页面还需维护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地图业务没有木星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包大小增加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0570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下一阶段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917448" y="2710662"/>
            <a:ext cx="2525050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老的页面还需维护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地图业务没有木星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包大小增加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592667E-450A-0740-B017-DF0B4D865E50}"/>
              </a:ext>
            </a:extLst>
          </p:cNvPr>
          <p:cNvSpPr/>
          <p:nvPr/>
        </p:nvSpPr>
        <p:spPr>
          <a:xfrm>
            <a:off x="3870742" y="318668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62006E-2BC0-B74A-8F31-EA06F0CDF11F}"/>
              </a:ext>
            </a:extLst>
          </p:cNvPr>
          <p:cNvSpPr txBox="1"/>
          <p:nvPr/>
        </p:nvSpPr>
        <p:spPr>
          <a:xfrm>
            <a:off x="5277394" y="2652916"/>
            <a:ext cx="2531462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逐步下线老的页面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统一地图</a:t>
            </a:r>
            <a:r>
              <a:rPr kumimoji="1" lang="en-US" altLang="zh-Han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瘦包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07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EA2C41-903F-8E48-B086-F20CEF339DEB}"/>
              </a:ext>
            </a:extLst>
          </p:cNvPr>
          <p:cNvSpPr txBox="1"/>
          <p:nvPr/>
        </p:nvSpPr>
        <p:spPr>
          <a:xfrm>
            <a:off x="503283" y="2670442"/>
            <a:ext cx="7208520" cy="14145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Hans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01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|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二手房业务</a:t>
            </a:r>
            <a:endParaRPr kumimoji="1" lang="en-US" altLang="zh-Han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337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EA2C41-903F-8E48-B086-F20CEF339DEB}"/>
              </a:ext>
            </a:extLst>
          </p:cNvPr>
          <p:cNvSpPr txBox="1"/>
          <p:nvPr/>
        </p:nvSpPr>
        <p:spPr>
          <a:xfrm>
            <a:off x="503283" y="2670442"/>
            <a:ext cx="7208520" cy="14145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Hans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03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|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开发流程提效</a:t>
            </a:r>
            <a:endParaRPr kumimoji="1" lang="en-US" altLang="zh-Han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472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31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开发流程提效 背景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5" name="Picture 1" descr="page16image55775392">
            <a:extLst>
              <a:ext uri="{FF2B5EF4-FFF2-40B4-BE49-F238E27FC236}">
                <a16:creationId xmlns:a16="http://schemas.microsoft.com/office/drawing/2014/main" id="{6BBF6900-2A06-EF4D-A4F6-E914D1CA0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9" y="2508953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7A3479C-D0DB-B845-977C-C27EBAC61620}"/>
              </a:ext>
            </a:extLst>
          </p:cNvPr>
          <p:cNvSpPr/>
          <p:nvPr/>
        </p:nvSpPr>
        <p:spPr>
          <a:xfrm>
            <a:off x="586574" y="3512647"/>
            <a:ext cx="1042969" cy="478972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</a:t>
            </a:r>
            <a:r>
              <a:rPr kumimoji="1" lang="en-US" altLang="zh-Hans" dirty="0" err="1"/>
              <a:t>odfile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FCDCFF4-DD47-B64E-BFA1-49D72D35B48F}"/>
              </a:ext>
            </a:extLst>
          </p:cNvPr>
          <p:cNvCxnSpPr>
            <a:cxnSpLocks/>
          </p:cNvCxnSpPr>
          <p:nvPr/>
        </p:nvCxnSpPr>
        <p:spPr>
          <a:xfrm>
            <a:off x="1867572" y="3336982"/>
            <a:ext cx="7885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A966747E-FCE7-4547-9F22-E8F593CDE3F2}"/>
              </a:ext>
            </a:extLst>
          </p:cNvPr>
          <p:cNvSpPr/>
          <p:nvPr/>
        </p:nvSpPr>
        <p:spPr>
          <a:xfrm>
            <a:off x="2807303" y="2178683"/>
            <a:ext cx="144983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627A93-DC56-924D-AC26-E6F9F8051832}"/>
              </a:ext>
            </a:extLst>
          </p:cNvPr>
          <p:cNvSpPr/>
          <p:nvPr/>
        </p:nvSpPr>
        <p:spPr>
          <a:xfrm>
            <a:off x="6011746" y="2178683"/>
            <a:ext cx="143845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E75A640-CD52-A441-AA5B-DA6C8CB6F7D5}"/>
              </a:ext>
            </a:extLst>
          </p:cNvPr>
          <p:cNvSpPr/>
          <p:nvPr/>
        </p:nvSpPr>
        <p:spPr>
          <a:xfrm>
            <a:off x="2763045" y="3522596"/>
            <a:ext cx="3118383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3C3C51D-A093-A342-85CC-F9C7DAB8C5A4}"/>
              </a:ext>
            </a:extLst>
          </p:cNvPr>
          <p:cNvSpPr/>
          <p:nvPr/>
        </p:nvSpPr>
        <p:spPr>
          <a:xfrm>
            <a:off x="6021121" y="2885626"/>
            <a:ext cx="2874704" cy="52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middleware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1AF8CC-E88C-F04F-AEF4-057FCB14F79B}"/>
              </a:ext>
            </a:extLst>
          </p:cNvPr>
          <p:cNvSpPr/>
          <p:nvPr/>
        </p:nvSpPr>
        <p:spPr>
          <a:xfrm>
            <a:off x="2763045" y="4238095"/>
            <a:ext cx="3118383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77F0E1-13D2-2845-8328-570772AC2694}"/>
              </a:ext>
            </a:extLst>
          </p:cNvPr>
          <p:cNvSpPr/>
          <p:nvPr/>
        </p:nvSpPr>
        <p:spPr>
          <a:xfrm>
            <a:off x="4417316" y="2178683"/>
            <a:ext cx="1434248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8BEA7D2-F0FA-AE4D-92E7-AA1A6C0CEE12}"/>
              </a:ext>
            </a:extLst>
          </p:cNvPr>
          <p:cNvSpPr/>
          <p:nvPr/>
        </p:nvSpPr>
        <p:spPr>
          <a:xfrm>
            <a:off x="7610385" y="2178683"/>
            <a:ext cx="126234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个人中心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BC4581-DEEE-B94C-8078-5AD0A5A5F75A}"/>
              </a:ext>
            </a:extLst>
          </p:cNvPr>
          <p:cNvSpPr/>
          <p:nvPr/>
        </p:nvSpPr>
        <p:spPr>
          <a:xfrm>
            <a:off x="6021121" y="3522596"/>
            <a:ext cx="2874703" cy="520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安居客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IMP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DCC1032-4642-0149-BEEF-963B34C3AA8F}"/>
              </a:ext>
            </a:extLst>
          </p:cNvPr>
          <p:cNvSpPr/>
          <p:nvPr/>
        </p:nvSpPr>
        <p:spPr>
          <a:xfrm>
            <a:off x="6044220" y="4238095"/>
            <a:ext cx="2851604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41D2A2F-74F2-FC4F-A4FB-638015D9E3BE}"/>
              </a:ext>
            </a:extLst>
          </p:cNvPr>
          <p:cNvSpPr/>
          <p:nvPr/>
        </p:nvSpPr>
        <p:spPr>
          <a:xfrm>
            <a:off x="2807303" y="1441841"/>
            <a:ext cx="6065422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igit.58corp.com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266852-3EF2-164E-BCFB-547D3E630939}"/>
              </a:ext>
            </a:extLst>
          </p:cNvPr>
          <p:cNvSpPr txBox="1"/>
          <p:nvPr/>
        </p:nvSpPr>
        <p:spPr>
          <a:xfrm>
            <a:off x="2732278" y="5121873"/>
            <a:ext cx="3388106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b="1" dirty="0"/>
              <a:t>更新代码耗时</a:t>
            </a:r>
            <a:endParaRPr kumimoji="1" lang="en-US" altLang="zh-Han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b="1" dirty="0"/>
              <a:t>提交代码耗时</a:t>
            </a:r>
            <a:endParaRPr kumimoji="1" lang="zh-CN" altLang="en-US" sz="20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4809C01-EEA0-6A4C-A26E-750B50FFB4E3}"/>
              </a:ext>
            </a:extLst>
          </p:cNvPr>
          <p:cNvSpPr/>
          <p:nvPr/>
        </p:nvSpPr>
        <p:spPr>
          <a:xfrm>
            <a:off x="2807303" y="2850639"/>
            <a:ext cx="301292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301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开发流程提效 （措施）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20930F-52D2-2D43-B156-ABA80F8F4F9E}"/>
              </a:ext>
            </a:extLst>
          </p:cNvPr>
          <p:cNvSpPr txBox="1"/>
          <p:nvPr/>
        </p:nvSpPr>
        <p:spPr>
          <a:xfrm>
            <a:off x="1320800" y="2371237"/>
            <a:ext cx="4412343" cy="185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将远程的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Pod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Clone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到本地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将项目依赖映射到本地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管理本地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Pod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的工具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274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395718" y="637970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33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开发流程提效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-342120" y="110487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5" name="Picture 1" descr="page16image55775392">
            <a:extLst>
              <a:ext uri="{FF2B5EF4-FFF2-40B4-BE49-F238E27FC236}">
                <a16:creationId xmlns:a16="http://schemas.microsoft.com/office/drawing/2014/main" id="{6BBF6900-2A06-EF4D-A4F6-E914D1CA0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55" y="2679133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7A3479C-D0DB-B845-977C-C27EBAC61620}"/>
              </a:ext>
            </a:extLst>
          </p:cNvPr>
          <p:cNvSpPr/>
          <p:nvPr/>
        </p:nvSpPr>
        <p:spPr>
          <a:xfrm>
            <a:off x="220070" y="3682827"/>
            <a:ext cx="1042969" cy="478972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</a:t>
            </a:r>
            <a:r>
              <a:rPr kumimoji="1" lang="en-US" altLang="zh-Hans" dirty="0" err="1"/>
              <a:t>odfile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FCDCFF4-DD47-B64E-BFA1-49D72D35B48F}"/>
              </a:ext>
            </a:extLst>
          </p:cNvPr>
          <p:cNvCxnSpPr>
            <a:cxnSpLocks/>
          </p:cNvCxnSpPr>
          <p:nvPr/>
        </p:nvCxnSpPr>
        <p:spPr>
          <a:xfrm flipV="1">
            <a:off x="1404239" y="3507162"/>
            <a:ext cx="1524000" cy="1"/>
          </a:xfrm>
          <a:prstGeom prst="straightConnector1">
            <a:avLst/>
          </a:prstGeom>
          <a:ln>
            <a:solidFill>
              <a:srgbClr val="FB691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A966747E-FCE7-4547-9F22-E8F593CDE3F2}"/>
              </a:ext>
            </a:extLst>
          </p:cNvPr>
          <p:cNvSpPr/>
          <p:nvPr/>
        </p:nvSpPr>
        <p:spPr>
          <a:xfrm>
            <a:off x="3049458" y="2321658"/>
            <a:ext cx="121948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627A93-DC56-924D-AC26-E6F9F8051832}"/>
              </a:ext>
            </a:extLst>
          </p:cNvPr>
          <p:cNvSpPr/>
          <p:nvPr/>
        </p:nvSpPr>
        <p:spPr>
          <a:xfrm>
            <a:off x="5999016" y="2333913"/>
            <a:ext cx="1294003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E75A640-CD52-A441-AA5B-DA6C8CB6F7D5}"/>
              </a:ext>
            </a:extLst>
          </p:cNvPr>
          <p:cNvSpPr/>
          <p:nvPr/>
        </p:nvSpPr>
        <p:spPr>
          <a:xfrm>
            <a:off x="3049458" y="3692776"/>
            <a:ext cx="2964057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3C3C51D-A093-A342-85CC-F9C7DAB8C5A4}"/>
              </a:ext>
            </a:extLst>
          </p:cNvPr>
          <p:cNvSpPr/>
          <p:nvPr/>
        </p:nvSpPr>
        <p:spPr>
          <a:xfrm>
            <a:off x="6164924" y="3055806"/>
            <a:ext cx="2364396" cy="52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middleware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1AF8CC-E88C-F04F-AEF4-057FCB14F79B}"/>
              </a:ext>
            </a:extLst>
          </p:cNvPr>
          <p:cNvSpPr/>
          <p:nvPr/>
        </p:nvSpPr>
        <p:spPr>
          <a:xfrm>
            <a:off x="3049458" y="4429618"/>
            <a:ext cx="2970283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77F0E1-13D2-2845-8328-570772AC2694}"/>
              </a:ext>
            </a:extLst>
          </p:cNvPr>
          <p:cNvSpPr/>
          <p:nvPr/>
        </p:nvSpPr>
        <p:spPr>
          <a:xfrm>
            <a:off x="4460550" y="2348863"/>
            <a:ext cx="1434248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8BEA7D2-F0FA-AE4D-92E7-AA1A6C0CEE12}"/>
              </a:ext>
            </a:extLst>
          </p:cNvPr>
          <p:cNvSpPr/>
          <p:nvPr/>
        </p:nvSpPr>
        <p:spPr>
          <a:xfrm>
            <a:off x="7384125" y="2348863"/>
            <a:ext cx="112209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个人中心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BC4581-DEEE-B94C-8078-5AD0A5A5F75A}"/>
              </a:ext>
            </a:extLst>
          </p:cNvPr>
          <p:cNvSpPr/>
          <p:nvPr/>
        </p:nvSpPr>
        <p:spPr>
          <a:xfrm>
            <a:off x="6164924" y="3692776"/>
            <a:ext cx="2364395" cy="520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安居客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IMP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DCC1032-4642-0149-BEEF-963B34C3AA8F}"/>
              </a:ext>
            </a:extLst>
          </p:cNvPr>
          <p:cNvSpPr/>
          <p:nvPr/>
        </p:nvSpPr>
        <p:spPr>
          <a:xfrm>
            <a:off x="6164924" y="4408275"/>
            <a:ext cx="2364395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41D2A2F-74F2-FC4F-A4FB-638015D9E3BE}"/>
              </a:ext>
            </a:extLst>
          </p:cNvPr>
          <p:cNvSpPr/>
          <p:nvPr/>
        </p:nvSpPr>
        <p:spPr>
          <a:xfrm>
            <a:off x="3049457" y="1612021"/>
            <a:ext cx="5456763" cy="520120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Local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87F394-93B9-BC47-8AFB-ACFBCA35CEF4}"/>
              </a:ext>
            </a:extLst>
          </p:cNvPr>
          <p:cNvSpPr/>
          <p:nvPr/>
        </p:nvSpPr>
        <p:spPr>
          <a:xfrm>
            <a:off x="1526399" y="2977510"/>
            <a:ext cx="1184126" cy="414841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Podlink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85C6324-35B4-0A47-9187-861D040258EA}"/>
              </a:ext>
            </a:extLst>
          </p:cNvPr>
          <p:cNvSpPr/>
          <p:nvPr/>
        </p:nvSpPr>
        <p:spPr>
          <a:xfrm>
            <a:off x="3049457" y="5446629"/>
            <a:ext cx="5479861" cy="414841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Repo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Util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 (pull, checkout, 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mr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72FCDD4-8A6D-D849-84EE-9B8FD3DAA672}"/>
              </a:ext>
            </a:extLst>
          </p:cNvPr>
          <p:cNvCxnSpPr/>
          <p:nvPr/>
        </p:nvCxnSpPr>
        <p:spPr>
          <a:xfrm flipV="1">
            <a:off x="5888531" y="5085628"/>
            <a:ext cx="0" cy="361001"/>
          </a:xfrm>
          <a:prstGeom prst="straightConnector1">
            <a:avLst/>
          </a:prstGeom>
          <a:ln>
            <a:solidFill>
              <a:srgbClr val="FB691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81092C4B-D7B3-2943-BD25-7E0BBF9E375F}"/>
              </a:ext>
            </a:extLst>
          </p:cNvPr>
          <p:cNvSpPr/>
          <p:nvPr/>
        </p:nvSpPr>
        <p:spPr>
          <a:xfrm>
            <a:off x="3065313" y="3042787"/>
            <a:ext cx="288189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035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34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开发流程提效 （结果）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660161-E5F4-2149-B36F-F22A2EBAF582}"/>
              </a:ext>
            </a:extLst>
          </p:cNvPr>
          <p:cNvSpPr txBox="1"/>
          <p:nvPr/>
        </p:nvSpPr>
        <p:spPr>
          <a:xfrm>
            <a:off x="1465941" y="2148829"/>
            <a:ext cx="4826962" cy="1859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更新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Pod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，从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30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分钟减少到 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分钟以内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管理本地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Pod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更加高效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提交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MR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无需再去</a:t>
            </a:r>
            <a:r>
              <a:rPr kumimoji="1" lang="en-US" altLang="zh-Hans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igit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189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EA2C41-903F-8E48-B086-F20CEF339DEB}"/>
              </a:ext>
            </a:extLst>
          </p:cNvPr>
          <p:cNvSpPr txBox="1"/>
          <p:nvPr/>
        </p:nvSpPr>
        <p:spPr>
          <a:xfrm>
            <a:off x="503283" y="2670442"/>
            <a:ext cx="7208520" cy="14145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Hans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03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|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总结</a:t>
            </a:r>
            <a:endParaRPr kumimoji="1" lang="en-US" altLang="zh-Han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438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36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总结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BC9CFE3C-2A73-064C-8D34-96F241756F2B}"/>
              </a:ext>
            </a:extLst>
          </p:cNvPr>
          <p:cNvSpPr txBox="1"/>
          <p:nvPr/>
        </p:nvSpPr>
        <p:spPr>
          <a:xfrm>
            <a:off x="418465" y="1359550"/>
            <a:ext cx="79025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自身的提升：</a:t>
            </a:r>
            <a:endParaRPr lang="en-US" altLang="zh-CN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项目设计，沟通</a:t>
            </a:r>
            <a:r>
              <a:rPr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协作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对安居客、</a:t>
            </a:r>
            <a:r>
              <a:rPr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r>
              <a:rPr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平台的深入认知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lang="en-US" altLang="zh-Han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Hans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明年的规划</a:t>
            </a:r>
            <a:r>
              <a:rPr lang="en-US" altLang="zh-Han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</a:p>
          <a:p>
            <a:endParaRPr lang="en-US" altLang="zh-Hans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地图重构</a:t>
            </a:r>
            <a:endParaRPr lang="en-US" altLang="zh-Han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Han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控制包大小</a:t>
            </a:r>
            <a:endParaRPr lang="en-US" altLang="zh-Han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Han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提升二手房业务稳定性</a:t>
            </a:r>
            <a:endParaRPr lang="en-US" altLang="zh-Han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055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01_PPT-15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pic>
        <p:nvPicPr>
          <p:cNvPr id="5" name="图片 4" descr="20160601_PPT0-15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二手房业务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BC9CFE3C-2A73-064C-8D34-96F241756F2B}"/>
              </a:ext>
            </a:extLst>
          </p:cNvPr>
          <p:cNvSpPr txBox="1"/>
          <p:nvPr/>
        </p:nvSpPr>
        <p:spPr>
          <a:xfrm>
            <a:off x="438784" y="1761927"/>
            <a:ext cx="7902575" cy="247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安居客</a:t>
            </a:r>
            <a:r>
              <a:rPr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r>
              <a:rPr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经历</a:t>
            </a:r>
            <a:r>
              <a:rPr lang="en-US" altLang="zh-Han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15</a:t>
            </a:r>
            <a:r>
              <a:rPr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个版本的迭代</a:t>
            </a:r>
            <a:endParaRPr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58APP</a:t>
            </a:r>
            <a:r>
              <a:rPr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经历</a:t>
            </a:r>
            <a:r>
              <a:rPr lang="en-US" altLang="zh-Han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10</a:t>
            </a:r>
            <a:r>
              <a:rPr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个版本的迭代</a:t>
            </a:r>
            <a:endParaRPr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开发的项目包括：推荐频道重构、小区单页重构</a:t>
            </a:r>
            <a:r>
              <a:rPr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/58</a:t>
            </a:r>
            <a:r>
              <a:rPr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大类页重构等</a:t>
            </a:r>
            <a:endParaRPr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遇到了很多的问题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147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二手房业务 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推荐频道重构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BC9CFE3C-2A73-064C-8D34-96F241756F2B}"/>
              </a:ext>
            </a:extLst>
          </p:cNvPr>
          <p:cNvSpPr txBox="1"/>
          <p:nvPr/>
        </p:nvSpPr>
        <p:spPr>
          <a:xfrm>
            <a:off x="1343671" y="1915762"/>
            <a:ext cx="755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推荐频道重构前</a:t>
            </a:r>
            <a:endParaRPr lang="en-US" altLang="zh-Hans" sz="2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362638-0237-E544-B042-5503D301589A}"/>
              </a:ext>
            </a:extLst>
          </p:cNvPr>
          <p:cNvSpPr txBox="1"/>
          <p:nvPr/>
        </p:nvSpPr>
        <p:spPr>
          <a:xfrm>
            <a:off x="1343671" y="2538902"/>
            <a:ext cx="4722768" cy="1859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所有频道都集中在一个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Controller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里面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支持的卡片样式少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卡片跨页面复用比较复杂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691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二手房业务 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推荐频道重构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BC9CFE3C-2A73-064C-8D34-96F241756F2B}"/>
              </a:ext>
            </a:extLst>
          </p:cNvPr>
          <p:cNvSpPr txBox="1"/>
          <p:nvPr/>
        </p:nvSpPr>
        <p:spPr>
          <a:xfrm>
            <a:off x="1343671" y="1915762"/>
            <a:ext cx="755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推荐频道重构思路</a:t>
            </a:r>
            <a:endParaRPr lang="en-US" altLang="zh-Hans" sz="2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362638-0237-E544-B042-5503D301589A}"/>
              </a:ext>
            </a:extLst>
          </p:cNvPr>
          <p:cNvSpPr txBox="1"/>
          <p:nvPr/>
        </p:nvSpPr>
        <p:spPr>
          <a:xfrm>
            <a:off x="1343671" y="2538902"/>
            <a:ext cx="3550972" cy="1859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按业务拆分频道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支持扩展多种卡片样式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减少卡片跨页面复用的成本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19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二手房业务 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推荐频道重构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BC9CFE3C-2A73-064C-8D34-96F241756F2B}"/>
              </a:ext>
            </a:extLst>
          </p:cNvPr>
          <p:cNvSpPr txBox="1"/>
          <p:nvPr/>
        </p:nvSpPr>
        <p:spPr>
          <a:xfrm>
            <a:off x="917030" y="1604211"/>
            <a:ext cx="790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重构过程中，引入了</a:t>
            </a:r>
            <a:r>
              <a:rPr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Row</a:t>
            </a:r>
            <a:r>
              <a:rPr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Manger</a:t>
            </a:r>
            <a:r>
              <a:rPr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层级</a:t>
            </a:r>
            <a:endParaRPr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488E40-71A9-3F4E-AE3B-5A6CED719A33}"/>
              </a:ext>
            </a:extLst>
          </p:cNvPr>
          <p:cNvSpPr txBox="1"/>
          <p:nvPr/>
        </p:nvSpPr>
        <p:spPr>
          <a:xfrm>
            <a:off x="917030" y="2273731"/>
            <a:ext cx="4979248" cy="124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承载了一部分原先在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Controller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层的业务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使卡片跨页面复用变得非常简单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566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二手房业务 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推荐频道重构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8BEA43-63B7-3741-82F9-DDBE5C99A35D}"/>
              </a:ext>
            </a:extLst>
          </p:cNvPr>
          <p:cNvSpPr/>
          <p:nvPr/>
        </p:nvSpPr>
        <p:spPr>
          <a:xfrm>
            <a:off x="2249715" y="2432934"/>
            <a:ext cx="209005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二手房推荐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E16169-4196-A249-B3C4-E00B121CCAA8}"/>
              </a:ext>
            </a:extLst>
          </p:cNvPr>
          <p:cNvSpPr/>
          <p:nvPr/>
        </p:nvSpPr>
        <p:spPr>
          <a:xfrm>
            <a:off x="2249714" y="3161224"/>
            <a:ext cx="4136572" cy="520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Row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Manager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58FC91-8766-7E40-AD85-43B02C646C21}"/>
              </a:ext>
            </a:extLst>
          </p:cNvPr>
          <p:cNvSpPr/>
          <p:nvPr/>
        </p:nvSpPr>
        <p:spPr>
          <a:xfrm>
            <a:off x="2249715" y="3810960"/>
            <a:ext cx="1378857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普通房源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A0F6EA-9EDE-9D42-AF14-D3AFEFA15194}"/>
              </a:ext>
            </a:extLst>
          </p:cNvPr>
          <p:cNvSpPr/>
          <p:nvPr/>
        </p:nvSpPr>
        <p:spPr>
          <a:xfrm>
            <a:off x="4484913" y="2443201"/>
            <a:ext cx="1901373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综合推荐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5C86AC-F883-674E-A9BF-3DC7ABC84EE0}"/>
              </a:ext>
            </a:extLst>
          </p:cNvPr>
          <p:cNvSpPr/>
          <p:nvPr/>
        </p:nvSpPr>
        <p:spPr>
          <a:xfrm>
            <a:off x="3729457" y="3810960"/>
            <a:ext cx="1378857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房源视频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505FA2-D071-0B45-BD6D-097F474684F7}"/>
              </a:ext>
            </a:extLst>
          </p:cNvPr>
          <p:cNvSpPr/>
          <p:nvPr/>
        </p:nvSpPr>
        <p:spPr>
          <a:xfrm>
            <a:off x="5212743" y="3810960"/>
            <a:ext cx="1246116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小区视频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9AD1E1-3ED8-3749-85D7-1B3A9F596330}"/>
              </a:ext>
            </a:extLst>
          </p:cNvPr>
          <p:cNvSpPr txBox="1"/>
          <p:nvPr/>
        </p:nvSpPr>
        <p:spPr>
          <a:xfrm>
            <a:off x="978367" y="2508328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Controller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57BAAF-3302-0B4F-8092-3BA7800889FF}"/>
              </a:ext>
            </a:extLst>
          </p:cNvPr>
          <p:cNvSpPr txBox="1"/>
          <p:nvPr/>
        </p:nvSpPr>
        <p:spPr>
          <a:xfrm>
            <a:off x="824543" y="3194020"/>
            <a:ext cx="14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 err="1"/>
              <a:t>RowManager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9C54E0-5933-6C44-99CF-F7C763898179}"/>
              </a:ext>
            </a:extLst>
          </p:cNvPr>
          <p:cNvSpPr txBox="1"/>
          <p:nvPr/>
        </p:nvSpPr>
        <p:spPr>
          <a:xfrm>
            <a:off x="1346545" y="38743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UI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61D37F-9FF0-5B42-9C58-7F640EFEA331}"/>
              </a:ext>
            </a:extLst>
          </p:cNvPr>
          <p:cNvSpPr/>
          <p:nvPr/>
        </p:nvSpPr>
        <p:spPr>
          <a:xfrm>
            <a:off x="6563288" y="3807639"/>
            <a:ext cx="1690696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文本框 3">
            <a:extLst>
              <a:ext uri="{FF2B5EF4-FFF2-40B4-BE49-F238E27FC236}">
                <a16:creationId xmlns:a16="http://schemas.microsoft.com/office/drawing/2014/main" id="{578FBF28-0AD0-BD4F-9F95-19384E7FE2C2}"/>
              </a:ext>
            </a:extLst>
          </p:cNvPr>
          <p:cNvSpPr txBox="1"/>
          <p:nvPr/>
        </p:nvSpPr>
        <p:spPr>
          <a:xfrm>
            <a:off x="677872" y="1522160"/>
            <a:ext cx="755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推荐频道重构后</a:t>
            </a:r>
            <a:endParaRPr lang="en-US" altLang="zh-Hans" sz="2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B4A07A-F129-E546-AC81-3868982FCBE4}"/>
              </a:ext>
            </a:extLst>
          </p:cNvPr>
          <p:cNvSpPr/>
          <p:nvPr/>
        </p:nvSpPr>
        <p:spPr>
          <a:xfrm>
            <a:off x="6531428" y="2446805"/>
            <a:ext cx="172255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316A5C-B612-0A4E-A092-8A4AB3E2ACF9}"/>
              </a:ext>
            </a:extLst>
          </p:cNvPr>
          <p:cNvSpPr/>
          <p:nvPr/>
        </p:nvSpPr>
        <p:spPr>
          <a:xfrm>
            <a:off x="6531429" y="3169515"/>
            <a:ext cx="1722556" cy="520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O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ther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Manger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3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二手房业务 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遇到的问题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983339-BB88-3D48-9A2C-199A1C542830}"/>
              </a:ext>
            </a:extLst>
          </p:cNvPr>
          <p:cNvSpPr txBox="1"/>
          <p:nvPr/>
        </p:nvSpPr>
        <p:spPr>
          <a:xfrm>
            <a:off x="719836" y="2194816"/>
            <a:ext cx="7340471" cy="246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12.22</a:t>
            </a:r>
            <a:r>
              <a:rPr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房源单页电话</a:t>
            </a:r>
            <a:r>
              <a:rPr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Crash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12.22</a:t>
            </a:r>
            <a:r>
              <a:rPr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二手房推荐频道加说说卡片导致线上老版本</a:t>
            </a:r>
            <a:r>
              <a:rPr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r>
              <a:rPr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Crash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12.24</a:t>
            </a:r>
            <a:r>
              <a:rPr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二手房地图找房搜索小区</a:t>
            </a:r>
            <a:r>
              <a:rPr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Crash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…</a:t>
            </a:r>
            <a:endParaRPr kumimoji="1"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893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37039</TotalTime>
  <Words>1870</Words>
  <Application>Microsoft Macintosh PowerPoint</Application>
  <PresentationFormat>全屏显示(4:3)</PresentationFormat>
  <Paragraphs>456</Paragraphs>
  <Slides>37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DengXian</vt:lpstr>
      <vt:lpstr>苹方-简</vt:lpstr>
      <vt:lpstr>宋体</vt:lpstr>
      <vt:lpstr>微软雅黑</vt:lpstr>
      <vt:lpstr>Heiti SC Medium</vt:lpstr>
      <vt:lpstr>PingFang SC</vt:lpstr>
      <vt:lpstr>YaHei IKEA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58赶集网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本荣</dc:creator>
  <cp:lastModifiedBy>Roger</cp:lastModifiedBy>
  <cp:revision>1394</cp:revision>
  <dcterms:created xsi:type="dcterms:W3CDTF">2016-05-11T01:52:56Z</dcterms:created>
  <dcterms:modified xsi:type="dcterms:W3CDTF">2019-12-26T10:57:20Z</dcterms:modified>
</cp:coreProperties>
</file>