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2"/>
  </p:notesMasterIdLst>
  <p:sldIdLst>
    <p:sldId id="291" r:id="rId2"/>
    <p:sldId id="292" r:id="rId3"/>
    <p:sldId id="295" r:id="rId4"/>
    <p:sldId id="293" r:id="rId5"/>
    <p:sldId id="301" r:id="rId6"/>
    <p:sldId id="300" r:id="rId7"/>
    <p:sldId id="303" r:id="rId8"/>
    <p:sldId id="305" r:id="rId9"/>
    <p:sldId id="296" r:id="rId10"/>
    <p:sldId id="29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C01171-05DC-45D0-B4EE-2D6FAFDDDE33}">
  <a:tblStyle styleId="{5DC01171-05DC-45D0-B4EE-2D6FAFDDDE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625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075519" y="850107"/>
            <a:ext cx="4588162" cy="309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err="1">
                <a:latin typeface="Anaheim"/>
              </a:rPr>
              <a:t>Categorizarea</a:t>
            </a:r>
            <a:r>
              <a:rPr lang="en-GB" sz="4000" b="1" dirty="0">
                <a:latin typeface="+mj-lt"/>
              </a:rPr>
              <a:t> </a:t>
            </a:r>
            <a:r>
              <a:rPr lang="en-GB" sz="4000" b="1" dirty="0" err="1">
                <a:latin typeface="+mj-lt"/>
              </a:rPr>
              <a:t>memelor</a:t>
            </a:r>
            <a:r>
              <a:rPr lang="en-GB" sz="4000" b="1" dirty="0">
                <a:latin typeface="+mj-lt"/>
              </a:rPr>
              <a:t> cu </a:t>
            </a:r>
            <a:r>
              <a:rPr lang="en-GB" sz="4000" b="1" dirty="0" err="1">
                <a:latin typeface="+mj-lt"/>
              </a:rPr>
              <a:t>ajutorul</a:t>
            </a:r>
            <a:r>
              <a:rPr lang="en-GB" sz="4000" b="1" dirty="0">
                <a:latin typeface="+mj-lt"/>
              </a:rPr>
              <a:t> </a:t>
            </a:r>
            <a:r>
              <a:rPr lang="en-GB" sz="4000" b="1" dirty="0" err="1">
                <a:latin typeface="+mj-lt"/>
              </a:rPr>
              <a:t>inteligenței</a:t>
            </a:r>
            <a:r>
              <a:rPr lang="en-GB" sz="4000" b="1" dirty="0">
                <a:latin typeface="+mj-lt"/>
              </a:rPr>
              <a:t> </a:t>
            </a:r>
            <a:r>
              <a:rPr lang="en-GB" sz="4000" b="1" dirty="0" err="1">
                <a:latin typeface="+mj-lt"/>
              </a:rPr>
              <a:t>artificiale</a:t>
            </a:r>
            <a:endParaRPr sz="2800" dirty="0">
              <a:latin typeface="+mj-lt"/>
            </a:endParaRP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3">
            <a:alphaModFix/>
          </a:blip>
          <a:srcRect l="25302" r="25297"/>
          <a:stretch/>
        </p:blipFill>
        <p:spPr>
          <a:xfrm>
            <a:off x="676510" y="7498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279AFD-1E71-4C21-B940-5B301F410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BC3BF3-A7D4-4A1D-AA2F-43857E83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395E8-2B5C-48B7-9612-DE4D9CBD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1" y="0"/>
            <a:ext cx="81886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7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7429" y="952450"/>
            <a:ext cx="3885525" cy="35590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M</a:t>
            </a:r>
            <a:r>
              <a:rPr kumimoji="0" lang="hu-HU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e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murile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sunt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forme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populare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comunicare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mediul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online,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adesea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create cu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scopuri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umoristice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sau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satirice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Acestea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sunt din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mai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des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utilizate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răspândi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conținut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instigator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ură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vizând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persoane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pe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baza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religiei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etniei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sau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altor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caracteristici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.</a:t>
            </a:r>
            <a:endParaRPr kumimoji="0" lang="hu-HU" altLang="en-US" sz="1800" b="0" i="0" u="none" strike="noStrike" cap="none" normalizeH="0" baseline="0" dirty="0">
              <a:ln>
                <a:noFill/>
              </a:ln>
              <a:solidFill>
                <a:srgbClr val="F8F8F8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sz="1600" dirty="0">
                <a:solidFill>
                  <a:srgbClr val="F8F8F8"/>
                </a:solidFill>
                <a:latin typeface="+mn-lt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8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20000" y="23078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+mj-lt"/>
              </a:rPr>
              <a:t>Ce este un meme?</a:t>
            </a:r>
            <a:endParaRPr sz="3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16F9E-FD99-44E1-9104-AF0E46E3E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978" y="952450"/>
            <a:ext cx="4745384" cy="35590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3DAC7A-CE7B-48BE-B67F-6E014FE20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202" y="1087322"/>
            <a:ext cx="3841956" cy="3377519"/>
          </a:xfrm>
        </p:spPr>
        <p:txBody>
          <a:bodyPr/>
          <a:lstStyle/>
          <a:p>
            <a:pPr marL="0" indent="0" algn="l">
              <a:buNone/>
            </a:pPr>
            <a:r>
              <a:rPr lang="en-GB" sz="1600" b="1" dirty="0" err="1">
                <a:latin typeface="+mn-lt"/>
              </a:rPr>
              <a:t>Soluții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actuale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și</a:t>
            </a:r>
            <a:r>
              <a:rPr lang="en-GB" sz="1600" b="1" dirty="0">
                <a:latin typeface="+mn-lt"/>
              </a:rPr>
              <a:t> </a:t>
            </a:r>
            <a:r>
              <a:rPr lang="en-GB" sz="1600" b="1" dirty="0" err="1">
                <a:latin typeface="+mn-lt"/>
              </a:rPr>
              <a:t>limitări</a:t>
            </a:r>
            <a:r>
              <a:rPr lang="en-GB" sz="1600" b="1" dirty="0">
                <a:latin typeface="+mn-lt"/>
              </a:rPr>
              <a:t>:</a:t>
            </a:r>
          </a:p>
          <a:p>
            <a:pPr marL="0" indent="0" algn="l">
              <a:buNone/>
            </a:pPr>
            <a:r>
              <a:rPr lang="en-GB" sz="1600" dirty="0" err="1">
                <a:latin typeface="+mn-lt"/>
              </a:rPr>
              <a:t>Modele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vizual-lingvistice</a:t>
            </a:r>
            <a:r>
              <a:rPr lang="en-GB" sz="1600" dirty="0">
                <a:latin typeface="+mn-lt"/>
              </a:rPr>
              <a:t> pre-</a:t>
            </a:r>
            <a:r>
              <a:rPr lang="en-GB" sz="1600" dirty="0" err="1">
                <a:latin typeface="+mn-lt"/>
              </a:rPr>
              <a:t>antrenate</a:t>
            </a:r>
            <a:r>
              <a:rPr lang="en-GB" sz="1600" dirty="0">
                <a:latin typeface="+mn-lt"/>
              </a:rPr>
              <a:t> (ex.: </a:t>
            </a:r>
            <a:r>
              <a:rPr lang="en-GB" sz="1600" dirty="0" err="1">
                <a:latin typeface="+mn-lt"/>
              </a:rPr>
              <a:t>VisualBERT</a:t>
            </a:r>
            <a:r>
              <a:rPr lang="en-GB" sz="1600" dirty="0">
                <a:latin typeface="+mn-lt"/>
              </a:rPr>
              <a:t>, </a:t>
            </a:r>
            <a:r>
              <a:rPr lang="hu-HU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VilBERT</a:t>
            </a:r>
            <a:r>
              <a:rPr lang="hu-HU" sz="1600" dirty="0">
                <a:latin typeface="+mn-lt"/>
              </a:rPr>
              <a:t>, CLIP etc.</a:t>
            </a:r>
            <a:r>
              <a:rPr lang="en-GB" sz="1600" dirty="0">
                <a:latin typeface="+mn-lt"/>
              </a:rPr>
              <a:t>) </a:t>
            </a:r>
            <a:r>
              <a:rPr lang="en-GB" sz="1600" dirty="0" err="1">
                <a:latin typeface="+mn-lt"/>
              </a:rPr>
              <a:t>ajustate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clasificare</a:t>
            </a:r>
            <a:r>
              <a:rPr lang="en-GB" sz="1600" dirty="0">
                <a:latin typeface="+mn-lt"/>
              </a:rPr>
              <a:t>.</a:t>
            </a:r>
          </a:p>
          <a:p>
            <a:pPr marL="0" indent="0" algn="l">
              <a:buNone/>
            </a:pPr>
            <a:r>
              <a:rPr lang="en-GB" sz="1600" b="1" dirty="0" err="1">
                <a:latin typeface="+mn-lt"/>
              </a:rPr>
              <a:t>Limitare</a:t>
            </a:r>
            <a:r>
              <a:rPr lang="en-GB" sz="1600" b="1" dirty="0">
                <a:latin typeface="+mn-lt"/>
              </a:rPr>
              <a:t>:</a:t>
            </a:r>
            <a:endParaRPr lang="hu-HU" sz="1600" b="1" dirty="0">
              <a:latin typeface="+mn-lt"/>
            </a:endParaRPr>
          </a:p>
          <a:p>
            <a:pPr marL="0" indent="0" algn="l">
              <a:buNone/>
            </a:pPr>
            <a:r>
              <a:rPr lang="en-GB" sz="1600" dirty="0" err="1">
                <a:latin typeface="+mn-lt"/>
              </a:rPr>
              <a:t>Utilizarea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limitată</a:t>
            </a:r>
            <a:r>
              <a:rPr lang="en-GB" sz="1600" dirty="0">
                <a:latin typeface="+mn-lt"/>
              </a:rPr>
              <a:t> a </a:t>
            </a:r>
            <a:r>
              <a:rPr lang="en-GB" sz="1600" dirty="0" err="1">
                <a:latin typeface="+mn-lt"/>
              </a:rPr>
              <a:t>cunoștințelor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contextuale</a:t>
            </a:r>
            <a:r>
              <a:rPr lang="en-GB" sz="1600" dirty="0">
                <a:latin typeface="+mn-lt"/>
              </a:rPr>
              <a:t>.</a:t>
            </a:r>
          </a:p>
          <a:p>
            <a:pPr marL="0" indent="0" algn="l">
              <a:buNone/>
            </a:pPr>
            <a:r>
              <a:rPr lang="en-GB" sz="1600" b="1" dirty="0" err="1">
                <a:latin typeface="+mn-lt"/>
              </a:rPr>
              <a:t>Exemplu</a:t>
            </a:r>
            <a:r>
              <a:rPr lang="en-GB" sz="1600" b="1" dirty="0">
                <a:latin typeface="+mn-lt"/>
              </a:rPr>
              <a:t>:</a:t>
            </a:r>
            <a:endParaRPr lang="hu-HU" sz="1600" b="1" dirty="0">
              <a:latin typeface="+mn-lt"/>
            </a:endParaRPr>
          </a:p>
          <a:p>
            <a:pPr marL="0" indent="0" algn="l">
              <a:buNone/>
            </a:pP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a </a:t>
            </a:r>
            <a:r>
              <a:rPr lang="en-GB" sz="1600" dirty="0" err="1">
                <a:latin typeface="+mn-lt"/>
              </a:rPr>
              <a:t>interpreta</a:t>
            </a:r>
            <a:r>
              <a:rPr lang="en-GB" sz="1600" dirty="0">
                <a:latin typeface="+mn-lt"/>
              </a:rPr>
              <a:t> </a:t>
            </a:r>
            <a:r>
              <a:rPr lang="hu-HU" sz="1600" dirty="0">
                <a:latin typeface="+mn-lt"/>
              </a:rPr>
              <a:t>acest</a:t>
            </a:r>
            <a:r>
              <a:rPr lang="en-GB" sz="1600" dirty="0">
                <a:latin typeface="+mn-lt"/>
              </a:rPr>
              <a:t> m</a:t>
            </a:r>
            <a:r>
              <a:rPr lang="hu-HU" sz="1600" dirty="0">
                <a:latin typeface="+mn-lt"/>
              </a:rPr>
              <a:t>e</a:t>
            </a:r>
            <a:r>
              <a:rPr lang="en-GB" sz="1600" dirty="0">
                <a:latin typeface="+mn-lt"/>
              </a:rPr>
              <a:t>m, </a:t>
            </a:r>
            <a:r>
              <a:rPr lang="en-GB" sz="1600" dirty="0" err="1">
                <a:latin typeface="+mn-lt"/>
              </a:rPr>
              <a:t>este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necesară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cunoașterea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faptului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că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pentru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musulmani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porcul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este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considerat</a:t>
            </a:r>
            <a:r>
              <a:rPr lang="en-GB" sz="1600" dirty="0">
                <a:latin typeface="+mn-lt"/>
              </a:rPr>
              <a:t> </a:t>
            </a:r>
            <a:r>
              <a:rPr lang="en-GB" sz="1600" dirty="0" err="1">
                <a:latin typeface="+mn-lt"/>
              </a:rPr>
              <a:t>impur</a:t>
            </a:r>
            <a:r>
              <a:rPr lang="en-GB" sz="1600" dirty="0">
                <a:latin typeface="+mn-lt"/>
              </a:rPr>
              <a:t>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313BD0-BFC6-47FF-AA4B-77F3D76D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8500"/>
            <a:ext cx="7704000" cy="801620"/>
          </a:xfrm>
        </p:spPr>
        <p:txBody>
          <a:bodyPr/>
          <a:lstStyle/>
          <a:p>
            <a:r>
              <a:rPr lang="hu-HU" dirty="0">
                <a:latin typeface="+mj-lt"/>
              </a:rPr>
              <a:t>Categorizarea memelor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986A79-7A2E-4DA6-A8D5-BCAAFA263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434" y="1716801"/>
            <a:ext cx="4486364" cy="21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0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46A467-83E7-427A-BDDF-294E8270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3753" y="938162"/>
            <a:ext cx="4363572" cy="3878470"/>
          </a:xfrm>
        </p:spPr>
        <p:txBody>
          <a:bodyPr/>
          <a:lstStyle/>
          <a:p>
            <a:pPr marL="139700" indent="0">
              <a:buNone/>
            </a:pPr>
            <a:r>
              <a:rPr lang="hu-HU" b="1" dirty="0">
                <a:latin typeface="+mn-lt"/>
              </a:rPr>
              <a:t>PromptHate:</a:t>
            </a:r>
          </a:p>
          <a:p>
            <a:pPr marL="482600" indent="-342900">
              <a:buClr>
                <a:schemeClr val="tx2"/>
              </a:buClr>
              <a:buAutoNum type="arabicPeriod"/>
            </a:pPr>
            <a:r>
              <a:rPr lang="en-GB" b="1" dirty="0"/>
              <a:t>OCR</a:t>
            </a:r>
            <a:r>
              <a:rPr lang="en-GB" dirty="0"/>
              <a:t>: </a:t>
            </a:r>
            <a:r>
              <a:rPr lang="en-GB" dirty="0" err="1"/>
              <a:t>Textul</a:t>
            </a:r>
            <a:r>
              <a:rPr lang="en-GB" dirty="0"/>
              <a:t> din meme </a:t>
            </a:r>
            <a:r>
              <a:rPr lang="en-GB" dirty="0" err="1"/>
              <a:t>este</a:t>
            </a:r>
            <a:r>
              <a:rPr lang="en-GB" dirty="0"/>
              <a:t> extras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recunoașterea</a:t>
            </a:r>
            <a:r>
              <a:rPr lang="en-GB" dirty="0"/>
              <a:t> </a:t>
            </a:r>
            <a:r>
              <a:rPr lang="en-GB" dirty="0" err="1"/>
              <a:t>optică</a:t>
            </a:r>
            <a:r>
              <a:rPr lang="en-GB" dirty="0"/>
              <a:t> a </a:t>
            </a:r>
            <a:r>
              <a:rPr lang="en-GB" dirty="0" err="1"/>
              <a:t>caracterelor</a:t>
            </a:r>
            <a:r>
              <a:rPr lang="en-GB" dirty="0"/>
              <a:t> (ex: </a:t>
            </a:r>
            <a:r>
              <a:rPr lang="en-GB" dirty="0" err="1"/>
              <a:t>EasyOCR</a:t>
            </a:r>
            <a:r>
              <a:rPr lang="en-GB" dirty="0"/>
              <a:t>)</a:t>
            </a:r>
            <a:endParaRPr lang="hu-HU" b="1" dirty="0">
              <a:latin typeface="+mn-lt"/>
            </a:endParaRPr>
          </a:p>
          <a:p>
            <a:pPr marL="482600" indent="-342900">
              <a:buClr>
                <a:schemeClr val="tx2"/>
              </a:buClr>
              <a:buAutoNum type="arabicPeriod"/>
            </a:pPr>
            <a:r>
              <a:rPr lang="en-GB" b="1" dirty="0" err="1"/>
              <a:t>ClipCap</a:t>
            </a:r>
            <a:r>
              <a:rPr lang="en-GB" b="1" dirty="0"/>
              <a:t> </a:t>
            </a:r>
            <a:r>
              <a:rPr lang="hu-HU" b="1" dirty="0"/>
              <a:t>: </a:t>
            </a:r>
            <a:r>
              <a:rPr lang="en-GB" dirty="0" err="1"/>
              <a:t>Generarea</a:t>
            </a:r>
            <a:r>
              <a:rPr lang="en-GB" dirty="0"/>
              <a:t> </a:t>
            </a:r>
            <a:r>
              <a:rPr lang="en-GB" dirty="0" err="1"/>
              <a:t>descrierilor</a:t>
            </a:r>
            <a:r>
              <a:rPr lang="en-GB" dirty="0"/>
              <a:t> </a:t>
            </a:r>
            <a:r>
              <a:rPr lang="en-GB" dirty="0" err="1"/>
              <a:t>imagistice</a:t>
            </a:r>
            <a:r>
              <a:rPr lang="en-GB" dirty="0"/>
              <a:t>: </a:t>
            </a:r>
            <a:r>
              <a:rPr lang="en-GB" dirty="0" err="1"/>
              <a:t>Conținutul</a:t>
            </a:r>
            <a:r>
              <a:rPr lang="en-GB" dirty="0"/>
              <a:t> </a:t>
            </a:r>
            <a:r>
              <a:rPr lang="en-GB" dirty="0" err="1"/>
              <a:t>vizual</a:t>
            </a:r>
            <a:r>
              <a:rPr lang="en-GB" dirty="0"/>
              <a:t> al </a:t>
            </a:r>
            <a:r>
              <a:rPr lang="en-GB" dirty="0" err="1"/>
              <a:t>imaginilor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transformat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descrieri</a:t>
            </a:r>
            <a:r>
              <a:rPr lang="en-GB" dirty="0"/>
              <a:t> </a:t>
            </a:r>
            <a:r>
              <a:rPr lang="en-GB" dirty="0" err="1"/>
              <a:t>textuale</a:t>
            </a:r>
            <a:r>
              <a:rPr lang="en-GB" dirty="0"/>
              <a:t>.</a:t>
            </a:r>
            <a:br>
              <a:rPr lang="ro-RO" dirty="0"/>
            </a:br>
            <a:r>
              <a:rPr lang="en-GB" b="1" dirty="0"/>
              <a:t>Google Vision Web Entity Detection API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clasificatorul</a:t>
            </a:r>
            <a:r>
              <a:rPr lang="en-GB" dirty="0"/>
              <a:t> </a:t>
            </a:r>
            <a:r>
              <a:rPr lang="en-GB" dirty="0" err="1"/>
              <a:t>preantrenat</a:t>
            </a:r>
            <a:r>
              <a:rPr lang="en-GB" dirty="0"/>
              <a:t> </a:t>
            </a:r>
            <a:r>
              <a:rPr lang="en-GB" b="1" dirty="0" err="1"/>
              <a:t>FairFace</a:t>
            </a:r>
            <a:r>
              <a:rPr lang="en-GB" dirty="0"/>
              <a:t> </a:t>
            </a:r>
            <a:r>
              <a:rPr lang="hu-HU" dirty="0"/>
              <a:t> </a:t>
            </a:r>
            <a:r>
              <a:rPr lang="en-GB" dirty="0" err="1"/>
              <a:t>pentru</a:t>
            </a:r>
            <a:r>
              <a:rPr lang="en-GB" dirty="0"/>
              <a:t> a </a:t>
            </a:r>
            <a:r>
              <a:rPr lang="en-GB" dirty="0" err="1"/>
              <a:t>extrage</a:t>
            </a:r>
            <a:r>
              <a:rPr lang="en-GB" dirty="0"/>
              <a:t> </a:t>
            </a:r>
            <a:r>
              <a:rPr lang="en-GB" dirty="0" err="1"/>
              <a:t>entitățile</a:t>
            </a:r>
            <a:r>
              <a:rPr lang="en-GB" dirty="0"/>
              <a:t> din meme-</a:t>
            </a:r>
            <a:r>
              <a:rPr lang="en-GB" dirty="0" err="1"/>
              <a:t>uri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informațiile</a:t>
            </a:r>
            <a:r>
              <a:rPr lang="en-GB" dirty="0"/>
              <a:t> </a:t>
            </a:r>
            <a:r>
              <a:rPr lang="en-GB" dirty="0" err="1"/>
              <a:t>demografice</a:t>
            </a:r>
            <a:r>
              <a:rPr lang="en-GB" dirty="0"/>
              <a:t>,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cazul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care meme-ul </a:t>
            </a:r>
            <a:r>
              <a:rPr lang="en-GB" dirty="0" err="1"/>
              <a:t>conține</a:t>
            </a:r>
            <a:r>
              <a:rPr lang="en-GB" dirty="0"/>
              <a:t> o </a:t>
            </a:r>
            <a:r>
              <a:rPr lang="en-GB" dirty="0" err="1"/>
              <a:t>persoană</a:t>
            </a:r>
            <a:endParaRPr lang="ro-RO" dirty="0"/>
          </a:p>
          <a:p>
            <a:pPr marL="482600" indent="-342900">
              <a:buClr>
                <a:schemeClr val="tx2"/>
              </a:buClr>
              <a:buFont typeface="Anaheim"/>
              <a:buAutoNum type="arabicPeriod"/>
            </a:pPr>
            <a:r>
              <a:rPr lang="hu-HU" b="1" dirty="0">
                <a:latin typeface="+mn-lt"/>
              </a:rPr>
              <a:t>Prompt:</a:t>
            </a:r>
            <a:r>
              <a:rPr lang="en-GB" dirty="0"/>
              <a:t> </a:t>
            </a:r>
            <a:r>
              <a:rPr lang="en-GB" dirty="0" err="1"/>
              <a:t>Scopul</a:t>
            </a:r>
            <a:r>
              <a:rPr lang="en-GB" dirty="0"/>
              <a:t> </a:t>
            </a:r>
            <a:r>
              <a:rPr lang="en-GB" dirty="0" err="1"/>
              <a:t>promptului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de a </a:t>
            </a:r>
            <a:r>
              <a:rPr lang="en-GB" b="1" dirty="0" err="1"/>
              <a:t>ghida</a:t>
            </a:r>
            <a:r>
              <a:rPr lang="en-GB" b="1" dirty="0"/>
              <a:t> un </a:t>
            </a:r>
            <a:r>
              <a:rPr lang="hu-HU" b="1" dirty="0"/>
              <a:t>          </a:t>
            </a:r>
            <a:r>
              <a:rPr lang="en-GB" b="1" dirty="0"/>
              <a:t>model pre-</a:t>
            </a:r>
            <a:r>
              <a:rPr lang="en-GB" b="1" dirty="0" err="1"/>
              <a:t>antrenat</a:t>
            </a:r>
            <a:r>
              <a:rPr lang="en-GB" b="1" dirty="0"/>
              <a:t> </a:t>
            </a:r>
            <a:r>
              <a:rPr lang="en-GB" dirty="0" err="1"/>
              <a:t>să</a:t>
            </a:r>
            <a:r>
              <a:rPr lang="en-GB" dirty="0"/>
              <a:t> </a:t>
            </a:r>
            <a:r>
              <a:rPr lang="en-GB" dirty="0" err="1"/>
              <a:t>rezolve</a:t>
            </a:r>
            <a:r>
              <a:rPr lang="en-GB" dirty="0"/>
              <a:t> o </a:t>
            </a:r>
            <a:r>
              <a:rPr lang="en-GB" dirty="0" err="1"/>
              <a:t>sarcină</a:t>
            </a:r>
            <a:r>
              <a:rPr lang="en-GB" dirty="0"/>
              <a:t> </a:t>
            </a:r>
            <a:r>
              <a:rPr lang="en-GB" dirty="0" err="1"/>
              <a:t>specifică</a:t>
            </a:r>
            <a:r>
              <a:rPr lang="en-GB" dirty="0"/>
              <a:t> </a:t>
            </a:r>
            <a:r>
              <a:rPr lang="en-GB" dirty="0" err="1"/>
              <a:t>folosind</a:t>
            </a:r>
            <a:r>
              <a:rPr lang="en-GB" dirty="0"/>
              <a:t> </a:t>
            </a:r>
            <a:r>
              <a:rPr lang="en-GB" dirty="0" err="1"/>
              <a:t>cunoștințele</a:t>
            </a:r>
            <a:r>
              <a:rPr lang="en-GB" dirty="0"/>
              <a:t> </a:t>
            </a:r>
            <a:r>
              <a:rPr lang="en-GB" dirty="0" err="1"/>
              <a:t>implicite</a:t>
            </a:r>
            <a:r>
              <a:rPr lang="en-GB" dirty="0"/>
              <a:t> </a:t>
            </a:r>
            <a:r>
              <a:rPr lang="en-GB" dirty="0" err="1"/>
              <a:t>deja</a:t>
            </a:r>
            <a:r>
              <a:rPr lang="en-GB" dirty="0"/>
              <a:t> </a:t>
            </a:r>
            <a:r>
              <a:rPr lang="en-GB" dirty="0" err="1"/>
              <a:t>învățate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timpul</a:t>
            </a:r>
            <a:r>
              <a:rPr lang="en-GB" dirty="0"/>
              <a:t> </a:t>
            </a:r>
            <a:r>
              <a:rPr lang="en-GB" dirty="0" err="1"/>
              <a:t>antrenării</a:t>
            </a:r>
            <a:r>
              <a:rPr lang="hu-HU" dirty="0"/>
              <a:t>.</a:t>
            </a:r>
            <a:r>
              <a:rPr lang="en-GB" dirty="0"/>
              <a:t> </a:t>
            </a:r>
            <a:r>
              <a:rPr lang="en-GB" b="1" dirty="0" err="1"/>
              <a:t>Evităm</a:t>
            </a:r>
            <a:r>
              <a:rPr lang="en-GB" b="1" dirty="0"/>
              <a:t> </a:t>
            </a:r>
            <a:r>
              <a:rPr lang="en-GB" b="1" dirty="0" err="1"/>
              <a:t>astfel</a:t>
            </a:r>
            <a:r>
              <a:rPr lang="en-GB" b="1" dirty="0"/>
              <a:t> </a:t>
            </a:r>
            <a:r>
              <a:rPr lang="en-GB" b="1" dirty="0" err="1"/>
              <a:t>nevoia</a:t>
            </a:r>
            <a:r>
              <a:rPr lang="en-GB" b="1" dirty="0"/>
              <a:t> de fine-tuning</a:t>
            </a:r>
            <a:r>
              <a:rPr lang="en-GB" dirty="0"/>
              <a:t>, </a:t>
            </a:r>
            <a:r>
              <a:rPr lang="en-GB" dirty="0" err="1"/>
              <a:t>economisind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resurse</a:t>
            </a:r>
            <a:r>
              <a:rPr lang="en-GB" dirty="0"/>
              <a:t> </a:t>
            </a:r>
            <a:r>
              <a:rPr lang="en-GB" dirty="0" err="1"/>
              <a:t>computaționale</a:t>
            </a:r>
            <a:r>
              <a:rPr lang="en-GB" dirty="0"/>
              <a:t>. </a:t>
            </a:r>
            <a:r>
              <a:rPr lang="hu-HU" dirty="0"/>
              <a:t>Exemplu: </a:t>
            </a:r>
            <a:r>
              <a:rPr lang="en-GB" dirty="0" err="1"/>
              <a:t>Aceasta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[MASK].</a:t>
            </a:r>
            <a:br>
              <a:rPr lang="hu-HU" dirty="0"/>
            </a:br>
            <a:endParaRPr lang="hu-HU" dirty="0"/>
          </a:p>
          <a:p>
            <a:pPr marL="139700" indent="0">
              <a:buClr>
                <a:schemeClr val="tx2"/>
              </a:buClr>
              <a:buNone/>
            </a:pPr>
            <a:r>
              <a:rPr lang="en-GB"/>
              <a:t> </a:t>
            </a:r>
            <a:br>
              <a:rPr lang="hu-HU" dirty="0"/>
            </a:br>
            <a:endParaRPr lang="hu-HU" b="1" dirty="0">
              <a:latin typeface="+mn-lt"/>
            </a:endParaRPr>
          </a:p>
          <a:p>
            <a:pPr marL="139700" indent="0">
              <a:buClr>
                <a:schemeClr val="tx2"/>
              </a:buClr>
              <a:buNone/>
            </a:pPr>
            <a:endParaRPr lang="hu-HU" b="1" dirty="0">
              <a:latin typeface="+mn-lt"/>
            </a:endParaRPr>
          </a:p>
          <a:p>
            <a:pPr marL="139700" indent="0">
              <a:buNone/>
            </a:pPr>
            <a:endParaRPr lang="hu-HU" b="1" dirty="0">
              <a:latin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9CE876-9A5E-48A8-B122-5297971A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69" y="175168"/>
            <a:ext cx="7704000" cy="572700"/>
          </a:xfrm>
        </p:spPr>
        <p:txBody>
          <a:bodyPr/>
          <a:lstStyle/>
          <a:p>
            <a:r>
              <a:rPr lang="hu-HU" dirty="0">
                <a:latin typeface="+mj-lt"/>
              </a:rPr>
              <a:t>PromptHate</a:t>
            </a:r>
            <a:endParaRPr lang="en-GB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EE4FE6-944A-4EC0-8162-D5EA537D8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938162"/>
            <a:ext cx="3657600" cy="387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4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3C28D7-6BDA-41F3-B40D-33451AE1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57965"/>
            <a:ext cx="7704000" cy="572700"/>
          </a:xfrm>
        </p:spPr>
        <p:txBody>
          <a:bodyPr/>
          <a:lstStyle/>
          <a:p>
            <a:r>
              <a:rPr lang="hu-HU" dirty="0"/>
              <a:t>Exemple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0B6D7-82DA-4219-BC0C-6195DB9F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75" y="1288626"/>
            <a:ext cx="8572233" cy="28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50C86-D86A-4D60-B416-1A9E8E89F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9997"/>
            <a:ext cx="7704000" cy="572700"/>
          </a:xfrm>
        </p:spPr>
        <p:txBody>
          <a:bodyPr/>
          <a:lstStyle/>
          <a:p>
            <a:r>
              <a:rPr lang="hu-HU" dirty="0"/>
              <a:t>Rezultate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809B0-37BE-483A-BA4A-A16E004D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05" y="1594360"/>
            <a:ext cx="3996189" cy="2926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48CF11-764D-410F-A955-8241A54D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18" y="1594360"/>
            <a:ext cx="3980633" cy="2926215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B489492-DF36-4281-8D02-218F20D1335D}"/>
              </a:ext>
            </a:extLst>
          </p:cNvPr>
          <p:cNvSpPr txBox="1">
            <a:spLocks/>
          </p:cNvSpPr>
          <p:nvPr/>
        </p:nvSpPr>
        <p:spPr>
          <a:xfrm>
            <a:off x="4772905" y="1021659"/>
            <a:ext cx="3996189" cy="498303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39700" indent="0">
              <a:buNone/>
            </a:pPr>
            <a:r>
              <a:rPr lang="en-GB" sz="1800" dirty="0">
                <a:latin typeface="NimbusRomNo9L-ReguItal"/>
              </a:rPr>
              <a:t>Facebook Hateful </a:t>
            </a:r>
            <a:r>
              <a:rPr lang="en-GB" sz="1800" dirty="0" err="1">
                <a:latin typeface="NimbusRomNo9L-ReguItal"/>
              </a:rPr>
              <a:t>Meme</a:t>
            </a:r>
            <a:r>
              <a:rPr lang="en-GB" sz="1800" dirty="0" err="1">
                <a:latin typeface="NimbusRomNo9L-Regu"/>
              </a:rPr>
              <a:t>dataset</a:t>
            </a:r>
            <a:r>
              <a:rPr lang="hu-HU" sz="1800" dirty="0">
                <a:latin typeface="NimbusRomNo9L-Regu"/>
              </a:rPr>
              <a:t> (FHM)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7DC5E86B-41D8-48B9-A74B-FACB5AEBD6B3}"/>
              </a:ext>
            </a:extLst>
          </p:cNvPr>
          <p:cNvSpPr txBox="1">
            <a:spLocks/>
          </p:cNvSpPr>
          <p:nvPr/>
        </p:nvSpPr>
        <p:spPr>
          <a:xfrm>
            <a:off x="436118" y="1052138"/>
            <a:ext cx="3996189" cy="437346"/>
          </a:xfrm>
          <a:prstGeom prst="rect">
            <a:avLst/>
          </a:prstGeom>
          <a:solidFill>
            <a:schemeClr val="dk1">
              <a:alpha val="56699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 b="0" i="0" u="none" strike="noStrike" cap="none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39700" indent="0">
              <a:buNone/>
            </a:pPr>
            <a:r>
              <a:rPr lang="en-GB" sz="1800" dirty="0">
                <a:latin typeface="NimbusRomNo9L-ReguItal"/>
              </a:rPr>
              <a:t>Harmful</a:t>
            </a:r>
            <a:r>
              <a:rPr lang="hu-HU" sz="1800" dirty="0">
                <a:latin typeface="NimbusRomNo9L-ReguItal"/>
              </a:rPr>
              <a:t> </a:t>
            </a:r>
            <a:r>
              <a:rPr lang="en-GB" sz="1800" dirty="0">
                <a:latin typeface="NimbusRomNo9L-ReguItal"/>
              </a:rPr>
              <a:t>Meme </a:t>
            </a:r>
            <a:r>
              <a:rPr lang="en-GB" sz="1800" dirty="0">
                <a:latin typeface="NimbusRomNo9L-Regu"/>
              </a:rPr>
              <a:t>dataset (</a:t>
            </a:r>
            <a:r>
              <a:rPr lang="en-GB" sz="1800" dirty="0" err="1">
                <a:latin typeface="NimbusRomNo9L-Regu"/>
              </a:rPr>
              <a:t>HarM</a:t>
            </a:r>
            <a:r>
              <a:rPr lang="en-GB" sz="1800" dirty="0">
                <a:latin typeface="NimbusRomNo9L-Regu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9816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111A4-0E46-477C-A7A6-C609592A1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Concluzii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9F9E04-281C-4BA1-BD52-5E1543BD9B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50805" y="1184181"/>
            <a:ext cx="71573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PromptHate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este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eficient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în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detectarea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memelor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de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ură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deoarece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are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cunoștințe</a:t>
            </a:r>
            <a:r>
              <a:rPr lang="en-GB" sz="1800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GB" sz="1800" dirty="0" err="1">
                <a:solidFill>
                  <a:schemeClr val="accent4"/>
                </a:solidFill>
                <a:latin typeface="Arial" panose="020B0604020202020204" pitchFamily="34" charset="0"/>
              </a:rPr>
              <a:t>contextuale</a:t>
            </a:r>
            <a:r>
              <a:rPr lang="hu-HU" sz="1800" dirty="0">
                <a:solidFill>
                  <a:schemeClr val="accent4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Posibile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îmbunătățiri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Adaptare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multe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limbi.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Analiză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mai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profundă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imaginilor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hu-HU" altLang="en-US" sz="1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hu-HU" altLang="en-US" sz="1800" dirty="0">
              <a:solidFill>
                <a:schemeClr val="accent4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8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9393F-92DF-484B-BF86-98FB874D3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64" y="0"/>
            <a:ext cx="7859807" cy="513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69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34CEAC-DE68-4B3E-BEE2-45FD930A3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799" y="0"/>
            <a:ext cx="5146548" cy="51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7309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271</Words>
  <Application>Microsoft Office PowerPoint</Application>
  <PresentationFormat>On-screen Show (16:9)</PresentationFormat>
  <Paragraphs>29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Anaheim</vt:lpstr>
      <vt:lpstr>Arial</vt:lpstr>
      <vt:lpstr>Fira Sans Condensed</vt:lpstr>
      <vt:lpstr>Fira Sans Condensed Light</vt:lpstr>
      <vt:lpstr>NimbusRomNo9L-Regu</vt:lpstr>
      <vt:lpstr>NimbusRomNo9L-ReguItal</vt:lpstr>
      <vt:lpstr>Rajdhani</vt:lpstr>
      <vt:lpstr>Roboto Condensed Light</vt:lpstr>
      <vt:lpstr>AI Tech Agency Infographics by Slidesgo</vt:lpstr>
      <vt:lpstr>Categorizarea memelor cu ajutorul inteligenței artificiale</vt:lpstr>
      <vt:lpstr>Ce este un meme?</vt:lpstr>
      <vt:lpstr>Categorizarea memelor</vt:lpstr>
      <vt:lpstr>PromptHate</vt:lpstr>
      <vt:lpstr>Exemple</vt:lpstr>
      <vt:lpstr>Rezultate</vt:lpstr>
      <vt:lpstr>Concluzii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 AGENCY INFOGRAPHICS</dc:title>
  <dc:creator>Gergely Csaba</dc:creator>
  <cp:lastModifiedBy>CSABA GERGELY</cp:lastModifiedBy>
  <cp:revision>23</cp:revision>
  <dcterms:modified xsi:type="dcterms:W3CDTF">2025-01-14T06:33:38Z</dcterms:modified>
</cp:coreProperties>
</file>