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9" r:id="rId3"/>
    <p:sldId id="258" r:id="rId4"/>
    <p:sldId id="259" r:id="rId5"/>
    <p:sldId id="299" r:id="rId6"/>
    <p:sldId id="260" r:id="rId7"/>
    <p:sldId id="261" r:id="rId8"/>
    <p:sldId id="280" r:id="rId9"/>
    <p:sldId id="298" r:id="rId10"/>
    <p:sldId id="281" r:id="rId11"/>
    <p:sldId id="262" r:id="rId12"/>
    <p:sldId id="263" r:id="rId13"/>
    <p:sldId id="297" r:id="rId14"/>
    <p:sldId id="264" r:id="rId15"/>
    <p:sldId id="265" r:id="rId16"/>
    <p:sldId id="284" r:id="rId17"/>
    <p:sldId id="296" r:id="rId18"/>
    <p:sldId id="266" r:id="rId19"/>
    <p:sldId id="268" r:id="rId20"/>
    <p:sldId id="269" r:id="rId21"/>
    <p:sldId id="283" r:id="rId22"/>
    <p:sldId id="295" r:id="rId23"/>
    <p:sldId id="270" r:id="rId24"/>
    <p:sldId id="271" r:id="rId25"/>
    <p:sldId id="294" r:id="rId26"/>
    <p:sldId id="272" r:id="rId27"/>
    <p:sldId id="273" r:id="rId28"/>
    <p:sldId id="293" r:id="rId29"/>
    <p:sldId id="274" r:id="rId30"/>
    <p:sldId id="275" r:id="rId31"/>
    <p:sldId id="292" r:id="rId32"/>
    <p:sldId id="276" r:id="rId33"/>
    <p:sldId id="277" r:id="rId34"/>
    <p:sldId id="291" r:id="rId35"/>
    <p:sldId id="285" r:id="rId36"/>
    <p:sldId id="286" r:id="rId37"/>
    <p:sldId id="287" r:id="rId38"/>
    <p:sldId id="290" r:id="rId39"/>
    <p:sldId id="288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esktop\tabla%20tall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esktop\tabla%20tall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esktop\tabla%20tall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esktop\tabla%20tall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esktop\tabla%20tall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esktop\tabla%20tall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ownloads\tabla%20tall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esktop\tabla%20tall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DIAGRAMA DE GANNT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Ref>
                <c:f>Hoja1!$N$7:$N$14</c:f>
                <c:numCache>
                  <c:formatCode>General</c:formatCode>
                  <c:ptCount val="8"/>
                  <c:pt idx="0">
                    <c:v>1</c:v>
                  </c:pt>
                  <c:pt idx="1">
                    <c:v>6</c:v>
                  </c:pt>
                  <c:pt idx="2">
                    <c:v>8</c:v>
                  </c:pt>
                  <c:pt idx="3">
                    <c:v>8</c:v>
                  </c:pt>
                  <c:pt idx="4">
                    <c:v>20</c:v>
                  </c:pt>
                  <c:pt idx="5">
                    <c:v>13</c:v>
                  </c:pt>
                  <c:pt idx="6">
                    <c:v>7</c:v>
                  </c:pt>
                  <c:pt idx="7">
                    <c:v>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793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Hoja1!$H$7:$H$14</c:f>
              <c:numCache>
                <c:formatCode>m/d/yyyy</c:formatCode>
                <c:ptCount val="8"/>
                <c:pt idx="0">
                  <c:v>43878</c:v>
                </c:pt>
                <c:pt idx="1">
                  <c:v>43879</c:v>
                </c:pt>
                <c:pt idx="2">
                  <c:v>43885</c:v>
                </c:pt>
                <c:pt idx="3">
                  <c:v>43893</c:v>
                </c:pt>
                <c:pt idx="4">
                  <c:v>43901</c:v>
                </c:pt>
                <c:pt idx="5">
                  <c:v>43943</c:v>
                </c:pt>
                <c:pt idx="6">
                  <c:v>43961</c:v>
                </c:pt>
                <c:pt idx="7">
                  <c:v>43971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3-4C1C-A364-694EB1598204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Hoja1!$M$7:$M$14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20</c:v>
                </c:pt>
                <c:pt idx="5">
                  <c:v>13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3-4C1C-A364-694EB1598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143296"/>
        <c:axId val="496141000"/>
      </c:barChart>
      <c:catAx>
        <c:axId val="49614329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1000"/>
        <c:crosses val="autoZero"/>
        <c:auto val="1"/>
        <c:lblAlgn val="ctr"/>
        <c:lblOffset val="100"/>
        <c:noMultiLvlLbl val="0"/>
      </c:catAx>
      <c:valAx>
        <c:axId val="496141000"/>
        <c:scaling>
          <c:orientation val="minMax"/>
          <c:max val="43976"/>
          <c:min val="43878"/>
        </c:scaling>
        <c:delete val="0"/>
        <c:axPos val="t"/>
        <c:maj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3296"/>
        <c:crosses val="autoZero"/>
        <c:crossBetween val="between"/>
      </c:valAx>
      <c:spPr>
        <a:noFill/>
        <a:ln>
          <a:solidFill>
            <a:schemeClr val="accent2">
              <a:lumMod val="60000"/>
              <a:lumOff val="4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DIAGRAMA DE GANNT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Ref>
                <c:f>Hoja1!$N$7:$N$14</c:f>
                <c:numCache>
                  <c:formatCode>General</c:formatCode>
                  <c:ptCount val="8"/>
                  <c:pt idx="0">
                    <c:v>1</c:v>
                  </c:pt>
                  <c:pt idx="1">
                    <c:v>6</c:v>
                  </c:pt>
                  <c:pt idx="2">
                    <c:v>8</c:v>
                  </c:pt>
                  <c:pt idx="3">
                    <c:v>8</c:v>
                  </c:pt>
                  <c:pt idx="4">
                    <c:v>20</c:v>
                  </c:pt>
                  <c:pt idx="5">
                    <c:v>13</c:v>
                  </c:pt>
                  <c:pt idx="6">
                    <c:v>7</c:v>
                  </c:pt>
                  <c:pt idx="7">
                    <c:v>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793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Hoja1!$H$7:$H$14</c:f>
              <c:numCache>
                <c:formatCode>m/d/yyyy</c:formatCode>
                <c:ptCount val="8"/>
                <c:pt idx="0">
                  <c:v>43878</c:v>
                </c:pt>
                <c:pt idx="1">
                  <c:v>43879</c:v>
                </c:pt>
                <c:pt idx="2">
                  <c:v>43885</c:v>
                </c:pt>
                <c:pt idx="3">
                  <c:v>43893</c:v>
                </c:pt>
                <c:pt idx="4">
                  <c:v>43901</c:v>
                </c:pt>
                <c:pt idx="5">
                  <c:v>43943</c:v>
                </c:pt>
                <c:pt idx="6">
                  <c:v>43961</c:v>
                </c:pt>
                <c:pt idx="7">
                  <c:v>43971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7-4C9C-8A72-5B2523EB23C7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Hoja1!$M$7:$M$14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20</c:v>
                </c:pt>
                <c:pt idx="5">
                  <c:v>13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7-4C9C-8A72-5B2523EB2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143296"/>
        <c:axId val="496141000"/>
      </c:barChart>
      <c:catAx>
        <c:axId val="49614329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1000"/>
        <c:crosses val="autoZero"/>
        <c:auto val="1"/>
        <c:lblAlgn val="ctr"/>
        <c:lblOffset val="100"/>
        <c:noMultiLvlLbl val="0"/>
      </c:catAx>
      <c:valAx>
        <c:axId val="496141000"/>
        <c:scaling>
          <c:orientation val="minMax"/>
          <c:max val="43976"/>
          <c:min val="43878"/>
        </c:scaling>
        <c:delete val="0"/>
        <c:axPos val="t"/>
        <c:maj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3296"/>
        <c:crosses val="autoZero"/>
        <c:crossBetween val="between"/>
      </c:valAx>
      <c:spPr>
        <a:noFill/>
        <a:ln>
          <a:solidFill>
            <a:schemeClr val="accent2">
              <a:lumMod val="60000"/>
              <a:lumOff val="4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DIAGRAMA DE GANNT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Ref>
                <c:f>Hoja1!$N$7:$N$14</c:f>
                <c:numCache>
                  <c:formatCode>General</c:formatCode>
                  <c:ptCount val="8"/>
                  <c:pt idx="0">
                    <c:v>1</c:v>
                  </c:pt>
                  <c:pt idx="1">
                    <c:v>6</c:v>
                  </c:pt>
                  <c:pt idx="2">
                    <c:v>8</c:v>
                  </c:pt>
                  <c:pt idx="3">
                    <c:v>8</c:v>
                  </c:pt>
                  <c:pt idx="4">
                    <c:v>20</c:v>
                  </c:pt>
                  <c:pt idx="5">
                    <c:v>13</c:v>
                  </c:pt>
                  <c:pt idx="6">
                    <c:v>7</c:v>
                  </c:pt>
                  <c:pt idx="7">
                    <c:v>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793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Hoja1!$H$7:$H$14</c:f>
              <c:numCache>
                <c:formatCode>m/d/yyyy</c:formatCode>
                <c:ptCount val="8"/>
                <c:pt idx="0">
                  <c:v>43878</c:v>
                </c:pt>
                <c:pt idx="1">
                  <c:v>43879</c:v>
                </c:pt>
                <c:pt idx="2">
                  <c:v>43885</c:v>
                </c:pt>
                <c:pt idx="3">
                  <c:v>43893</c:v>
                </c:pt>
                <c:pt idx="4">
                  <c:v>43901</c:v>
                </c:pt>
                <c:pt idx="5">
                  <c:v>43943</c:v>
                </c:pt>
                <c:pt idx="6">
                  <c:v>43961</c:v>
                </c:pt>
                <c:pt idx="7">
                  <c:v>43971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4-40A3-A093-AA076A76CDE1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Hoja1!$M$7:$M$14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20</c:v>
                </c:pt>
                <c:pt idx="5">
                  <c:v>13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A4-40A3-A093-AA076A76C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143296"/>
        <c:axId val="496141000"/>
      </c:barChart>
      <c:catAx>
        <c:axId val="49614329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1000"/>
        <c:crosses val="autoZero"/>
        <c:auto val="1"/>
        <c:lblAlgn val="ctr"/>
        <c:lblOffset val="100"/>
        <c:noMultiLvlLbl val="0"/>
      </c:catAx>
      <c:valAx>
        <c:axId val="496141000"/>
        <c:scaling>
          <c:orientation val="minMax"/>
          <c:max val="43976"/>
          <c:min val="43878"/>
        </c:scaling>
        <c:delete val="0"/>
        <c:axPos val="t"/>
        <c:maj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3296"/>
        <c:crosses val="autoZero"/>
        <c:crossBetween val="between"/>
      </c:valAx>
      <c:spPr>
        <a:noFill/>
        <a:ln>
          <a:solidFill>
            <a:schemeClr val="accent2">
              <a:lumMod val="60000"/>
              <a:lumOff val="4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DIAGRAMA DE GANNT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Ref>
                <c:f>Hoja1!$N$7:$N$14</c:f>
                <c:numCache>
                  <c:formatCode>General</c:formatCode>
                  <c:ptCount val="8"/>
                  <c:pt idx="0">
                    <c:v>1</c:v>
                  </c:pt>
                  <c:pt idx="1">
                    <c:v>6</c:v>
                  </c:pt>
                  <c:pt idx="2">
                    <c:v>8</c:v>
                  </c:pt>
                  <c:pt idx="3">
                    <c:v>8</c:v>
                  </c:pt>
                  <c:pt idx="4">
                    <c:v>20</c:v>
                  </c:pt>
                  <c:pt idx="5">
                    <c:v>13</c:v>
                  </c:pt>
                  <c:pt idx="6">
                    <c:v>7</c:v>
                  </c:pt>
                  <c:pt idx="7">
                    <c:v>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793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Hoja1!$H$7:$H$14</c:f>
              <c:numCache>
                <c:formatCode>m/d/yyyy</c:formatCode>
                <c:ptCount val="8"/>
                <c:pt idx="0">
                  <c:v>43878</c:v>
                </c:pt>
                <c:pt idx="1">
                  <c:v>43879</c:v>
                </c:pt>
                <c:pt idx="2">
                  <c:v>43885</c:v>
                </c:pt>
                <c:pt idx="3">
                  <c:v>43893</c:v>
                </c:pt>
                <c:pt idx="4">
                  <c:v>43901</c:v>
                </c:pt>
                <c:pt idx="5">
                  <c:v>43943</c:v>
                </c:pt>
                <c:pt idx="6">
                  <c:v>43961</c:v>
                </c:pt>
                <c:pt idx="7">
                  <c:v>43971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9-4802-9404-0FF75EEC776A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Hoja1!$M$7:$M$14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20</c:v>
                </c:pt>
                <c:pt idx="5">
                  <c:v>13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F9-4802-9404-0FF75EEC7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143296"/>
        <c:axId val="496141000"/>
      </c:barChart>
      <c:catAx>
        <c:axId val="49614329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1000"/>
        <c:crosses val="autoZero"/>
        <c:auto val="1"/>
        <c:lblAlgn val="ctr"/>
        <c:lblOffset val="100"/>
        <c:noMultiLvlLbl val="0"/>
      </c:catAx>
      <c:valAx>
        <c:axId val="496141000"/>
        <c:scaling>
          <c:orientation val="minMax"/>
          <c:max val="43976"/>
          <c:min val="43878"/>
        </c:scaling>
        <c:delete val="0"/>
        <c:axPos val="t"/>
        <c:maj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3296"/>
        <c:crosses val="autoZero"/>
        <c:crossBetween val="between"/>
      </c:valAx>
      <c:spPr>
        <a:noFill/>
        <a:ln>
          <a:solidFill>
            <a:schemeClr val="accent2">
              <a:lumMod val="60000"/>
              <a:lumOff val="4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DIAGRAMA DE GANNT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Ref>
                <c:f>Hoja1!$N$7:$N$14</c:f>
                <c:numCache>
                  <c:formatCode>General</c:formatCode>
                  <c:ptCount val="8"/>
                  <c:pt idx="0">
                    <c:v>1</c:v>
                  </c:pt>
                  <c:pt idx="1">
                    <c:v>6</c:v>
                  </c:pt>
                  <c:pt idx="2">
                    <c:v>8</c:v>
                  </c:pt>
                  <c:pt idx="3">
                    <c:v>8</c:v>
                  </c:pt>
                  <c:pt idx="4">
                    <c:v>20</c:v>
                  </c:pt>
                  <c:pt idx="5">
                    <c:v>13</c:v>
                  </c:pt>
                  <c:pt idx="6">
                    <c:v>7</c:v>
                  </c:pt>
                  <c:pt idx="7">
                    <c:v>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793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Hoja1!$H$7:$H$14</c:f>
              <c:numCache>
                <c:formatCode>m/d/yyyy</c:formatCode>
                <c:ptCount val="8"/>
                <c:pt idx="0">
                  <c:v>43878</c:v>
                </c:pt>
                <c:pt idx="1">
                  <c:v>43879</c:v>
                </c:pt>
                <c:pt idx="2">
                  <c:v>43885</c:v>
                </c:pt>
                <c:pt idx="3">
                  <c:v>43893</c:v>
                </c:pt>
                <c:pt idx="4">
                  <c:v>43901</c:v>
                </c:pt>
                <c:pt idx="5">
                  <c:v>43943</c:v>
                </c:pt>
                <c:pt idx="6">
                  <c:v>43961</c:v>
                </c:pt>
                <c:pt idx="7">
                  <c:v>43971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6-4116-81E4-8E6CAE3536FB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Hoja1!$M$7:$M$14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20</c:v>
                </c:pt>
                <c:pt idx="5">
                  <c:v>13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86-4116-81E4-8E6CAE353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143296"/>
        <c:axId val="496141000"/>
      </c:barChart>
      <c:catAx>
        <c:axId val="49614329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1000"/>
        <c:crosses val="autoZero"/>
        <c:auto val="1"/>
        <c:lblAlgn val="ctr"/>
        <c:lblOffset val="100"/>
        <c:noMultiLvlLbl val="0"/>
      </c:catAx>
      <c:valAx>
        <c:axId val="496141000"/>
        <c:scaling>
          <c:orientation val="minMax"/>
          <c:max val="43976"/>
          <c:min val="43878"/>
        </c:scaling>
        <c:delete val="0"/>
        <c:axPos val="t"/>
        <c:maj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3296"/>
        <c:crosses val="autoZero"/>
        <c:crossBetween val="between"/>
      </c:valAx>
      <c:spPr>
        <a:noFill/>
        <a:ln>
          <a:solidFill>
            <a:schemeClr val="accent2">
              <a:lumMod val="60000"/>
              <a:lumOff val="4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DIAGRAMA DE GANNT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Ref>
                <c:f>Hoja1!$N$7:$N$14</c:f>
                <c:numCache>
                  <c:formatCode>General</c:formatCode>
                  <c:ptCount val="8"/>
                  <c:pt idx="0">
                    <c:v>1</c:v>
                  </c:pt>
                  <c:pt idx="1">
                    <c:v>6</c:v>
                  </c:pt>
                  <c:pt idx="2">
                    <c:v>8</c:v>
                  </c:pt>
                  <c:pt idx="3">
                    <c:v>8</c:v>
                  </c:pt>
                  <c:pt idx="4">
                    <c:v>20</c:v>
                  </c:pt>
                  <c:pt idx="5">
                    <c:v>13</c:v>
                  </c:pt>
                  <c:pt idx="6">
                    <c:v>7</c:v>
                  </c:pt>
                  <c:pt idx="7">
                    <c:v>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793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Hoja1!$H$7:$H$14</c:f>
              <c:numCache>
                <c:formatCode>m/d/yyyy</c:formatCode>
                <c:ptCount val="8"/>
                <c:pt idx="0">
                  <c:v>43878</c:v>
                </c:pt>
                <c:pt idx="1">
                  <c:v>43879</c:v>
                </c:pt>
                <c:pt idx="2">
                  <c:v>43885</c:v>
                </c:pt>
                <c:pt idx="3">
                  <c:v>43893</c:v>
                </c:pt>
                <c:pt idx="4">
                  <c:v>43901</c:v>
                </c:pt>
                <c:pt idx="5">
                  <c:v>43943</c:v>
                </c:pt>
                <c:pt idx="6">
                  <c:v>43961</c:v>
                </c:pt>
                <c:pt idx="7">
                  <c:v>43971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5-400A-AA46-AE2B349C21C2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Hoja1!$M$7:$M$14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20</c:v>
                </c:pt>
                <c:pt idx="5">
                  <c:v>13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E5-400A-AA46-AE2B349C2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143296"/>
        <c:axId val="496141000"/>
      </c:barChart>
      <c:catAx>
        <c:axId val="49614329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1000"/>
        <c:crosses val="autoZero"/>
        <c:auto val="1"/>
        <c:lblAlgn val="ctr"/>
        <c:lblOffset val="100"/>
        <c:noMultiLvlLbl val="0"/>
      </c:catAx>
      <c:valAx>
        <c:axId val="496141000"/>
        <c:scaling>
          <c:orientation val="minMax"/>
          <c:max val="43976"/>
          <c:min val="43878"/>
        </c:scaling>
        <c:delete val="0"/>
        <c:axPos val="t"/>
        <c:maj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3296"/>
        <c:crosses val="autoZero"/>
        <c:crossBetween val="between"/>
      </c:valAx>
      <c:spPr>
        <a:noFill/>
        <a:ln>
          <a:solidFill>
            <a:schemeClr val="accent2">
              <a:lumMod val="60000"/>
              <a:lumOff val="4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DIAGRAMA DE GANNT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Ref>
                <c:f>Hoja1!$N$7:$N$14</c:f>
                <c:numCache>
                  <c:formatCode>General</c:formatCode>
                  <c:ptCount val="8"/>
                  <c:pt idx="0">
                    <c:v>1</c:v>
                  </c:pt>
                  <c:pt idx="1">
                    <c:v>6</c:v>
                  </c:pt>
                  <c:pt idx="2">
                    <c:v>8</c:v>
                  </c:pt>
                  <c:pt idx="3">
                    <c:v>8</c:v>
                  </c:pt>
                  <c:pt idx="4">
                    <c:v>20</c:v>
                  </c:pt>
                  <c:pt idx="5">
                    <c:v>13</c:v>
                  </c:pt>
                  <c:pt idx="6">
                    <c:v>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793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Hoja1!$H$7:$H$14</c:f>
              <c:numCache>
                <c:formatCode>m/d/yyyy</c:formatCode>
                <c:ptCount val="8"/>
                <c:pt idx="0">
                  <c:v>43878</c:v>
                </c:pt>
                <c:pt idx="1">
                  <c:v>43879</c:v>
                </c:pt>
                <c:pt idx="2">
                  <c:v>43885</c:v>
                </c:pt>
                <c:pt idx="3">
                  <c:v>43893</c:v>
                </c:pt>
                <c:pt idx="4">
                  <c:v>43901</c:v>
                </c:pt>
                <c:pt idx="5">
                  <c:v>43943</c:v>
                </c:pt>
                <c:pt idx="6">
                  <c:v>43961</c:v>
                </c:pt>
                <c:pt idx="7">
                  <c:v>43971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8CE-81CF-8493B9A9DB88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Hoja1!$M$7:$M$14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20</c:v>
                </c:pt>
                <c:pt idx="5">
                  <c:v>13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8CE-81CF-8493B9A9D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143296"/>
        <c:axId val="496141000"/>
      </c:barChart>
      <c:catAx>
        <c:axId val="49614329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1000"/>
        <c:crosses val="autoZero"/>
        <c:auto val="1"/>
        <c:lblAlgn val="ctr"/>
        <c:lblOffset val="100"/>
        <c:noMultiLvlLbl val="0"/>
      </c:catAx>
      <c:valAx>
        <c:axId val="496141000"/>
        <c:scaling>
          <c:orientation val="minMax"/>
          <c:max val="43976"/>
          <c:min val="43878"/>
        </c:scaling>
        <c:delete val="0"/>
        <c:axPos val="t"/>
        <c:maj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3296"/>
        <c:crosses val="autoZero"/>
        <c:crossBetween val="between"/>
      </c:valAx>
      <c:spPr>
        <a:noFill/>
        <a:ln>
          <a:solidFill>
            <a:schemeClr val="accent2">
              <a:lumMod val="60000"/>
              <a:lumOff val="4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DIAGRAMA DE GANNT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1"/>
            <c:plus>
              <c:numRef>
                <c:f>Hoja1!$N$7:$N$14</c:f>
                <c:numCache>
                  <c:formatCode>General</c:formatCode>
                  <c:ptCount val="8"/>
                  <c:pt idx="0">
                    <c:v>1</c:v>
                  </c:pt>
                  <c:pt idx="1">
                    <c:v>6</c:v>
                  </c:pt>
                  <c:pt idx="2">
                    <c:v>8</c:v>
                  </c:pt>
                  <c:pt idx="3">
                    <c:v>8</c:v>
                  </c:pt>
                  <c:pt idx="4">
                    <c:v>20</c:v>
                  </c:pt>
                  <c:pt idx="5">
                    <c:v>13</c:v>
                  </c:pt>
                  <c:pt idx="6">
                    <c:v>7</c:v>
                  </c:pt>
                  <c:pt idx="7">
                    <c:v>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793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Hoja1!$H$7:$H$14</c:f>
              <c:numCache>
                <c:formatCode>m/d/yyyy</c:formatCode>
                <c:ptCount val="8"/>
                <c:pt idx="0">
                  <c:v>43878</c:v>
                </c:pt>
                <c:pt idx="1">
                  <c:v>43879</c:v>
                </c:pt>
                <c:pt idx="2">
                  <c:v>43885</c:v>
                </c:pt>
                <c:pt idx="3">
                  <c:v>43893</c:v>
                </c:pt>
                <c:pt idx="4">
                  <c:v>43901</c:v>
                </c:pt>
                <c:pt idx="5">
                  <c:v>43943</c:v>
                </c:pt>
                <c:pt idx="6">
                  <c:v>43961</c:v>
                </c:pt>
                <c:pt idx="7">
                  <c:v>43971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2-4661-BACC-F80A6353E63B}"/>
            </c:ext>
          </c:extLst>
        </c:ser>
        <c:ser>
          <c:idx val="1"/>
          <c:order val="1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Hoja1!$E$7:$E$14</c:f>
              <c:strCache>
                <c:ptCount val="8"/>
                <c:pt idx="0">
                  <c:v>Requisitos del proyecto</c:v>
                </c:pt>
                <c:pt idx="1">
                  <c:v>Analisis del proyecto</c:v>
                </c:pt>
                <c:pt idx="2">
                  <c:v>Estimacion </c:v>
                </c:pt>
                <c:pt idx="3">
                  <c:v>Analisis tecnico</c:v>
                </c:pt>
                <c:pt idx="4">
                  <c:v>Diseño detallado</c:v>
                </c:pt>
                <c:pt idx="5">
                  <c:v>Construcción y Pruebas Unitarias</c:v>
                </c:pt>
                <c:pt idx="6">
                  <c:v>QA (Quality assurance)</c:v>
                </c:pt>
                <c:pt idx="7">
                  <c:v>Implementación</c:v>
                </c:pt>
              </c:strCache>
            </c:strRef>
          </c:cat>
          <c:val>
            <c:numRef>
              <c:f>Hoja1!$M$7:$M$14</c:f>
              <c:numCache>
                <c:formatCode>General</c:formatCode>
                <c:ptCount val="8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8</c:v>
                </c:pt>
                <c:pt idx="4">
                  <c:v>20</c:v>
                </c:pt>
                <c:pt idx="5">
                  <c:v>13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02-4661-BACC-F80A6353E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143296"/>
        <c:axId val="496141000"/>
      </c:barChart>
      <c:catAx>
        <c:axId val="49614329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1000"/>
        <c:crosses val="autoZero"/>
        <c:auto val="1"/>
        <c:lblAlgn val="ctr"/>
        <c:lblOffset val="100"/>
        <c:noMultiLvlLbl val="0"/>
      </c:catAx>
      <c:valAx>
        <c:axId val="496141000"/>
        <c:scaling>
          <c:orientation val="minMax"/>
          <c:max val="43976"/>
          <c:min val="43878"/>
        </c:scaling>
        <c:delete val="0"/>
        <c:axPos val="t"/>
        <c:maj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96143296"/>
        <c:crosses val="autoZero"/>
        <c:crossBetween val="between"/>
      </c:valAx>
      <c:spPr>
        <a:noFill/>
        <a:ln>
          <a:solidFill>
            <a:schemeClr val="accent2">
              <a:lumMod val="60000"/>
              <a:lumOff val="4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44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4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7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1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79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38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79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6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68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F480-B539-4F30-AA7F-2AEBF2E39C35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5602-0DC0-4FE0-9403-959FE1D46D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Consultorio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834234" y="6211669"/>
            <a:ext cx="55250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POO</a:t>
            </a:r>
          </a:p>
          <a:p>
            <a:pPr>
              <a:spcAft>
                <a:spcPts val="600"/>
              </a:spcAft>
            </a:pPr>
            <a:r>
              <a:rPr lang="es-MX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Hora: Martes / N4-N5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14257"/>
              </p:ext>
            </p:extLst>
          </p:nvPr>
        </p:nvGraphicFramePr>
        <p:xfrm>
          <a:off x="385572" y="2444840"/>
          <a:ext cx="11420857" cy="3485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8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760">
                <a:tc>
                  <a:txBody>
                    <a:bodyPr/>
                    <a:lstStyle/>
                    <a:p>
                      <a:pPr algn="ctr"/>
                      <a:r>
                        <a:rPr lang="es-MX" sz="2500"/>
                        <a:t>ROL</a:t>
                      </a:r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/>
                        <a:t>NOMBRE</a:t>
                      </a:r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/>
                        <a:t>MATRICULAS</a:t>
                      </a:r>
                    </a:p>
                  </a:txBody>
                  <a:tcPr marL="127183" marR="127183" marT="63592" marB="635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60">
                <a:tc>
                  <a:txBody>
                    <a:bodyPr/>
                    <a:lstStyle/>
                    <a:p>
                      <a:r>
                        <a:rPr lang="es-MX" sz="2500"/>
                        <a:t>Líder de Proyecto</a:t>
                      </a:r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r>
                        <a:rPr lang="es-MX" sz="2500"/>
                        <a:t>Juan Alberto Salcedo Pérez</a:t>
                      </a:r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/>
                        <a:t>1725469</a:t>
                      </a:r>
                    </a:p>
                  </a:txBody>
                  <a:tcPr marL="127183" marR="127183" marT="63592" marB="635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60">
                <a:tc>
                  <a:txBody>
                    <a:bodyPr/>
                    <a:lstStyle/>
                    <a:p>
                      <a:r>
                        <a:rPr lang="es-MX" sz="2500"/>
                        <a:t>Analista</a:t>
                      </a:r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r>
                        <a:rPr lang="es-MX" sz="2500"/>
                        <a:t>Deyanira Mayela Delgado Cruz</a:t>
                      </a:r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/>
                        <a:t>1938523</a:t>
                      </a:r>
                    </a:p>
                  </a:txBody>
                  <a:tcPr marL="127183" marR="127183" marT="63592" marB="635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60">
                <a:tc>
                  <a:txBody>
                    <a:bodyPr/>
                    <a:lstStyle/>
                    <a:p>
                      <a:r>
                        <a:rPr lang="es-MX" sz="2500"/>
                        <a:t>Desarrollador</a:t>
                      </a:r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r>
                        <a:rPr lang="es-MX" sz="2500"/>
                        <a:t>Gerardo Flores</a:t>
                      </a:r>
                      <a:r>
                        <a:rPr lang="es-MX" sz="2500" baseline="0"/>
                        <a:t> Ramírez</a:t>
                      </a:r>
                      <a:endParaRPr lang="es-MX" sz="2500"/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/>
                        <a:t>1799629</a:t>
                      </a:r>
                    </a:p>
                  </a:txBody>
                  <a:tcPr marL="127183" marR="127183" marT="63592" marB="635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760">
                <a:tc>
                  <a:txBody>
                    <a:bodyPr/>
                    <a:lstStyle/>
                    <a:p>
                      <a:r>
                        <a:rPr lang="es-MX" sz="2500"/>
                        <a:t>Tester</a:t>
                      </a:r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r>
                        <a:rPr lang="es-MX" sz="2500"/>
                        <a:t>Stephanie</a:t>
                      </a:r>
                      <a:r>
                        <a:rPr lang="es-MX" sz="2500" baseline="0"/>
                        <a:t> Escamilla González</a:t>
                      </a:r>
                      <a:endParaRPr lang="es-MX" sz="2500"/>
                    </a:p>
                  </a:txBody>
                  <a:tcPr marL="127183" marR="127183" marT="63592" marB="635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500" dirty="0"/>
                        <a:t>1803317</a:t>
                      </a:r>
                    </a:p>
                  </a:txBody>
                  <a:tcPr marL="127183" marR="127183" marT="63592" marB="635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8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A4DDB3C-E572-404C-B0BE-AE7DDA883F2A}"/>
              </a:ext>
            </a:extLst>
          </p:cNvPr>
          <p:cNvSpPr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SEMANA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8B6CC8-67A2-462C-97BC-1AD9894E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65408"/>
              </p:ext>
            </p:extLst>
          </p:nvPr>
        </p:nvGraphicFramePr>
        <p:xfrm>
          <a:off x="450575" y="2120348"/>
          <a:ext cx="10945301" cy="4115653"/>
        </p:xfrm>
        <a:graphic>
          <a:graphicData uri="http://schemas.openxmlformats.org/drawingml/2006/table">
            <a:tbl>
              <a:tblPr firstRow="1" bandRow="1"/>
              <a:tblGrid>
                <a:gridCol w="434188">
                  <a:extLst>
                    <a:ext uri="{9D8B030D-6E8A-4147-A177-3AD203B41FA5}">
                      <a16:colId xmlns:a16="http://schemas.microsoft.com/office/drawing/2014/main" val="4042481403"/>
                    </a:ext>
                  </a:extLst>
                </a:gridCol>
                <a:gridCol w="2091207">
                  <a:extLst>
                    <a:ext uri="{9D8B030D-6E8A-4147-A177-3AD203B41FA5}">
                      <a16:colId xmlns:a16="http://schemas.microsoft.com/office/drawing/2014/main" val="4142984627"/>
                    </a:ext>
                  </a:extLst>
                </a:gridCol>
                <a:gridCol w="1042562">
                  <a:extLst>
                    <a:ext uri="{9D8B030D-6E8A-4147-A177-3AD203B41FA5}">
                      <a16:colId xmlns:a16="http://schemas.microsoft.com/office/drawing/2014/main" val="3768685710"/>
                    </a:ext>
                  </a:extLst>
                </a:gridCol>
                <a:gridCol w="922489">
                  <a:extLst>
                    <a:ext uri="{9D8B030D-6E8A-4147-A177-3AD203B41FA5}">
                      <a16:colId xmlns:a16="http://schemas.microsoft.com/office/drawing/2014/main" val="1593332013"/>
                    </a:ext>
                  </a:extLst>
                </a:gridCol>
                <a:gridCol w="1124213">
                  <a:extLst>
                    <a:ext uri="{9D8B030D-6E8A-4147-A177-3AD203B41FA5}">
                      <a16:colId xmlns:a16="http://schemas.microsoft.com/office/drawing/2014/main" val="2184279715"/>
                    </a:ext>
                  </a:extLst>
                </a:gridCol>
                <a:gridCol w="1124212">
                  <a:extLst>
                    <a:ext uri="{9D8B030D-6E8A-4147-A177-3AD203B41FA5}">
                      <a16:colId xmlns:a16="http://schemas.microsoft.com/office/drawing/2014/main" val="904123521"/>
                    </a:ext>
                  </a:extLst>
                </a:gridCol>
                <a:gridCol w="3115838">
                  <a:extLst>
                    <a:ext uri="{9D8B030D-6E8A-4147-A177-3AD203B41FA5}">
                      <a16:colId xmlns:a16="http://schemas.microsoft.com/office/drawing/2014/main" val="816912726"/>
                    </a:ext>
                  </a:extLst>
                </a:gridCol>
                <a:gridCol w="1090592">
                  <a:extLst>
                    <a:ext uri="{9D8B030D-6E8A-4147-A177-3AD203B41FA5}">
                      <a16:colId xmlns:a16="http://schemas.microsoft.com/office/drawing/2014/main" val="2131997623"/>
                    </a:ext>
                  </a:extLst>
                </a:gridCol>
              </a:tblGrid>
              <a:tr h="64338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Proceso 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Prioridad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entrega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Realizador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 de trabajo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62613"/>
                  </a:ext>
                </a:extLst>
              </a:tr>
              <a:tr h="52375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Requisitos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 &amp; cliente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49873"/>
                  </a:ext>
                </a:extLst>
              </a:tr>
              <a:tr h="28449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Análisis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29935"/>
                  </a:ext>
                </a:extLst>
              </a:tr>
              <a:tr h="52375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Estimación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805919"/>
                  </a:ext>
                </a:extLst>
              </a:tr>
              <a:tr h="28449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Análisis técnico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01129"/>
                  </a:ext>
                </a:extLst>
              </a:tr>
              <a:tr h="52375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Diseño detallado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Desarrollador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48356"/>
                  </a:ext>
                </a:extLst>
              </a:tr>
              <a:tr h="52375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Construcción y Pruebas Unitarias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22/04/2020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92540"/>
                  </a:ext>
                </a:extLst>
              </a:tr>
              <a:tr h="52375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QA (Quality assurance)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90122"/>
                  </a:ext>
                </a:extLst>
              </a:tr>
              <a:tr h="28449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7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84317"/>
              </p:ext>
            </p:extLst>
          </p:nvPr>
        </p:nvGraphicFramePr>
        <p:xfrm>
          <a:off x="296213" y="1221941"/>
          <a:ext cx="11590986" cy="51788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</a:p>
                    <a:p>
                      <a:pPr algn="ctr"/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600" dirty="0"/>
                        <a:t>Se ha comenzado el</a:t>
                      </a:r>
                      <a:r>
                        <a:rPr lang="es-MX" sz="1600" baseline="0" dirty="0"/>
                        <a:t> análisis técnico, estimación del programa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600" baseline="0" dirty="0"/>
                        <a:t>Se comenzó el diseño detallado y construcción del programa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600" baseline="0" dirty="0"/>
                        <a:t>Se han informado de las pruebas unitarias, calidad y certificación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600" baseline="0" dirty="0"/>
                        <a:t>Se ha comenzado la producción del nuevo diseño de programa</a:t>
                      </a: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Avance lento en el avance técnico, cuestión de tiempo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No hay progresos para el diseño detallado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La construcción queda pausada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QA e Implementación bajan asignación de alta a media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/>
                        <a:t>Tester y Analista deben implementar</a:t>
                      </a:r>
                      <a:r>
                        <a:rPr lang="es-MX" b="1" baseline="0" dirty="0"/>
                        <a:t> solución para el análisis técnico y hacer avanzar y mejorar las demás asignaciones/procesos 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96213" y="180304"/>
            <a:ext cx="9182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3 - DIAGRAMA DE GANTT</a:t>
            </a:r>
          </a:p>
          <a:p>
            <a:endParaRPr lang="es-MX" sz="32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08CB60-FF6C-4A03-B879-100BB766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1" y="4288389"/>
            <a:ext cx="5550366" cy="18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2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3 – ORGANIGRAMA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20" y="1674055"/>
            <a:ext cx="12211793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2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5A29FA9-5524-420D-8C22-E65C52F7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973423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809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6213" y="193183"/>
            <a:ext cx="847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4 - DIAGRAMA DE GANTT</a:t>
            </a:r>
          </a:p>
          <a:p>
            <a:endParaRPr lang="es-MX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76765"/>
              </p:ext>
            </p:extLst>
          </p:nvPr>
        </p:nvGraphicFramePr>
        <p:xfrm>
          <a:off x="296213" y="990121"/>
          <a:ext cx="11590986" cy="560861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  <a:br>
                        <a:rPr lang="es-MX" dirty="0"/>
                      </a:b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Se han</a:t>
                      </a:r>
                      <a:r>
                        <a:rPr lang="es-MX" sz="1800" baseline="0" dirty="0"/>
                        <a:t> finalizado</a:t>
                      </a:r>
                      <a:r>
                        <a:rPr lang="es-MX" sz="1800" dirty="0"/>
                        <a:t> los</a:t>
                      </a:r>
                      <a:r>
                        <a:rPr lang="es-MX" sz="1800" baseline="0" dirty="0"/>
                        <a:t> análisis técnicos y estimación del programa.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aseline="0" dirty="0"/>
                        <a:t>Se han avanzado el diseño detallado y construcción del programa.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Retardo por cuestión de tiempo en el detallado.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Las pruebas unitarias se han pausado.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La construcción queda pausada.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QA e Implementación bajan asignación de alta a media.</a:t>
                      </a:r>
                      <a:endParaRPr lang="es-MX" dirty="0"/>
                    </a:p>
                    <a:p>
                      <a:pPr algn="ctr"/>
                      <a:endParaRPr lang="es-MX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marL="400050" marR="0" lvl="0" indent="-4000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s-MX" b="1" dirty="0" err="1"/>
                        <a:t>Tester</a:t>
                      </a:r>
                      <a:r>
                        <a:rPr lang="es-MX" b="1" dirty="0"/>
                        <a:t> y Analista deben implementar</a:t>
                      </a:r>
                      <a:r>
                        <a:rPr lang="es-MX" b="1" baseline="0" dirty="0"/>
                        <a:t> solución para el análisis técnico y hacer avanzar y mejorar las demás asignaciones/procesos .</a:t>
                      </a:r>
                      <a:endParaRPr lang="es-MX" b="1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Reprogramar fechas para pruebas unitarias y construcción.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s-MX" b="1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D36953BA-3F3E-47EE-9057-BD0CCFBC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4158731"/>
            <a:ext cx="5940048" cy="20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1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4 – ORGANIGRAMA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9" y="1702191"/>
            <a:ext cx="11916160" cy="46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9A876E-9C28-48A3-BEDD-FBB236B0C241}"/>
              </a:ext>
            </a:extLst>
          </p:cNvPr>
          <p:cNvSpPr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SEMANA 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CEAA706-5863-412A-AD19-E0EEF4259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80139"/>
              </p:ext>
            </p:extLst>
          </p:nvPr>
        </p:nvGraphicFramePr>
        <p:xfrm>
          <a:off x="520505" y="1929449"/>
          <a:ext cx="11465170" cy="4706879"/>
        </p:xfrm>
        <a:graphic>
          <a:graphicData uri="http://schemas.openxmlformats.org/drawingml/2006/table">
            <a:tbl>
              <a:tblPr firstRow="1" bandRow="1"/>
              <a:tblGrid>
                <a:gridCol w="454811">
                  <a:extLst>
                    <a:ext uri="{9D8B030D-6E8A-4147-A177-3AD203B41FA5}">
                      <a16:colId xmlns:a16="http://schemas.microsoft.com/office/drawing/2014/main" val="1517439941"/>
                    </a:ext>
                  </a:extLst>
                </a:gridCol>
                <a:gridCol w="2190533">
                  <a:extLst>
                    <a:ext uri="{9D8B030D-6E8A-4147-A177-3AD203B41FA5}">
                      <a16:colId xmlns:a16="http://schemas.microsoft.com/office/drawing/2014/main" val="1603696161"/>
                    </a:ext>
                  </a:extLst>
                </a:gridCol>
                <a:gridCol w="1092081">
                  <a:extLst>
                    <a:ext uri="{9D8B030D-6E8A-4147-A177-3AD203B41FA5}">
                      <a16:colId xmlns:a16="http://schemas.microsoft.com/office/drawing/2014/main" val="1221786294"/>
                    </a:ext>
                  </a:extLst>
                </a:gridCol>
                <a:gridCol w="966304">
                  <a:extLst>
                    <a:ext uri="{9D8B030D-6E8A-4147-A177-3AD203B41FA5}">
                      <a16:colId xmlns:a16="http://schemas.microsoft.com/office/drawing/2014/main" val="3230265702"/>
                    </a:ext>
                  </a:extLst>
                </a:gridCol>
                <a:gridCol w="1177609">
                  <a:extLst>
                    <a:ext uri="{9D8B030D-6E8A-4147-A177-3AD203B41FA5}">
                      <a16:colId xmlns:a16="http://schemas.microsoft.com/office/drawing/2014/main" val="1388130473"/>
                    </a:ext>
                  </a:extLst>
                </a:gridCol>
                <a:gridCol w="1177608">
                  <a:extLst>
                    <a:ext uri="{9D8B030D-6E8A-4147-A177-3AD203B41FA5}">
                      <a16:colId xmlns:a16="http://schemas.microsoft.com/office/drawing/2014/main" val="2862638743"/>
                    </a:ext>
                  </a:extLst>
                </a:gridCol>
                <a:gridCol w="3263832">
                  <a:extLst>
                    <a:ext uri="{9D8B030D-6E8A-4147-A177-3AD203B41FA5}">
                      <a16:colId xmlns:a16="http://schemas.microsoft.com/office/drawing/2014/main" val="600142614"/>
                    </a:ext>
                  </a:extLst>
                </a:gridCol>
                <a:gridCol w="1142392">
                  <a:extLst>
                    <a:ext uri="{9D8B030D-6E8A-4147-A177-3AD203B41FA5}">
                      <a16:colId xmlns:a16="http://schemas.microsoft.com/office/drawing/2014/main" val="3353363744"/>
                    </a:ext>
                  </a:extLst>
                </a:gridCol>
              </a:tblGrid>
              <a:tr h="73580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Proceso 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Prioridad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entrega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Realizador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 de trabajo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70052"/>
                  </a:ext>
                </a:extLst>
              </a:tr>
              <a:tr h="59899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Requisitos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 &amp; cliente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641611"/>
                  </a:ext>
                </a:extLst>
              </a:tr>
              <a:tr h="32536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83512"/>
                  </a:ext>
                </a:extLst>
              </a:tr>
              <a:tr h="59899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Estimacion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86282"/>
                  </a:ext>
                </a:extLst>
              </a:tr>
              <a:tr h="32536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tecnico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69754"/>
                  </a:ext>
                </a:extLst>
              </a:tr>
              <a:tr h="59899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Diseño detallado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Desarrollador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640357"/>
                  </a:ext>
                </a:extLst>
              </a:tr>
              <a:tr h="59899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Construcción y Pruebas Unitarias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22/04/2020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24"/>
                  </a:ext>
                </a:extLst>
              </a:tr>
              <a:tr h="59899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QA (Quality assurance)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26692"/>
                  </a:ext>
                </a:extLst>
              </a:tr>
              <a:tr h="32536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3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81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5A29FA9-5524-420D-8C22-E65C52F7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76220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03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5421" y="269314"/>
            <a:ext cx="407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5 - DIAGRAMA DE GANTT</a:t>
            </a:r>
            <a:endParaRPr lang="es-MX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59842"/>
              </p:ext>
            </p:extLst>
          </p:nvPr>
        </p:nvGraphicFramePr>
        <p:xfrm>
          <a:off x="296213" y="990121"/>
          <a:ext cx="11590986" cy="550083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  <a:br>
                        <a:rPr lang="es-MX" dirty="0"/>
                      </a:b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El diseño detallado se</a:t>
                      </a:r>
                      <a:r>
                        <a:rPr lang="es-MX" sz="1800" baseline="0" dirty="0"/>
                        <a:t> ha avanzado.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Retardo por cuestión de tiempo en el detallado.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Las pruebas unitarias siguen pausada.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La construcción sigue en pausa.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QA e Implementación quedan pendientes por realizar.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Fomentar una mejora en el diseño detallado, posible reunión con cliente.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Re planificar las pruebas unitarias y la construcción.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Hablar sobre posible reasignación de fecha final del proyecto.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EAD16FA2-A43F-4152-B4E0-EA0B17F9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20631"/>
            <a:ext cx="5784565" cy="19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6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864"/>
              </p:ext>
            </p:extLst>
          </p:nvPr>
        </p:nvGraphicFramePr>
        <p:xfrm>
          <a:off x="296213" y="990121"/>
          <a:ext cx="11590986" cy="550083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  <a:br>
                        <a:rPr lang="es-MX" dirty="0"/>
                      </a:b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Diseño</a:t>
                      </a:r>
                      <a:r>
                        <a:rPr lang="es-MX" sz="1800" baseline="0" dirty="0"/>
                        <a:t> detallado finalizado.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aseline="0" dirty="0"/>
                        <a:t>Se realizaron platicas de mejoras con el cliente.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aseline="0" dirty="0"/>
                        <a:t>Fecha de entrega al cliente ha sido modificada.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aseline="0" dirty="0"/>
                        <a:t>Construcción y pruebas unitarias han dado inicio.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s-MX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QA e Implementación quedan pendientes por realizar.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Revisar y estar al pendiente de los avances del proyecto.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Acelerar el proceso de la página web.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96213" y="295072"/>
            <a:ext cx="407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5 - DIAGRAMA DE GANTT</a:t>
            </a:r>
            <a:endParaRPr lang="es-MX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FE7AE-7155-4602-BA0C-1071C9E4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8" y="4172799"/>
            <a:ext cx="5425499" cy="18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2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E3A82CF-BAB8-447F-84C9-BAFBA66AC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17043"/>
              </p:ext>
            </p:extLst>
          </p:nvPr>
        </p:nvGraphicFramePr>
        <p:xfrm>
          <a:off x="0" y="68238"/>
          <a:ext cx="3521122" cy="1201004"/>
        </p:xfrm>
        <a:graphic>
          <a:graphicData uri="http://schemas.openxmlformats.org/drawingml/2006/table">
            <a:tbl>
              <a:tblPr firstRow="1" bandRow="1"/>
              <a:tblGrid>
                <a:gridCol w="2201960">
                  <a:extLst>
                    <a:ext uri="{9D8B030D-6E8A-4147-A177-3AD203B41FA5}">
                      <a16:colId xmlns:a16="http://schemas.microsoft.com/office/drawing/2014/main" val="609079849"/>
                    </a:ext>
                  </a:extLst>
                </a:gridCol>
                <a:gridCol w="1319162">
                  <a:extLst>
                    <a:ext uri="{9D8B030D-6E8A-4147-A177-3AD203B41FA5}">
                      <a16:colId xmlns:a16="http://schemas.microsoft.com/office/drawing/2014/main" val="3682006952"/>
                    </a:ext>
                  </a:extLst>
                </a:gridCol>
              </a:tblGrid>
              <a:tr h="30025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de estimacion inicial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12/02/2020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48615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de estimacion de entrega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18/05/2020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03565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05516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de entrega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29/05/2020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1153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F5B162A-DCB8-426C-B304-9069D336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15395"/>
              </p:ext>
            </p:extLst>
          </p:nvPr>
        </p:nvGraphicFramePr>
        <p:xfrm>
          <a:off x="0" y="1381789"/>
          <a:ext cx="11914498" cy="5435269"/>
        </p:xfrm>
        <a:graphic>
          <a:graphicData uri="http://schemas.openxmlformats.org/drawingml/2006/table">
            <a:tbl>
              <a:tblPr firstRow="1" bandRow="1"/>
              <a:tblGrid>
                <a:gridCol w="509859">
                  <a:extLst>
                    <a:ext uri="{9D8B030D-6E8A-4147-A177-3AD203B41FA5}">
                      <a16:colId xmlns:a16="http://schemas.microsoft.com/office/drawing/2014/main" val="2133080909"/>
                    </a:ext>
                  </a:extLst>
                </a:gridCol>
                <a:gridCol w="2259605">
                  <a:extLst>
                    <a:ext uri="{9D8B030D-6E8A-4147-A177-3AD203B41FA5}">
                      <a16:colId xmlns:a16="http://schemas.microsoft.com/office/drawing/2014/main" val="3368007743"/>
                    </a:ext>
                  </a:extLst>
                </a:gridCol>
                <a:gridCol w="1019719">
                  <a:extLst>
                    <a:ext uri="{9D8B030D-6E8A-4147-A177-3AD203B41FA5}">
                      <a16:colId xmlns:a16="http://schemas.microsoft.com/office/drawing/2014/main" val="618523480"/>
                    </a:ext>
                  </a:extLst>
                </a:gridCol>
                <a:gridCol w="834317">
                  <a:extLst>
                    <a:ext uri="{9D8B030D-6E8A-4147-A177-3AD203B41FA5}">
                      <a16:colId xmlns:a16="http://schemas.microsoft.com/office/drawing/2014/main" val="495721587"/>
                    </a:ext>
                  </a:extLst>
                </a:gridCol>
                <a:gridCol w="1174223">
                  <a:extLst>
                    <a:ext uri="{9D8B030D-6E8A-4147-A177-3AD203B41FA5}">
                      <a16:colId xmlns:a16="http://schemas.microsoft.com/office/drawing/2014/main" val="2709917346"/>
                    </a:ext>
                  </a:extLst>
                </a:gridCol>
                <a:gridCol w="1286237">
                  <a:extLst>
                    <a:ext uri="{9D8B030D-6E8A-4147-A177-3AD203B41FA5}">
                      <a16:colId xmlns:a16="http://schemas.microsoft.com/office/drawing/2014/main" val="3772916457"/>
                    </a:ext>
                  </a:extLst>
                </a:gridCol>
                <a:gridCol w="3429966">
                  <a:extLst>
                    <a:ext uri="{9D8B030D-6E8A-4147-A177-3AD203B41FA5}">
                      <a16:colId xmlns:a16="http://schemas.microsoft.com/office/drawing/2014/main" val="620201202"/>
                    </a:ext>
                  </a:extLst>
                </a:gridCol>
                <a:gridCol w="1400572">
                  <a:extLst>
                    <a:ext uri="{9D8B030D-6E8A-4147-A177-3AD203B41FA5}">
                      <a16:colId xmlns:a16="http://schemas.microsoft.com/office/drawing/2014/main" val="2950932548"/>
                    </a:ext>
                  </a:extLst>
                </a:gridCol>
              </a:tblGrid>
              <a:tr h="60201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entrega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Realizador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 de trabajo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01758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Requisitos del proyecto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17/02/2020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 &amp; cliente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971040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Análisis del proyecto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58205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Estimación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42949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Análisis técnico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45559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Diseño detallado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31/03/2020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Desarrollador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91478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Construcción y Pruebas Unitarias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22/04/2020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09/05/2020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91527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QA (Quality assurance)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10/05/2020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17/05/2020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52199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20/05/2020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29/05/2020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56442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342800D0-CA36-4F02-A555-FB5A4472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696" y="411138"/>
            <a:ext cx="2028553" cy="2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5 – ORGANIGRAMA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8" y="1389415"/>
            <a:ext cx="11986184" cy="499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6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B8C3908-F040-4AED-9D4C-5717F93732AC}"/>
              </a:ext>
            </a:extLst>
          </p:cNvPr>
          <p:cNvSpPr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SEMANA 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241D717-2930-498B-86A0-BD21BF3B4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80892"/>
              </p:ext>
            </p:extLst>
          </p:nvPr>
        </p:nvGraphicFramePr>
        <p:xfrm>
          <a:off x="267287" y="2053883"/>
          <a:ext cx="11704324" cy="4582440"/>
        </p:xfrm>
        <a:graphic>
          <a:graphicData uri="http://schemas.openxmlformats.org/drawingml/2006/table">
            <a:tbl>
              <a:tblPr firstRow="1" bandRow="1"/>
              <a:tblGrid>
                <a:gridCol w="464298">
                  <a:extLst>
                    <a:ext uri="{9D8B030D-6E8A-4147-A177-3AD203B41FA5}">
                      <a16:colId xmlns:a16="http://schemas.microsoft.com/office/drawing/2014/main" val="4042481403"/>
                    </a:ext>
                  </a:extLst>
                </a:gridCol>
                <a:gridCol w="2236225">
                  <a:extLst>
                    <a:ext uri="{9D8B030D-6E8A-4147-A177-3AD203B41FA5}">
                      <a16:colId xmlns:a16="http://schemas.microsoft.com/office/drawing/2014/main" val="4142984627"/>
                    </a:ext>
                  </a:extLst>
                </a:gridCol>
                <a:gridCol w="1114861">
                  <a:extLst>
                    <a:ext uri="{9D8B030D-6E8A-4147-A177-3AD203B41FA5}">
                      <a16:colId xmlns:a16="http://schemas.microsoft.com/office/drawing/2014/main" val="3768685710"/>
                    </a:ext>
                  </a:extLst>
                </a:gridCol>
                <a:gridCol w="986461">
                  <a:extLst>
                    <a:ext uri="{9D8B030D-6E8A-4147-A177-3AD203B41FA5}">
                      <a16:colId xmlns:a16="http://schemas.microsoft.com/office/drawing/2014/main" val="1593332013"/>
                    </a:ext>
                  </a:extLst>
                </a:gridCol>
                <a:gridCol w="1202174">
                  <a:extLst>
                    <a:ext uri="{9D8B030D-6E8A-4147-A177-3AD203B41FA5}">
                      <a16:colId xmlns:a16="http://schemas.microsoft.com/office/drawing/2014/main" val="2184279715"/>
                    </a:ext>
                  </a:extLst>
                </a:gridCol>
                <a:gridCol w="1202172">
                  <a:extLst>
                    <a:ext uri="{9D8B030D-6E8A-4147-A177-3AD203B41FA5}">
                      <a16:colId xmlns:a16="http://schemas.microsoft.com/office/drawing/2014/main" val="904123521"/>
                    </a:ext>
                  </a:extLst>
                </a:gridCol>
                <a:gridCol w="3331912">
                  <a:extLst>
                    <a:ext uri="{9D8B030D-6E8A-4147-A177-3AD203B41FA5}">
                      <a16:colId xmlns:a16="http://schemas.microsoft.com/office/drawing/2014/main" val="816912726"/>
                    </a:ext>
                  </a:extLst>
                </a:gridCol>
                <a:gridCol w="1166221">
                  <a:extLst>
                    <a:ext uri="{9D8B030D-6E8A-4147-A177-3AD203B41FA5}">
                      <a16:colId xmlns:a16="http://schemas.microsoft.com/office/drawing/2014/main" val="2131997623"/>
                    </a:ext>
                  </a:extLst>
                </a:gridCol>
              </a:tblGrid>
              <a:tr h="71635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Proceso 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Prioridad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entrega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Realizador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 de trabajo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62613"/>
                  </a:ext>
                </a:extLst>
              </a:tr>
              <a:tr h="5831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Requisitos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 &amp; cliente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49873"/>
                  </a:ext>
                </a:extLst>
              </a:tr>
              <a:tr h="31676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29935"/>
                  </a:ext>
                </a:extLst>
              </a:tr>
              <a:tr h="5831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Estimacion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805919"/>
                  </a:ext>
                </a:extLst>
              </a:tr>
              <a:tr h="31676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tecnico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01129"/>
                  </a:ext>
                </a:extLst>
              </a:tr>
              <a:tr h="5831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Diseño detallado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Desarrollador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48356"/>
                  </a:ext>
                </a:extLst>
              </a:tr>
              <a:tr h="5831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Construcción y Pruebas Unitarias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22/04/2020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92540"/>
                  </a:ext>
                </a:extLst>
              </a:tr>
              <a:tr h="5831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QA (Quality assurance)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90122"/>
                  </a:ext>
                </a:extLst>
              </a:tr>
              <a:tr h="31676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7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2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5F4C70-24BD-4CBE-AECE-06B4D079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71617"/>
            <a:ext cx="10905066" cy="37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93654"/>
              </p:ext>
            </p:extLst>
          </p:nvPr>
        </p:nvGraphicFramePr>
        <p:xfrm>
          <a:off x="296213" y="990121"/>
          <a:ext cx="11590986" cy="550083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  <a:br>
                        <a:rPr lang="es-MX" dirty="0"/>
                      </a:b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PROYECTO PAUSAD</a:t>
                      </a:r>
                      <a:r>
                        <a:rPr lang="es-MX" sz="1800" baseline="0" dirty="0"/>
                        <a:t>O POR CONTINGENCIA.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s-MX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PROYECTO PAUSAD</a:t>
                      </a:r>
                      <a:r>
                        <a:rPr lang="es-MX" sz="1800" baseline="0" dirty="0"/>
                        <a:t>O POR CONTINGENCIA.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="1" dirty="0"/>
                        <a:t>PROYECTO PAUSAD</a:t>
                      </a:r>
                      <a:r>
                        <a:rPr lang="es-MX" sz="1800" b="1" baseline="0" dirty="0"/>
                        <a:t>O POR CONTINGENCIA.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96213" y="295072"/>
            <a:ext cx="472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6 / 7 / 8 - DIAGRAMA DE GANTT</a:t>
            </a:r>
            <a:endParaRPr lang="es-MX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077FA1-2647-4D67-9853-FE40E6EE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4" y="4295941"/>
            <a:ext cx="5413019" cy="18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6 / 7 / 8 – ORGANIGRAMA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852"/>
            <a:ext cx="12172276" cy="47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0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D3EFA8-8666-4F3B-A886-D5521052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0671"/>
            <a:ext cx="10905066" cy="51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50773"/>
              </p:ext>
            </p:extLst>
          </p:nvPr>
        </p:nvGraphicFramePr>
        <p:xfrm>
          <a:off x="334850" y="1003000"/>
          <a:ext cx="11590986" cy="550083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  <a:br>
                        <a:rPr lang="es-MX" dirty="0"/>
                      </a:b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Se retoman las actividades pausadas.</a:t>
                      </a:r>
                      <a:endParaRPr lang="es-MX" sz="1800" baseline="0" dirty="0"/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s-MX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NINGUNO</a:t>
                      </a:r>
                      <a:endParaRPr lang="es-MX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="1" baseline="0" dirty="0"/>
                        <a:t>Reasignar la fecha de entrega.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="1" baseline="0" dirty="0"/>
                        <a:t>Finalizar construcción y pruebas unitarias.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334850" y="295072"/>
            <a:ext cx="407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9 - DIAGRAMA DE GANTT</a:t>
            </a:r>
            <a:endParaRPr lang="es-MX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1EEB216-113D-44E1-A1B6-91140EA0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4243138"/>
            <a:ext cx="5761150" cy="19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20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9– ORGANIGRAMA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21724"/>
            <a:ext cx="12130203" cy="50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13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5A29FA9-5524-420D-8C22-E65C52F7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621693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51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4362" y="346588"/>
            <a:ext cx="420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10 - DIAGRAMA DE GANTT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95695"/>
              </p:ext>
            </p:extLst>
          </p:nvPr>
        </p:nvGraphicFramePr>
        <p:xfrm>
          <a:off x="334850" y="1003000"/>
          <a:ext cx="11590986" cy="550083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  <a:br>
                        <a:rPr lang="es-MX" dirty="0"/>
                      </a:b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Se ha</a:t>
                      </a:r>
                      <a:r>
                        <a:rPr lang="es-MX" sz="1800" baseline="0" dirty="0"/>
                        <a:t> puesto en marcha la construcción y pruebas unitarias.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aseline="0" dirty="0"/>
                        <a:t>La fecha de entrega se ha reasignado con el cliente.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NINGUNO</a:t>
                      </a:r>
                      <a:endParaRPr lang="es-MX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/>
                        <a:t>Avanzar</a:t>
                      </a:r>
                      <a:r>
                        <a:rPr lang="es-MX" b="1" baseline="0" dirty="0"/>
                        <a:t> la documentación pendiente.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DD7D0933-CF6B-450F-A6DE-7898134C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2" y="4216428"/>
            <a:ext cx="5770828" cy="19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8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6213" y="144723"/>
            <a:ext cx="8178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1- DIAGRAMA DE GANTT</a:t>
            </a:r>
          </a:p>
          <a:p>
            <a:endParaRPr lang="es-MX" sz="32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83143"/>
              </p:ext>
            </p:extLst>
          </p:nvPr>
        </p:nvGraphicFramePr>
        <p:xfrm>
          <a:off x="296213" y="1221941"/>
          <a:ext cx="11590986" cy="51788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</a:p>
                    <a:p>
                      <a:pPr algn="ctr"/>
                      <a:endParaRPr lang="es-MX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dirty="0"/>
                        <a:t>Hemos realizado pláticas con el cliente</a:t>
                      </a:r>
                      <a:r>
                        <a:rPr lang="es-MX" baseline="0" dirty="0"/>
                        <a:t> para la mejora de su programa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No hay riesgos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/>
                        <a:t>Revisar</a:t>
                      </a:r>
                      <a:r>
                        <a:rPr lang="es-MX" b="1" baseline="0" dirty="0"/>
                        <a:t> el programa del cliente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Solicitar archivos realizados a dicho programa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Y platicar los acuerdos de mejora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A8219625-2AA5-4BA3-9BF8-716E0954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4401393"/>
            <a:ext cx="5585296" cy="18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58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10– ORGANIGRAMA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8" y="1522836"/>
            <a:ext cx="11814972" cy="513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21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5A29FA9-5524-420D-8C22-E65C52F7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377013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305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209" y="320830"/>
            <a:ext cx="4194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11 - DIAGRAMA DE GANTT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64764"/>
              </p:ext>
            </p:extLst>
          </p:nvPr>
        </p:nvGraphicFramePr>
        <p:xfrm>
          <a:off x="334850" y="1003000"/>
          <a:ext cx="11590986" cy="550083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  <a:br>
                        <a:rPr lang="es-MX" dirty="0"/>
                      </a:b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Se han finalizado la construcción y pruebas</a:t>
                      </a:r>
                      <a:r>
                        <a:rPr lang="es-MX" sz="1800" baseline="0" dirty="0"/>
                        <a:t> unitarias.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aseline="0" dirty="0"/>
                        <a:t>Se ha comenzado a evaluar el proyecto por medio del QA.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s-MX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NINGUNO</a:t>
                      </a:r>
                      <a:endParaRPr lang="es-MX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/>
                        <a:t>Revisar</a:t>
                      </a:r>
                      <a:r>
                        <a:rPr lang="es-MX" b="1" baseline="0" dirty="0"/>
                        <a:t> que no existan mas problemas en el sistema. 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Seguir avanzando con la documentación y acomodo del proyecto. 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Análisis profundo en QA.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9450AB0D-4EA8-41FC-A2F7-C83C6726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0" y="3898377"/>
            <a:ext cx="5743862" cy="19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47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11– ORGANIGRAMA</a:t>
            </a:r>
          </a:p>
        </p:txBody>
      </p:sp>
      <p:pic>
        <p:nvPicPr>
          <p:cNvPr id="3" name="Imagen 2" descr="Una captura de pantalla de un celular con letras&#10;&#10;Descripción generada automá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1414793"/>
            <a:ext cx="11824032" cy="51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6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5A29FA9-5524-420D-8C22-E65C52F7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638303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9355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0CEBFD-741D-44AE-85D1-AB91D1CFFBAF}"/>
              </a:ext>
            </a:extLst>
          </p:cNvPr>
          <p:cNvSpPr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SEMANA 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47A2E88-64AA-4A75-8181-B68C91607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82315"/>
              </p:ext>
            </p:extLst>
          </p:nvPr>
        </p:nvGraphicFramePr>
        <p:xfrm>
          <a:off x="796129" y="2139483"/>
          <a:ext cx="11048867" cy="4408172"/>
        </p:xfrm>
        <a:graphic>
          <a:graphicData uri="http://schemas.openxmlformats.org/drawingml/2006/table">
            <a:tbl>
              <a:tblPr firstRow="1" bandRow="1"/>
              <a:tblGrid>
                <a:gridCol w="438296">
                  <a:extLst>
                    <a:ext uri="{9D8B030D-6E8A-4147-A177-3AD203B41FA5}">
                      <a16:colId xmlns:a16="http://schemas.microsoft.com/office/drawing/2014/main" val="1517439941"/>
                    </a:ext>
                  </a:extLst>
                </a:gridCol>
                <a:gridCol w="2110994">
                  <a:extLst>
                    <a:ext uri="{9D8B030D-6E8A-4147-A177-3AD203B41FA5}">
                      <a16:colId xmlns:a16="http://schemas.microsoft.com/office/drawing/2014/main" val="1603696161"/>
                    </a:ext>
                  </a:extLst>
                </a:gridCol>
                <a:gridCol w="1052427">
                  <a:extLst>
                    <a:ext uri="{9D8B030D-6E8A-4147-A177-3AD203B41FA5}">
                      <a16:colId xmlns:a16="http://schemas.microsoft.com/office/drawing/2014/main" val="1221786294"/>
                    </a:ext>
                  </a:extLst>
                </a:gridCol>
                <a:gridCol w="931218">
                  <a:extLst>
                    <a:ext uri="{9D8B030D-6E8A-4147-A177-3AD203B41FA5}">
                      <a16:colId xmlns:a16="http://schemas.microsoft.com/office/drawing/2014/main" val="3230265702"/>
                    </a:ext>
                  </a:extLst>
                </a:gridCol>
                <a:gridCol w="1134850">
                  <a:extLst>
                    <a:ext uri="{9D8B030D-6E8A-4147-A177-3AD203B41FA5}">
                      <a16:colId xmlns:a16="http://schemas.microsoft.com/office/drawing/2014/main" val="1388130473"/>
                    </a:ext>
                  </a:extLst>
                </a:gridCol>
                <a:gridCol w="1134849">
                  <a:extLst>
                    <a:ext uri="{9D8B030D-6E8A-4147-A177-3AD203B41FA5}">
                      <a16:colId xmlns:a16="http://schemas.microsoft.com/office/drawing/2014/main" val="2862638743"/>
                    </a:ext>
                  </a:extLst>
                </a:gridCol>
                <a:gridCol w="3145321">
                  <a:extLst>
                    <a:ext uri="{9D8B030D-6E8A-4147-A177-3AD203B41FA5}">
                      <a16:colId xmlns:a16="http://schemas.microsoft.com/office/drawing/2014/main" val="600142614"/>
                    </a:ext>
                  </a:extLst>
                </a:gridCol>
                <a:gridCol w="1100912">
                  <a:extLst>
                    <a:ext uri="{9D8B030D-6E8A-4147-A177-3AD203B41FA5}">
                      <a16:colId xmlns:a16="http://schemas.microsoft.com/office/drawing/2014/main" val="3353363744"/>
                    </a:ext>
                  </a:extLst>
                </a:gridCol>
              </a:tblGrid>
              <a:tr h="68911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Proceso 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Prioridad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entrega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Realizador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 de trabajo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70052"/>
                  </a:ext>
                </a:extLst>
              </a:tr>
              <a:tr h="5609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Requisitos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 &amp; cliente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641611"/>
                  </a:ext>
                </a:extLst>
              </a:tr>
              <a:tr h="30471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83512"/>
                  </a:ext>
                </a:extLst>
              </a:tr>
              <a:tr h="5609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Estimacion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86282"/>
                  </a:ext>
                </a:extLst>
              </a:tr>
              <a:tr h="30471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tecnico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69754"/>
                  </a:ext>
                </a:extLst>
              </a:tr>
              <a:tr h="5609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Diseño detallado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Desarrollador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640357"/>
                  </a:ext>
                </a:extLst>
              </a:tr>
              <a:tr h="5609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Construcción y Pruebas Unitarias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22/04/2020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24"/>
                  </a:ext>
                </a:extLst>
              </a:tr>
              <a:tr h="5609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QA (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assurance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26692"/>
                  </a:ext>
                </a:extLst>
              </a:tr>
              <a:tr h="30471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3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7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05371E-839C-4795-A6E7-58BE5470EE46}"/>
              </a:ext>
            </a:extLst>
          </p:cNvPr>
          <p:cNvSpPr/>
          <p:nvPr/>
        </p:nvSpPr>
        <p:spPr>
          <a:xfrm>
            <a:off x="274209" y="320830"/>
            <a:ext cx="420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12 - DIAGRAMA DE GANTT</a:t>
            </a:r>
            <a:endParaRPr lang="es-MX" b="1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AA6CA84-9E39-451B-97CC-F1BCD7EB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06734"/>
              </p:ext>
            </p:extLst>
          </p:nvPr>
        </p:nvGraphicFramePr>
        <p:xfrm>
          <a:off x="334850" y="1003000"/>
          <a:ext cx="11590986" cy="550083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  <a:br>
                        <a:rPr lang="es-MX" dirty="0"/>
                      </a:b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Se han finalizado lo que son las evaluaciones QA</a:t>
                      </a:r>
                      <a:r>
                        <a:rPr lang="es-MX" sz="1800" baseline="0" dirty="0"/>
                        <a:t>.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aseline="0" dirty="0"/>
                        <a:t>Se ha comenzado a implementar el proyecto.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s-MX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NINGUNO</a:t>
                      </a:r>
                      <a:endParaRPr lang="es-MX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/>
                        <a:t>Mostrar completado el Sistema al cliente </a:t>
                      </a:r>
                      <a:r>
                        <a:rPr lang="es-MX" b="1" baseline="0" dirty="0"/>
                        <a:t>. 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endParaRPr lang="es-MX" b="1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Implementarlo 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B44E174B-9083-4C5F-BE1C-ED5A7033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4048327"/>
            <a:ext cx="5761150" cy="23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1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AAAEC6-D490-4D88-8E44-0B78CCEEA465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12 - ORGANIGRAMA12– ORGANIGRAMA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96B2369-C80D-452F-B9F9-27AD7E0C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87295"/>
              </p:ext>
            </p:extLst>
          </p:nvPr>
        </p:nvGraphicFramePr>
        <p:xfrm>
          <a:off x="211014" y="1617785"/>
          <a:ext cx="11873131" cy="5240214"/>
        </p:xfrm>
        <a:graphic>
          <a:graphicData uri="http://schemas.openxmlformats.org/drawingml/2006/table">
            <a:tbl>
              <a:tblPr firstRow="1" bandRow="1"/>
              <a:tblGrid>
                <a:gridCol w="3037830">
                  <a:extLst>
                    <a:ext uri="{9D8B030D-6E8A-4147-A177-3AD203B41FA5}">
                      <a16:colId xmlns:a16="http://schemas.microsoft.com/office/drawing/2014/main" val="932339979"/>
                    </a:ext>
                  </a:extLst>
                </a:gridCol>
                <a:gridCol w="1357614">
                  <a:extLst>
                    <a:ext uri="{9D8B030D-6E8A-4147-A177-3AD203B41FA5}">
                      <a16:colId xmlns:a16="http://schemas.microsoft.com/office/drawing/2014/main" val="146513146"/>
                    </a:ext>
                  </a:extLst>
                </a:gridCol>
                <a:gridCol w="1357614">
                  <a:extLst>
                    <a:ext uri="{9D8B030D-6E8A-4147-A177-3AD203B41FA5}">
                      <a16:colId xmlns:a16="http://schemas.microsoft.com/office/drawing/2014/main" val="611915415"/>
                    </a:ext>
                  </a:extLst>
                </a:gridCol>
                <a:gridCol w="834293">
                  <a:extLst>
                    <a:ext uri="{9D8B030D-6E8A-4147-A177-3AD203B41FA5}">
                      <a16:colId xmlns:a16="http://schemas.microsoft.com/office/drawing/2014/main" val="2025701909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val="31167110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82983949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2303943734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42220998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46075576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val="1209270819"/>
                    </a:ext>
                  </a:extLst>
                </a:gridCol>
                <a:gridCol w="77675">
                  <a:extLst>
                    <a:ext uri="{9D8B030D-6E8A-4147-A177-3AD203B41FA5}">
                      <a16:colId xmlns:a16="http://schemas.microsoft.com/office/drawing/2014/main" val="4078624292"/>
                    </a:ext>
                  </a:extLst>
                </a:gridCol>
              </a:tblGrid>
              <a:tr h="72319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 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12-may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13-may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14-may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15-may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16-may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17-may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81776"/>
                  </a:ext>
                </a:extLst>
              </a:tr>
              <a:tr h="5514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Requisitos del proyecto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17/02/2020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18/02/2020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95897"/>
                  </a:ext>
                </a:extLst>
              </a:tr>
              <a:tr h="5514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Análisis de Negocio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18/02/2020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24/02/2020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849861"/>
                  </a:ext>
                </a:extLst>
              </a:tr>
              <a:tr h="5514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Estimación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24/02/2020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03/03/2020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572105"/>
                  </a:ext>
                </a:extLst>
              </a:tr>
              <a:tr h="5514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Análisis Técnico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03/03/2020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11/03/2020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437948"/>
                  </a:ext>
                </a:extLst>
              </a:tr>
              <a:tr h="5514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Diseño detallado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11/03/2020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31/03/2020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9218"/>
                  </a:ext>
                </a:extLst>
              </a:tr>
              <a:tr h="6567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Construcción y Pruebas unitarias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22/04/2020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09/05/2020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842137"/>
                  </a:ext>
                </a:extLst>
              </a:tr>
              <a:tr h="5514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QA (Quality assurance)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10/05/2020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17/05/2020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3301"/>
                  </a:ext>
                </a:extLst>
              </a:tr>
              <a:tr h="5514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Implemetación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20/05/2020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29/05/2020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263" marR="17263" marT="172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84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963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5A29FA9-5524-420D-8C22-E65C52F7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879354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561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5773884-9FDA-42D6-A690-503ADBB546D0}"/>
              </a:ext>
            </a:extLst>
          </p:cNvPr>
          <p:cNvSpPr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SEMANA 12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D058881-F3E7-457F-AB17-412E0D052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10125"/>
              </p:ext>
            </p:extLst>
          </p:nvPr>
        </p:nvGraphicFramePr>
        <p:xfrm>
          <a:off x="796129" y="2139484"/>
          <a:ext cx="10599745" cy="4096518"/>
        </p:xfrm>
        <a:graphic>
          <a:graphicData uri="http://schemas.openxmlformats.org/drawingml/2006/table">
            <a:tbl>
              <a:tblPr firstRow="1" bandRow="1"/>
              <a:tblGrid>
                <a:gridCol w="420480">
                  <a:extLst>
                    <a:ext uri="{9D8B030D-6E8A-4147-A177-3AD203B41FA5}">
                      <a16:colId xmlns:a16="http://schemas.microsoft.com/office/drawing/2014/main" val="546495191"/>
                    </a:ext>
                  </a:extLst>
                </a:gridCol>
                <a:gridCol w="2025185">
                  <a:extLst>
                    <a:ext uri="{9D8B030D-6E8A-4147-A177-3AD203B41FA5}">
                      <a16:colId xmlns:a16="http://schemas.microsoft.com/office/drawing/2014/main" val="2500062613"/>
                    </a:ext>
                  </a:extLst>
                </a:gridCol>
                <a:gridCol w="1009647">
                  <a:extLst>
                    <a:ext uri="{9D8B030D-6E8A-4147-A177-3AD203B41FA5}">
                      <a16:colId xmlns:a16="http://schemas.microsoft.com/office/drawing/2014/main" val="4287117173"/>
                    </a:ext>
                  </a:extLst>
                </a:gridCol>
                <a:gridCol w="893365">
                  <a:extLst>
                    <a:ext uri="{9D8B030D-6E8A-4147-A177-3AD203B41FA5}">
                      <a16:colId xmlns:a16="http://schemas.microsoft.com/office/drawing/2014/main" val="2461957786"/>
                    </a:ext>
                  </a:extLst>
                </a:gridCol>
                <a:gridCol w="1088720">
                  <a:extLst>
                    <a:ext uri="{9D8B030D-6E8A-4147-A177-3AD203B41FA5}">
                      <a16:colId xmlns:a16="http://schemas.microsoft.com/office/drawing/2014/main" val="580607072"/>
                    </a:ext>
                  </a:extLst>
                </a:gridCol>
                <a:gridCol w="1088719">
                  <a:extLst>
                    <a:ext uri="{9D8B030D-6E8A-4147-A177-3AD203B41FA5}">
                      <a16:colId xmlns:a16="http://schemas.microsoft.com/office/drawing/2014/main" val="1297446711"/>
                    </a:ext>
                  </a:extLst>
                </a:gridCol>
                <a:gridCol w="3017468">
                  <a:extLst>
                    <a:ext uri="{9D8B030D-6E8A-4147-A177-3AD203B41FA5}">
                      <a16:colId xmlns:a16="http://schemas.microsoft.com/office/drawing/2014/main" val="2968654597"/>
                    </a:ext>
                  </a:extLst>
                </a:gridCol>
                <a:gridCol w="1056161">
                  <a:extLst>
                    <a:ext uri="{9D8B030D-6E8A-4147-A177-3AD203B41FA5}">
                      <a16:colId xmlns:a16="http://schemas.microsoft.com/office/drawing/2014/main" val="1185541246"/>
                    </a:ext>
                  </a:extLst>
                </a:gridCol>
              </a:tblGrid>
              <a:tr h="64039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Proceso 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Prioridad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entrega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Realizador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 de trabajo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14866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Requisitos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 &amp; cliente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27624"/>
                  </a:ext>
                </a:extLst>
              </a:tr>
              <a:tr h="28317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Análisis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86241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Estimación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47420"/>
                  </a:ext>
                </a:extLst>
              </a:tr>
              <a:tr h="28317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Análisis técnico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26984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Diseño detallado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Desarrollador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08597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Construcción y Pruebas Unitarias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22/04/2020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739534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QA (Quality assurance)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712"/>
                  </a:ext>
                </a:extLst>
              </a:tr>
              <a:tr h="28317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2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1 – ORGANIGRAMA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7" y="1716259"/>
            <a:ext cx="11878150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C26CC98-7F4E-4520-9567-2875FE932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46825"/>
              </p:ext>
            </p:extLst>
          </p:nvPr>
        </p:nvGraphicFramePr>
        <p:xfrm>
          <a:off x="300507" y="1165255"/>
          <a:ext cx="11590986" cy="550083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65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  <a:br>
                        <a:rPr lang="es-MX" dirty="0"/>
                      </a:br>
                      <a:endParaRPr lang="es-MX" sz="160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baseline="0" dirty="0"/>
                        <a:t>Se han hecho las pruebas </a:t>
                      </a:r>
                      <a:r>
                        <a:rPr lang="es-MX" sz="1800" baseline="0"/>
                        <a:t>unitarias necesarias.</a:t>
                      </a:r>
                      <a:endParaRPr lang="es-MX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sz="1800" dirty="0"/>
                        <a:t>NINGUNO</a:t>
                      </a:r>
                      <a:endParaRPr lang="es-MX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7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/>
                        <a:t>Presentar y entregar proyecto al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3E73C68B-A8E2-46C5-BCBD-7083918D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8" y="4110411"/>
            <a:ext cx="5572046" cy="189809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15C7E1-58CE-4AA0-B160-110EECFD0D26}"/>
              </a:ext>
            </a:extLst>
          </p:cNvPr>
          <p:cNvSpPr txBox="1"/>
          <p:nvPr/>
        </p:nvSpPr>
        <p:spPr>
          <a:xfrm>
            <a:off x="417938" y="344557"/>
            <a:ext cx="497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92D050"/>
                </a:solidFill>
              </a:rPr>
              <a:t>SEMANA 13 –DIAGRAMA DE GANNT</a:t>
            </a:r>
          </a:p>
        </p:txBody>
      </p:sp>
    </p:spTree>
    <p:extLst>
      <p:ext uri="{BB962C8B-B14F-4D97-AF65-F5344CB8AC3E}">
        <p14:creationId xmlns:p14="http://schemas.microsoft.com/office/powerpoint/2010/main" val="3110057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8FBB0B-DFDB-4F4A-B250-9B5093B02F9A}"/>
              </a:ext>
            </a:extLst>
          </p:cNvPr>
          <p:cNvSpPr txBox="1"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Semana 13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B56C4B6-A890-4E85-8AF1-0BFE1BA5B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73231"/>
              </p:ext>
            </p:extLst>
          </p:nvPr>
        </p:nvGraphicFramePr>
        <p:xfrm>
          <a:off x="534572" y="2110154"/>
          <a:ext cx="11366696" cy="4437506"/>
        </p:xfrm>
        <a:graphic>
          <a:graphicData uri="http://schemas.openxmlformats.org/drawingml/2006/table">
            <a:tbl>
              <a:tblPr firstRow="1" bandRow="1"/>
              <a:tblGrid>
                <a:gridCol w="453322">
                  <a:extLst>
                    <a:ext uri="{9D8B030D-6E8A-4147-A177-3AD203B41FA5}">
                      <a16:colId xmlns:a16="http://schemas.microsoft.com/office/drawing/2014/main" val="546495191"/>
                    </a:ext>
                  </a:extLst>
                </a:gridCol>
                <a:gridCol w="2172701">
                  <a:extLst>
                    <a:ext uri="{9D8B030D-6E8A-4147-A177-3AD203B41FA5}">
                      <a16:colId xmlns:a16="http://schemas.microsoft.com/office/drawing/2014/main" val="2500062613"/>
                    </a:ext>
                  </a:extLst>
                </a:gridCol>
                <a:gridCol w="1080395">
                  <a:extLst>
                    <a:ext uri="{9D8B030D-6E8A-4147-A177-3AD203B41FA5}">
                      <a16:colId xmlns:a16="http://schemas.microsoft.com/office/drawing/2014/main" val="4287117173"/>
                    </a:ext>
                  </a:extLst>
                </a:gridCol>
                <a:gridCol w="963667">
                  <a:extLst>
                    <a:ext uri="{9D8B030D-6E8A-4147-A177-3AD203B41FA5}">
                      <a16:colId xmlns:a16="http://schemas.microsoft.com/office/drawing/2014/main" val="2461957786"/>
                    </a:ext>
                  </a:extLst>
                </a:gridCol>
                <a:gridCol w="1174499">
                  <a:extLst>
                    <a:ext uri="{9D8B030D-6E8A-4147-A177-3AD203B41FA5}">
                      <a16:colId xmlns:a16="http://schemas.microsoft.com/office/drawing/2014/main" val="580607072"/>
                    </a:ext>
                  </a:extLst>
                </a:gridCol>
                <a:gridCol w="1174499">
                  <a:extLst>
                    <a:ext uri="{9D8B030D-6E8A-4147-A177-3AD203B41FA5}">
                      <a16:colId xmlns:a16="http://schemas.microsoft.com/office/drawing/2014/main" val="1297446711"/>
                    </a:ext>
                  </a:extLst>
                </a:gridCol>
                <a:gridCol w="3214142">
                  <a:extLst>
                    <a:ext uri="{9D8B030D-6E8A-4147-A177-3AD203B41FA5}">
                      <a16:colId xmlns:a16="http://schemas.microsoft.com/office/drawing/2014/main" val="2968654597"/>
                    </a:ext>
                  </a:extLst>
                </a:gridCol>
                <a:gridCol w="1133471">
                  <a:extLst>
                    <a:ext uri="{9D8B030D-6E8A-4147-A177-3AD203B41FA5}">
                      <a16:colId xmlns:a16="http://schemas.microsoft.com/office/drawing/2014/main" val="1185541246"/>
                    </a:ext>
                  </a:extLst>
                </a:gridCol>
              </a:tblGrid>
              <a:tr h="69379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Proceso </a:t>
                      </a:r>
                    </a:p>
                  </a:txBody>
                  <a:tcPr marL="9090" marR="9090" marT="90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090" marR="9090" marT="90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Prioridad</a:t>
                      </a:r>
                    </a:p>
                  </a:txBody>
                  <a:tcPr marL="9090" marR="9090" marT="90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</a:p>
                  </a:txBody>
                  <a:tcPr marL="9090" marR="9090" marT="90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entrega</a:t>
                      </a:r>
                    </a:p>
                  </a:txBody>
                  <a:tcPr marL="9090" marR="9090" marT="90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Realizador</a:t>
                      </a:r>
                    </a:p>
                  </a:txBody>
                  <a:tcPr marL="9090" marR="9090" marT="90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 de trabajo</a:t>
                      </a:r>
                    </a:p>
                  </a:txBody>
                  <a:tcPr marL="9090" marR="9090" marT="909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14866"/>
                  </a:ext>
                </a:extLst>
              </a:tr>
              <a:tr h="5647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Requisitos del proyecto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17/02/2020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 &amp; cliente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27624"/>
                  </a:ext>
                </a:extLst>
              </a:tr>
              <a:tr h="30665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Análisis del proyecto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86241"/>
                  </a:ext>
                </a:extLst>
              </a:tr>
              <a:tr h="5647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Estimación 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47420"/>
                  </a:ext>
                </a:extLst>
              </a:tr>
              <a:tr h="30665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Análisis técnico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26984"/>
                  </a:ext>
                </a:extLst>
              </a:tr>
              <a:tr h="5647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Diseño detallado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31/03/2020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Desarrollador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08597"/>
                  </a:ext>
                </a:extLst>
              </a:tr>
              <a:tr h="5647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Construcción y Pruebas Unitarias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22/04/2020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09/05/2020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739534"/>
                  </a:ext>
                </a:extLst>
              </a:tr>
              <a:tr h="5647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QA (Quality assurance)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10/05/2020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17/05/2020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712"/>
                  </a:ext>
                </a:extLst>
              </a:tr>
              <a:tr h="30665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 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20/05/2020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29/05/2020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1</a:t>
                      </a:r>
                    </a:p>
                  </a:txBody>
                  <a:tcPr marL="9090" marR="9090" marT="90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2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555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5A29FA9-5524-420D-8C22-E65C52F7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54556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07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5A29FA9-5524-420D-8C22-E65C52F7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766157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455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6213" y="144723"/>
            <a:ext cx="10303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2 - DIAGRAMA DE GANTT</a:t>
            </a:r>
          </a:p>
          <a:p>
            <a:endParaRPr lang="es-MX" sz="32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38112"/>
              </p:ext>
            </p:extLst>
          </p:nvPr>
        </p:nvGraphicFramePr>
        <p:xfrm>
          <a:off x="296213" y="1221941"/>
          <a:ext cx="11590986" cy="51788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9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¿Qué ha pasado?</a:t>
                      </a:r>
                    </a:p>
                    <a:p>
                      <a:pPr algn="ctr"/>
                      <a:endParaRPr lang="es-MX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dirty="0"/>
                        <a:t>Se habló de</a:t>
                      </a:r>
                      <a:r>
                        <a:rPr lang="es-MX" baseline="0" dirty="0"/>
                        <a:t> las mejoras al producto del cliente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Se solicito todo tipo de información, hasta la fecha, que poseía el cliente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Se revisó su programa y el uso que le daba a ella para enfocarse en los cambios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Riesgo del</a:t>
                      </a:r>
                      <a:r>
                        <a:rPr lang="es-MX" baseline="0" dirty="0"/>
                        <a:t> problema</a:t>
                      </a:r>
                    </a:p>
                    <a:p>
                      <a:pPr algn="ctr"/>
                      <a:endParaRPr lang="es-MX" baseline="0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aseline="0" dirty="0"/>
                        <a:t>No hay riesgos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43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Diagrama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¿Qué sigue?</a:t>
                      </a:r>
                    </a:p>
                    <a:p>
                      <a:pPr algn="ctr"/>
                      <a:endParaRPr lang="es-MX" b="1" dirty="0"/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/>
                        <a:t>Realizar la estimación del programa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/>
                        <a:t>Análisis técnico y Detallado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dirty="0"/>
                        <a:t>Construcción de</a:t>
                      </a:r>
                      <a:r>
                        <a:rPr lang="es-MX" b="1" baseline="0" dirty="0"/>
                        <a:t> las mejoras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Pruebas unitarias, calidad y certificaciones</a:t>
                      </a:r>
                    </a:p>
                    <a:p>
                      <a:pPr marL="400050" indent="-400050" algn="ctr">
                        <a:buFont typeface="+mj-lt"/>
                        <a:buAutoNum type="romanUcPeriod"/>
                      </a:pPr>
                      <a:r>
                        <a:rPr lang="es-MX" b="1" baseline="0" dirty="0"/>
                        <a:t>Producción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9D85265-B71A-4BF2-9808-4EB98C9C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3" y="4344660"/>
            <a:ext cx="5391408" cy="18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5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SEMANA 2 – ORGANIGRAMA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2" y="1758462"/>
            <a:ext cx="11859530" cy="42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1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6AF691-AF38-4923-B7D8-F9A29383FDC5}"/>
              </a:ext>
            </a:extLst>
          </p:cNvPr>
          <p:cNvSpPr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SEMANA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C726A7A-E044-4980-B99B-82D16FB63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83967"/>
              </p:ext>
            </p:extLst>
          </p:nvPr>
        </p:nvGraphicFramePr>
        <p:xfrm>
          <a:off x="796129" y="2139484"/>
          <a:ext cx="10599745" cy="4096518"/>
        </p:xfrm>
        <a:graphic>
          <a:graphicData uri="http://schemas.openxmlformats.org/drawingml/2006/table">
            <a:tbl>
              <a:tblPr firstRow="1" bandRow="1"/>
              <a:tblGrid>
                <a:gridCol w="420480">
                  <a:extLst>
                    <a:ext uri="{9D8B030D-6E8A-4147-A177-3AD203B41FA5}">
                      <a16:colId xmlns:a16="http://schemas.microsoft.com/office/drawing/2014/main" val="1488838944"/>
                    </a:ext>
                  </a:extLst>
                </a:gridCol>
                <a:gridCol w="2025185">
                  <a:extLst>
                    <a:ext uri="{9D8B030D-6E8A-4147-A177-3AD203B41FA5}">
                      <a16:colId xmlns:a16="http://schemas.microsoft.com/office/drawing/2014/main" val="1025444678"/>
                    </a:ext>
                  </a:extLst>
                </a:gridCol>
                <a:gridCol w="1009647">
                  <a:extLst>
                    <a:ext uri="{9D8B030D-6E8A-4147-A177-3AD203B41FA5}">
                      <a16:colId xmlns:a16="http://schemas.microsoft.com/office/drawing/2014/main" val="4173440827"/>
                    </a:ext>
                  </a:extLst>
                </a:gridCol>
                <a:gridCol w="893365">
                  <a:extLst>
                    <a:ext uri="{9D8B030D-6E8A-4147-A177-3AD203B41FA5}">
                      <a16:colId xmlns:a16="http://schemas.microsoft.com/office/drawing/2014/main" val="1757005650"/>
                    </a:ext>
                  </a:extLst>
                </a:gridCol>
                <a:gridCol w="1088720">
                  <a:extLst>
                    <a:ext uri="{9D8B030D-6E8A-4147-A177-3AD203B41FA5}">
                      <a16:colId xmlns:a16="http://schemas.microsoft.com/office/drawing/2014/main" val="621438365"/>
                    </a:ext>
                  </a:extLst>
                </a:gridCol>
                <a:gridCol w="1088719">
                  <a:extLst>
                    <a:ext uri="{9D8B030D-6E8A-4147-A177-3AD203B41FA5}">
                      <a16:colId xmlns:a16="http://schemas.microsoft.com/office/drawing/2014/main" val="2211692605"/>
                    </a:ext>
                  </a:extLst>
                </a:gridCol>
                <a:gridCol w="3017468">
                  <a:extLst>
                    <a:ext uri="{9D8B030D-6E8A-4147-A177-3AD203B41FA5}">
                      <a16:colId xmlns:a16="http://schemas.microsoft.com/office/drawing/2014/main" val="2204100084"/>
                    </a:ext>
                  </a:extLst>
                </a:gridCol>
                <a:gridCol w="1056161">
                  <a:extLst>
                    <a:ext uri="{9D8B030D-6E8A-4147-A177-3AD203B41FA5}">
                      <a16:colId xmlns:a16="http://schemas.microsoft.com/office/drawing/2014/main" val="2964180721"/>
                    </a:ext>
                  </a:extLst>
                </a:gridCol>
              </a:tblGrid>
              <a:tr h="64039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Proceso 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Prioridad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inicio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entrega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Realizador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 de trabajo</a:t>
                      </a:r>
                    </a:p>
                  </a:txBody>
                  <a:tcPr marL="9303" marR="9303" marT="930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339189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Requisitos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 &amp; cliente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241"/>
                  </a:ext>
                </a:extLst>
              </a:tr>
              <a:tr h="28317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del proyecto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Entregado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88826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Estimacion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24/02/2020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78347"/>
                  </a:ext>
                </a:extLst>
              </a:tr>
              <a:tr h="28317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Analisis</a:t>
                      </a:r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tecnico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697099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Diseño detallado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31/03/2020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Analista &amp; Desarrollador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01773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Construcción y Pruebas Unitarias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22/04/2020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123305"/>
                  </a:ext>
                </a:extLst>
              </a:tr>
              <a:tr h="5213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QA (Quality assurance)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Proyecto, Desarrollador &amp; </a:t>
                      </a:r>
                      <a:r>
                        <a:rPr lang="es-MX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01933"/>
                  </a:ext>
                </a:extLst>
              </a:tr>
              <a:tr h="28317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29/05/2020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Líder de Proyecto &amp; Analista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03" marR="9303" marT="93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7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71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38A802A-9147-4EF3-8C60-CD50EA33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74939"/>
            <a:ext cx="10905066" cy="37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2110</Words>
  <Application>Microsoft Office PowerPoint</Application>
  <PresentationFormat>Panorámica</PresentationFormat>
  <Paragraphs>854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STEPHANIE ESCAMILLA GONZALEZ</dc:creator>
  <cp:lastModifiedBy>Gerardo Flores</cp:lastModifiedBy>
  <cp:revision>1</cp:revision>
  <dcterms:created xsi:type="dcterms:W3CDTF">2020-05-26T03:32:58Z</dcterms:created>
  <dcterms:modified xsi:type="dcterms:W3CDTF">2020-06-08T20:45:46Z</dcterms:modified>
</cp:coreProperties>
</file>