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  <p:sldMasterId id="2147483720" r:id="rId3"/>
    <p:sldMasterId id="2147483750" r:id="rId4"/>
  </p:sldMasterIdLst>
  <p:notesMasterIdLst>
    <p:notesMasterId r:id="rId6"/>
  </p:notesMasterIdLst>
  <p:sldIdLst>
    <p:sldId id="33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1" autoAdjust="0"/>
    <p:restoredTop sz="84014" autoAdjust="0"/>
  </p:normalViewPr>
  <p:slideViewPr>
    <p:cSldViewPr snapToGrid="0">
      <p:cViewPr varScale="1">
        <p:scale>
          <a:sx n="138" d="100"/>
          <a:sy n="138" d="100"/>
        </p:scale>
        <p:origin x="1708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4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B515B-1BB4-4637-8D5E-6275AE57934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4E98E-D8D6-4EFD-B00B-16AC5B6B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0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расчете любых наукометрических показалей</a:t>
            </a:r>
            <a:r>
              <a:rPr lang="ru-RU" baseline="0" dirty="0"/>
              <a:t> важно принимать во внимание объем выборки, научную дисциплину, какие типы публикаций сравниваются, из каких баз данных.</a:t>
            </a:r>
          </a:p>
          <a:p>
            <a:r>
              <a:rPr lang="ru-RU" baseline="0" dirty="0"/>
              <a:t>Также нужно учитывать за какой период оцениваются данные, и планируете ли вы учитывать самоцитирование.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4E98E-D8D6-4EFD-B00B-16AC5B6BC3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14.jpeg"/><Relationship Id="rId4" Type="http://schemas.openxmlformats.org/officeDocument/2006/relationships/image" Target="../media/image2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4.jpeg"/><Relationship Id="rId4" Type="http://schemas.openxmlformats.org/officeDocument/2006/relationships/image" Target="../media/image28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3.png"/><Relationship Id="rId5" Type="http://schemas.openxmlformats.org/officeDocument/2006/relationships/image" Target="../media/image14.jpeg"/><Relationship Id="rId4" Type="http://schemas.openxmlformats.org/officeDocument/2006/relationships/image" Target="../media/image28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" y="4709826"/>
            <a:ext cx="5483225" cy="527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author’s name and job title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8440" y="26612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57174" y="2781300"/>
            <a:ext cx="7032625" cy="147002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50" name="Picture 2" descr="C:\Users\jamesc\Documents\Product Information\ERI General\Artfile Archive\Product Logos\Product Logos\Solution Suite Wordmarks 151 Orange\Ppt and Web\ELS_RI_Wordmark_151_RGB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099" y="2186256"/>
            <a:ext cx="3453293" cy="26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57175" y="5303344"/>
            <a:ext cx="3508375" cy="4407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2598" y="1215024"/>
            <a:ext cx="2209588" cy="48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3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3440" y="1508124"/>
            <a:ext cx="4251321" cy="4890132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775200" y="1636711"/>
            <a:ext cx="4000500" cy="46197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93031" y="1500110"/>
            <a:ext cx="4012006" cy="48981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29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 Content Slid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26610"/>
            <a:ext cx="9144000" cy="4938205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39700" y="1435100"/>
            <a:ext cx="8839200" cy="4457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98599" y="6511446"/>
            <a:ext cx="6672263" cy="227013"/>
          </a:xfrm>
        </p:spPr>
        <p:txBody>
          <a:bodyPr>
            <a:noAutofit/>
          </a:bodyPr>
          <a:lstStyle>
            <a:lvl1pPr>
              <a:buNone/>
              <a:defRPr sz="900"/>
            </a:lvl1pPr>
            <a:lvl2pPr>
              <a:buNone/>
              <a:defRPr sz="1100"/>
            </a:lvl2pPr>
            <a:lvl3pPr>
              <a:buNone/>
              <a:defRPr sz="11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en-US" dirty="0"/>
              <a:t>Sources &amp; Notes: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3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s &amp;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01600" y="1494886"/>
            <a:ext cx="2806700" cy="2209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76950" y="1494886"/>
            <a:ext cx="2806700" cy="2209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89275" y="1494886"/>
            <a:ext cx="2806700" cy="2209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6208" y="3872962"/>
            <a:ext cx="2782092" cy="2235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113883" y="3890421"/>
            <a:ext cx="2782092" cy="2235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76950" y="3890420"/>
            <a:ext cx="2782092" cy="2235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198599" y="6511446"/>
            <a:ext cx="6672263" cy="227013"/>
          </a:xfrm>
        </p:spPr>
        <p:txBody>
          <a:bodyPr>
            <a:noAutofit/>
          </a:bodyPr>
          <a:lstStyle>
            <a:lvl1pPr>
              <a:buNone/>
              <a:defRPr sz="900"/>
            </a:lvl1pPr>
            <a:lvl2pPr>
              <a:buNone/>
              <a:defRPr sz="1100"/>
            </a:lvl2pPr>
            <a:lvl3pPr>
              <a:buNone/>
              <a:defRPr sz="11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en-US" dirty="0"/>
              <a:t>Sources &amp; Notes: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3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Halves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3031" y="1500110"/>
            <a:ext cx="4012006" cy="4898146"/>
          </a:xfr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1"/>
          </p:nvPr>
        </p:nvSpPr>
        <p:spPr>
          <a:xfrm>
            <a:off x="4698217" y="1500110"/>
            <a:ext cx="4028595" cy="4898146"/>
          </a:xfr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69613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98599" y="6511446"/>
            <a:ext cx="6672263" cy="227013"/>
          </a:xfrm>
        </p:spPr>
        <p:txBody>
          <a:bodyPr>
            <a:noAutofit/>
          </a:bodyPr>
          <a:lstStyle>
            <a:lvl1pPr>
              <a:buNone/>
              <a:defRPr sz="900"/>
            </a:lvl1pPr>
            <a:lvl2pPr>
              <a:buNone/>
              <a:defRPr sz="1100"/>
            </a:lvl2pPr>
            <a:lvl3pPr>
              <a:buNone/>
              <a:defRPr sz="11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en-US" dirty="0"/>
              <a:t>Sources &amp; Notes:</a:t>
            </a:r>
          </a:p>
        </p:txBody>
      </p:sp>
    </p:spTree>
    <p:extLst>
      <p:ext uri="{BB962C8B-B14F-4D97-AF65-F5344CB8AC3E}">
        <p14:creationId xmlns:p14="http://schemas.microsoft.com/office/powerpoint/2010/main" val="7696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030" y="5683662"/>
            <a:ext cx="8238320" cy="714593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solidFill>
                  <a:srgbClr val="53565A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030" y="1500110"/>
            <a:ext cx="8238320" cy="38780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Place Picture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98599" y="6511446"/>
            <a:ext cx="6672263" cy="227013"/>
          </a:xfrm>
        </p:spPr>
        <p:txBody>
          <a:bodyPr>
            <a:noAutofit/>
          </a:bodyPr>
          <a:lstStyle>
            <a:lvl1pPr>
              <a:buNone/>
              <a:defRPr sz="900"/>
            </a:lvl1pPr>
            <a:lvl2pPr>
              <a:buNone/>
              <a:defRPr sz="1100"/>
            </a:lvl2pPr>
            <a:lvl3pPr>
              <a:buNone/>
              <a:defRPr sz="11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en-US" dirty="0"/>
              <a:t>Sources &amp; Notes:</a:t>
            </a:r>
          </a:p>
        </p:txBody>
      </p:sp>
    </p:spTree>
    <p:extLst>
      <p:ext uri="{BB962C8B-B14F-4D97-AF65-F5344CB8AC3E}">
        <p14:creationId xmlns:p14="http://schemas.microsoft.com/office/powerpoint/2010/main" val="8566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8313"/>
            <a:ext cx="6924554" cy="68813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6585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449" y="2658533"/>
            <a:ext cx="1714500" cy="1714500"/>
          </a:xfrm>
          <a:prstGeom prst="rect">
            <a:avLst/>
          </a:prstGeom>
        </p:spPr>
      </p:pic>
      <p:pic>
        <p:nvPicPr>
          <p:cNvPr id="9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Add section header </a:t>
            </a:r>
          </a:p>
        </p:txBody>
      </p:sp>
    </p:spTree>
    <p:extLst>
      <p:ext uri="{BB962C8B-B14F-4D97-AF65-F5344CB8AC3E}">
        <p14:creationId xmlns:p14="http://schemas.microsoft.com/office/powerpoint/2010/main" val="236634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463" y="-8313"/>
            <a:ext cx="6866313" cy="68663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7462" y="2658533"/>
            <a:ext cx="9161462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4800" y="2658534"/>
            <a:ext cx="1717200" cy="1717200"/>
          </a:xfrm>
          <a:prstGeom prst="rect">
            <a:avLst/>
          </a:prstGeom>
        </p:spPr>
      </p:pic>
      <p:pic>
        <p:nvPicPr>
          <p:cNvPr id="9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Add section header </a:t>
            </a:r>
          </a:p>
        </p:txBody>
      </p:sp>
    </p:spTree>
    <p:extLst>
      <p:ext uri="{BB962C8B-B14F-4D97-AF65-F5344CB8AC3E}">
        <p14:creationId xmlns:p14="http://schemas.microsoft.com/office/powerpoint/2010/main" val="36037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8313"/>
            <a:ext cx="6866313" cy="6866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659666"/>
            <a:ext cx="9178922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3289" y="2658533"/>
            <a:ext cx="1715633" cy="1715633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Add section header </a:t>
            </a:r>
          </a:p>
        </p:txBody>
      </p:sp>
    </p:spTree>
    <p:extLst>
      <p:ext uri="{BB962C8B-B14F-4D97-AF65-F5344CB8AC3E}">
        <p14:creationId xmlns:p14="http://schemas.microsoft.com/office/powerpoint/2010/main" val="261170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8313"/>
            <a:ext cx="6866313" cy="68663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6585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499" y="2658532"/>
            <a:ext cx="1714501" cy="1714501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Add section header </a:t>
            </a:r>
          </a:p>
        </p:txBody>
      </p:sp>
    </p:spTree>
    <p:extLst>
      <p:ext uri="{BB962C8B-B14F-4D97-AF65-F5344CB8AC3E}">
        <p14:creationId xmlns:p14="http://schemas.microsoft.com/office/powerpoint/2010/main" val="3167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70" y="-8313"/>
            <a:ext cx="6691477" cy="68663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6585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500" y="2658533"/>
            <a:ext cx="1714500" cy="1714500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Add section header </a:t>
            </a:r>
          </a:p>
        </p:txBody>
      </p:sp>
    </p:spTree>
    <p:extLst>
      <p:ext uri="{BB962C8B-B14F-4D97-AF65-F5344CB8AC3E}">
        <p14:creationId xmlns:p14="http://schemas.microsoft.com/office/powerpoint/2010/main" val="39530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2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8313"/>
            <a:ext cx="6866313" cy="686631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2659500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400" y="2660400"/>
            <a:ext cx="1713600" cy="1713600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Add section header </a:t>
            </a:r>
          </a:p>
        </p:txBody>
      </p:sp>
      <p:pic>
        <p:nvPicPr>
          <p:cNvPr id="15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00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300038" y="6321425"/>
            <a:ext cx="40890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FF8200"/>
                </a:solidFill>
                <a:latin typeface="NexusSansOT" pitchFamily="-104" charset="0"/>
              </a:rPr>
              <a:t>www.elsevier.com/research-intelligence</a:t>
            </a:r>
            <a:endParaRPr lang="en-US" sz="1400" dirty="0">
              <a:solidFill>
                <a:srgbClr val="53565A"/>
              </a:solidFill>
              <a:latin typeface="NexusSansOT" pitchFamily="-1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85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End slide</a:t>
            </a:r>
          </a:p>
        </p:txBody>
      </p:sp>
      <p:pic>
        <p:nvPicPr>
          <p:cNvPr id="14" name="Picture 2" descr="C:\Users\jamesc\Documents\Product Information\ERI General\Artfile Archive\Product Logos\Product Logos\Solution Suite Wordmarks 151 Orange\Ppt and Web\ELS_RI_Wordmark_151_RGB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099" y="2186256"/>
            <a:ext cx="3453293" cy="26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1807" y="1049338"/>
            <a:ext cx="2303462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99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2C21FE4-3D8C-460F-91F0-A425632D4AA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FE6AD8B-A984-46F6-AB25-3B9C5C65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4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01588"/>
      </p:ext>
    </p:extLst>
  </p:cSld>
  <p:clrMapOvr>
    <a:masterClrMapping/>
  </p:clrMapOvr>
  <p:transition>
    <p:cover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1"/>
          <p:cNvSpPr>
            <a:spLocks noGrp="1"/>
          </p:cNvSpPr>
          <p:nvPr>
            <p:ph type="title" hasCustomPrompt="1"/>
          </p:nvPr>
        </p:nvSpPr>
        <p:spPr>
          <a:xfrm>
            <a:off x="292099" y="497304"/>
            <a:ext cx="8514275" cy="593559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2099" y="1271848"/>
            <a:ext cx="8514275" cy="472994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 sz="1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589326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40" y="1279524"/>
            <a:ext cx="4251321" cy="4651375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775200" y="1408111"/>
            <a:ext cx="4000500" cy="43942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92100" y="1279525"/>
            <a:ext cx="4160838" cy="4651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rgbClr val="53565A"/>
                </a:solidFill>
              </a:defRPr>
            </a:lvl1pPr>
          </a:lstStyle>
          <a:p>
            <a:pPr lvl="0"/>
            <a:r>
              <a:rPr lang="en-GB" dirty="0"/>
              <a:t>Click to add summary</a:t>
            </a:r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292099" y="497304"/>
            <a:ext cx="8514275" cy="593559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0089348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imag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610"/>
            <a:ext cx="9144000" cy="4938205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39700" y="1435100"/>
            <a:ext cx="8839200" cy="44577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292099" y="497304"/>
            <a:ext cx="8514275" cy="593559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2707517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610"/>
            <a:ext cx="9144000" cy="4938205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01600" y="1494886"/>
            <a:ext cx="2806700" cy="22098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76950" y="1494886"/>
            <a:ext cx="2806700" cy="22098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89275" y="1494886"/>
            <a:ext cx="2806700" cy="22098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6208" y="3872962"/>
            <a:ext cx="2782092" cy="223573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113883" y="3890421"/>
            <a:ext cx="2782092" cy="223573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76950" y="3890420"/>
            <a:ext cx="2782092" cy="223573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5" name="Title 11"/>
          <p:cNvSpPr>
            <a:spLocks noGrp="1"/>
          </p:cNvSpPr>
          <p:nvPr>
            <p:ph type="title" hasCustomPrompt="1"/>
          </p:nvPr>
        </p:nvSpPr>
        <p:spPr>
          <a:xfrm>
            <a:off x="292099" y="497304"/>
            <a:ext cx="8514275" cy="593559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22007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91600" y="5308600"/>
            <a:ext cx="8356600" cy="33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53565A"/>
                </a:solidFill>
              </a:defRPr>
            </a:lvl1pPr>
          </a:lstStyle>
          <a:p>
            <a:pPr lvl="0"/>
            <a:r>
              <a:rPr lang="en-GB" sz="1800" dirty="0"/>
              <a:t>Click to add footer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291600" y="1765300"/>
            <a:ext cx="8356600" cy="32766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65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1"/>
          <p:cNvSpPr>
            <a:spLocks noGrp="1"/>
          </p:cNvSpPr>
          <p:nvPr>
            <p:ph type="title" hasCustomPrompt="1"/>
          </p:nvPr>
        </p:nvSpPr>
        <p:spPr>
          <a:xfrm>
            <a:off x="292099" y="497304"/>
            <a:ext cx="8514275" cy="593559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2997285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383" y="1390900"/>
            <a:ext cx="2743617" cy="459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1"/>
          <p:cNvSpPr>
            <a:spLocks noGrp="1"/>
          </p:cNvSpPr>
          <p:nvPr>
            <p:ph type="title" hasCustomPrompt="1"/>
          </p:nvPr>
        </p:nvSpPr>
        <p:spPr>
          <a:xfrm>
            <a:off x="292099" y="497304"/>
            <a:ext cx="8514275" cy="593559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92100" y="1279525"/>
            <a:ext cx="5939888" cy="4882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rgbClr val="53565A"/>
                </a:solidFill>
              </a:defRPr>
            </a:lvl1pPr>
          </a:lstStyle>
          <a:p>
            <a:pPr lvl="0"/>
            <a:r>
              <a:rPr lang="en-GB" dirty="0"/>
              <a:t>Click to add summary</a:t>
            </a:r>
          </a:p>
        </p:txBody>
      </p:sp>
    </p:spTree>
    <p:extLst>
      <p:ext uri="{BB962C8B-B14F-4D97-AF65-F5344CB8AC3E}">
        <p14:creationId xmlns:p14="http://schemas.microsoft.com/office/powerpoint/2010/main" val="39169522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Box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93030" y="1500110"/>
            <a:ext cx="8238319" cy="4898146"/>
          </a:xfr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3837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917465" y="1215025"/>
            <a:ext cx="2228028" cy="483652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072" y="1334264"/>
            <a:ext cx="2304488" cy="5096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2598" y="1215024"/>
            <a:ext cx="2209588" cy="483652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842031" y="1215024"/>
            <a:ext cx="2303462" cy="509428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7" name="Picture 3" descr="Elsevier_W_Research_Information_1b_aw.eps"/>
          <p:cNvPicPr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890" y="2658533"/>
            <a:ext cx="1717200" cy="171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" y="4709826"/>
            <a:ext cx="5483225" cy="527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author’s name and job title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8440" y="26612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49" y="2658533"/>
            <a:ext cx="1714500" cy="1714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57174" y="2781300"/>
            <a:ext cx="7032625" cy="147002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6" name="Picture 1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57175" y="5303344"/>
            <a:ext cx="3508375" cy="4407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72683427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6585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49" y="2658533"/>
            <a:ext cx="1714500" cy="1714500"/>
          </a:xfrm>
          <a:prstGeom prst="rect">
            <a:avLst/>
          </a:prstGeom>
        </p:spPr>
      </p:pic>
      <p:pic>
        <p:nvPicPr>
          <p:cNvPr id="9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Add section header </a:t>
            </a:r>
          </a:p>
        </p:txBody>
      </p:sp>
    </p:spTree>
    <p:extLst>
      <p:ext uri="{BB962C8B-B14F-4D97-AF65-F5344CB8AC3E}">
        <p14:creationId xmlns:p14="http://schemas.microsoft.com/office/powerpoint/2010/main" val="107678200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807" y="1049338"/>
            <a:ext cx="2303462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300038" y="6321425"/>
            <a:ext cx="40890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FF8200"/>
                </a:solidFill>
                <a:latin typeface="NexusSansOT" pitchFamily="-104" charset="0"/>
              </a:rPr>
              <a:t>www.elsevier.com/scopus</a:t>
            </a:r>
            <a:endParaRPr lang="en-US" sz="1400" dirty="0">
              <a:solidFill>
                <a:srgbClr val="53565A"/>
              </a:solidFill>
              <a:latin typeface="NexusSansOT" pitchFamily="-1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94500" y="1049338"/>
            <a:ext cx="2368154" cy="509428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85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47046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b" anchorCtr="0"/>
          <a:lstStyle>
            <a:lvl1pPr>
              <a:defRPr b="1" cap="all" baseline="0">
                <a:solidFill>
                  <a:srgbClr val="0063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620616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351F-64BB-4102-8B6F-33DFE304CB3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762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53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1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60648"/>
            <a:ext cx="8229600" cy="5620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76243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43CE-B2F2-4E10-8847-F2E300A111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42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1"/>
          <p:cNvSpPr>
            <a:spLocks noGrp="1"/>
          </p:cNvSpPr>
          <p:nvPr>
            <p:ph type="title" hasCustomPrompt="1"/>
          </p:nvPr>
        </p:nvSpPr>
        <p:spPr>
          <a:xfrm>
            <a:off x="425885" y="497304"/>
            <a:ext cx="7678455" cy="593559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5885" y="1271848"/>
            <a:ext cx="7678455" cy="472994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 sz="1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18652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i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1"/>
          <p:cNvSpPr>
            <a:spLocks noGrp="1"/>
          </p:cNvSpPr>
          <p:nvPr>
            <p:ph type="title" hasCustomPrompt="1"/>
          </p:nvPr>
        </p:nvSpPr>
        <p:spPr>
          <a:xfrm>
            <a:off x="425885" y="497304"/>
            <a:ext cx="7703507" cy="593559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2240257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3440" y="1279524"/>
            <a:ext cx="4251321" cy="4651375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775200" y="1408111"/>
            <a:ext cx="4000500" cy="43942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92100" y="1279525"/>
            <a:ext cx="4160838" cy="4651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rgbClr val="53565A"/>
                </a:solidFill>
              </a:defRPr>
            </a:lvl1pPr>
          </a:lstStyle>
          <a:p>
            <a:pPr lvl="0"/>
            <a:r>
              <a:rPr lang="en-GB" dirty="0"/>
              <a:t>Click to add summary</a:t>
            </a:r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292099" y="497304"/>
            <a:ext cx="8514275" cy="593559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0035587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923692" y="2349305"/>
            <a:ext cx="3582000" cy="2321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Screenshot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 hasCustomPrompt="1"/>
          </p:nvPr>
        </p:nvSpPr>
        <p:spPr>
          <a:xfrm>
            <a:off x="292099" y="497304"/>
            <a:ext cx="8514275" cy="593559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92100" y="1279525"/>
            <a:ext cx="4160838" cy="45227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rgbClr val="53565A"/>
                </a:solidFill>
              </a:defRPr>
            </a:lvl1pPr>
          </a:lstStyle>
          <a:p>
            <a:pPr lvl="0"/>
            <a:r>
              <a:rPr lang="en-GB" dirty="0"/>
              <a:t>Click to add summary</a:t>
            </a:r>
          </a:p>
        </p:txBody>
      </p:sp>
    </p:spTree>
    <p:extLst>
      <p:ext uri="{BB962C8B-B14F-4D97-AF65-F5344CB8AC3E}">
        <p14:creationId xmlns:p14="http://schemas.microsoft.com/office/powerpoint/2010/main" val="388360972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imag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26610"/>
            <a:ext cx="9144000" cy="4938205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39700" y="1435100"/>
            <a:ext cx="8839200" cy="44577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292099" y="497304"/>
            <a:ext cx="8514275" cy="593559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2613011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Titl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41714"/>
            <a:ext cx="8238318" cy="3505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z="1800" dirty="0"/>
              <a:t>Subtitle of Slide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8" y="5794654"/>
            <a:ext cx="8238320" cy="370435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rgbClr val="53565A"/>
                </a:solidFill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8" y="6165090"/>
            <a:ext cx="8238318" cy="357432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7"/>
          </p:nvPr>
        </p:nvSpPr>
        <p:spPr>
          <a:xfrm>
            <a:off x="393030" y="1943072"/>
            <a:ext cx="8238319" cy="3765589"/>
          </a:xfr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763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26610"/>
            <a:ext cx="9144000" cy="4938205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01600" y="1494886"/>
            <a:ext cx="2806700" cy="22098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76950" y="1494886"/>
            <a:ext cx="2806700" cy="22098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89275" y="1494886"/>
            <a:ext cx="2806700" cy="22098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6208" y="3872962"/>
            <a:ext cx="2782092" cy="223573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113883" y="3890421"/>
            <a:ext cx="2782092" cy="223573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76950" y="3890420"/>
            <a:ext cx="2782092" cy="223573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5" name="Title 11"/>
          <p:cNvSpPr>
            <a:spLocks noGrp="1"/>
          </p:cNvSpPr>
          <p:nvPr>
            <p:ph type="title" hasCustomPrompt="1"/>
          </p:nvPr>
        </p:nvSpPr>
        <p:spPr>
          <a:xfrm>
            <a:off x="292099" y="497304"/>
            <a:ext cx="8514275" cy="593559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4785113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91600" y="5308600"/>
            <a:ext cx="8356600" cy="33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53565A"/>
                </a:solidFill>
              </a:defRPr>
            </a:lvl1pPr>
          </a:lstStyle>
          <a:p>
            <a:pPr lvl="0"/>
            <a:r>
              <a:rPr lang="en-GB" sz="1800" dirty="0"/>
              <a:t>Click to add footer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291600" y="1765300"/>
            <a:ext cx="8356600" cy="32766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65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1"/>
          <p:cNvSpPr>
            <a:spLocks noGrp="1"/>
          </p:cNvSpPr>
          <p:nvPr>
            <p:ph type="title" hasCustomPrompt="1"/>
          </p:nvPr>
        </p:nvSpPr>
        <p:spPr>
          <a:xfrm>
            <a:off x="292099" y="497304"/>
            <a:ext cx="8514275" cy="593559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4779152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383" y="1390900"/>
            <a:ext cx="2743617" cy="459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1"/>
          <p:cNvSpPr>
            <a:spLocks noGrp="1"/>
          </p:cNvSpPr>
          <p:nvPr>
            <p:ph type="title" hasCustomPrompt="1"/>
          </p:nvPr>
        </p:nvSpPr>
        <p:spPr>
          <a:xfrm>
            <a:off x="292099" y="497304"/>
            <a:ext cx="8514275" cy="593559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92100" y="1279525"/>
            <a:ext cx="5939888" cy="4882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rgbClr val="53565A"/>
                </a:solidFill>
              </a:defRPr>
            </a:lvl1pPr>
          </a:lstStyle>
          <a:p>
            <a:pPr lvl="0"/>
            <a:r>
              <a:rPr lang="en-GB" dirty="0"/>
              <a:t>Click to add summary</a:t>
            </a:r>
          </a:p>
        </p:txBody>
      </p:sp>
    </p:spTree>
    <p:extLst>
      <p:ext uri="{BB962C8B-B14F-4D97-AF65-F5344CB8AC3E}">
        <p14:creationId xmlns:p14="http://schemas.microsoft.com/office/powerpoint/2010/main" val="28230618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917465" y="1215025"/>
            <a:ext cx="2228028" cy="483652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1072" y="1334264"/>
            <a:ext cx="2304488" cy="5096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2598" y="1215024"/>
            <a:ext cx="2209588" cy="483652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842031" y="1215024"/>
            <a:ext cx="2303462" cy="509428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7" name="Picture 3" descr="Elsevier_W_Research_Information_1b_aw.eps"/>
          <p:cNvPicPr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9890" y="2658533"/>
            <a:ext cx="1717200" cy="171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" y="4709826"/>
            <a:ext cx="5483225" cy="527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author’s name and job title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8440" y="26612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749" y="2658533"/>
            <a:ext cx="1717200" cy="17172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57174" y="2781300"/>
            <a:ext cx="7032625" cy="147002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-1529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6" name="Picture 1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57175" y="5303344"/>
            <a:ext cx="3508375" cy="4407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56855877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1807" y="1049338"/>
            <a:ext cx="2303462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00564" y="5381625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3565A"/>
                </a:solidFill>
                <a:cs typeface="Arial" panose="020B0604020202020204" pitchFamily="34" charset="0"/>
              </a:rPr>
              <a:t>Thank you</a:t>
            </a:r>
            <a:endParaRPr lang="en-US" sz="2400" dirty="0">
              <a:solidFill>
                <a:srgbClr val="53565A"/>
              </a:solidFill>
              <a:latin typeface="NexusSerifOT"/>
              <a:cs typeface="NexusSerifOT"/>
            </a:endParaRP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300038" y="6321425"/>
            <a:ext cx="40890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FF8200"/>
                </a:solidFill>
                <a:latin typeface="NexusSansOT" pitchFamily="-104" charset="0"/>
              </a:rPr>
              <a:t>Elsevier.com/Scopus</a:t>
            </a:r>
            <a:endParaRPr lang="en-US" sz="1400" dirty="0">
              <a:solidFill>
                <a:srgbClr val="53565A"/>
              </a:solidFill>
              <a:latin typeface="NexusSansOT" pitchFamily="-1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94500" y="1049338"/>
            <a:ext cx="2368154" cy="509428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85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Add section header </a:t>
            </a:r>
          </a:p>
        </p:txBody>
      </p:sp>
    </p:spTree>
    <p:extLst>
      <p:ext uri="{BB962C8B-B14F-4D97-AF65-F5344CB8AC3E}">
        <p14:creationId xmlns:p14="http://schemas.microsoft.com/office/powerpoint/2010/main" val="269047971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6243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53565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2B5C-9DCD-49B8-8447-80EC7701C06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40760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2705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353425" cy="93662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288" y="1125538"/>
            <a:ext cx="8353425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164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6917465" y="1215025"/>
            <a:ext cx="2228028" cy="483652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1072" y="1334264"/>
            <a:ext cx="2304488" cy="5096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2598" y="1215024"/>
            <a:ext cx="2209588" cy="483652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6842031" y="1215024"/>
            <a:ext cx="2303462" cy="509428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27" name="Picture 3" descr="Elsevier_W_Research_Information_1b_aw.eps"/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9890" y="2658533"/>
            <a:ext cx="1717200" cy="171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" y="4709826"/>
            <a:ext cx="5483225" cy="527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author’s name and job title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8440" y="26612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449" y="2658533"/>
            <a:ext cx="1714500" cy="1714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57174" y="2781300"/>
            <a:ext cx="7032625" cy="147002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pic>
        <p:nvPicPr>
          <p:cNvPr id="2050" name="Picture 2" descr="C:\Users\jamesc\Documents\Product Information\ERI General\Artfile Archive\Product Logos\Product Logos\Solution Suite Wordmarks 151 Orange\Ppt and Web\ELS_RI_Wordmark_151_RGB.png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099" y="2186256"/>
            <a:ext cx="3453293" cy="26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3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57175" y="5303344"/>
            <a:ext cx="3508375" cy="4407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6254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3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383" y="1497580"/>
            <a:ext cx="2743617" cy="459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93031" y="1500110"/>
            <a:ext cx="5791202" cy="4898146"/>
          </a:xfr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675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ox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/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198" y="1500110"/>
            <a:ext cx="8238319" cy="4898146"/>
          </a:xfr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itl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41714"/>
            <a:ext cx="8238318" cy="3505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z="1800" dirty="0"/>
              <a:t>Subtitle of Slide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8" y="5794654"/>
            <a:ext cx="8238320" cy="370435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rgbClr val="53565A"/>
                </a:solidFill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8" y="6165090"/>
            <a:ext cx="8238318" cy="357432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7"/>
          </p:nvPr>
        </p:nvSpPr>
        <p:spPr>
          <a:xfrm>
            <a:off x="457198" y="1943072"/>
            <a:ext cx="8238319" cy="3765589"/>
          </a:xfr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4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383" y="1390900"/>
            <a:ext cx="2743617" cy="459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1"/>
          <p:cNvSpPr>
            <a:spLocks noGrp="1"/>
          </p:cNvSpPr>
          <p:nvPr>
            <p:ph type="title" hasCustomPrompt="1"/>
          </p:nvPr>
        </p:nvSpPr>
        <p:spPr>
          <a:xfrm>
            <a:off x="292099" y="497304"/>
            <a:ext cx="8514275" cy="593559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92100" y="1279525"/>
            <a:ext cx="5939888" cy="4882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rgbClr val="53565A"/>
                </a:solidFill>
              </a:defRPr>
            </a:lvl1pPr>
          </a:lstStyle>
          <a:p>
            <a:pPr lvl="0"/>
            <a:r>
              <a:rPr lang="en-GB" dirty="0"/>
              <a:t>Click to add summary</a:t>
            </a:r>
          </a:p>
        </p:txBody>
      </p:sp>
    </p:spTree>
    <p:extLst>
      <p:ext uri="{BB962C8B-B14F-4D97-AF65-F5344CB8AC3E}">
        <p14:creationId xmlns:p14="http://schemas.microsoft.com/office/powerpoint/2010/main" val="407930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69613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/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199" y="1500110"/>
            <a:ext cx="4012006" cy="48981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2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3440" y="1508124"/>
            <a:ext cx="4251321" cy="4890132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775200" y="1636711"/>
            <a:ext cx="4000500" cy="4619756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of Slide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199" y="1500110"/>
            <a:ext cx="4012006" cy="48981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463" y="-8313"/>
            <a:ext cx="6866313" cy="68663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7462" y="2658533"/>
            <a:ext cx="9161462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4800" y="2658534"/>
            <a:ext cx="1717200" cy="1717200"/>
          </a:xfrm>
          <a:prstGeom prst="rect">
            <a:avLst/>
          </a:prstGeom>
        </p:spPr>
      </p:pic>
      <p:pic>
        <p:nvPicPr>
          <p:cNvPr id="9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Add section header </a:t>
            </a:r>
          </a:p>
        </p:txBody>
      </p:sp>
    </p:spTree>
    <p:extLst>
      <p:ext uri="{BB962C8B-B14F-4D97-AF65-F5344CB8AC3E}">
        <p14:creationId xmlns:p14="http://schemas.microsoft.com/office/powerpoint/2010/main" val="265198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1807" y="1049338"/>
            <a:ext cx="2303462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1"/>
          <p:cNvSpPr txBox="1">
            <a:spLocks noChangeArrowheads="1"/>
          </p:cNvSpPr>
          <p:nvPr userDrawn="1"/>
        </p:nvSpPr>
        <p:spPr bwMode="auto">
          <a:xfrm>
            <a:off x="300038" y="6321425"/>
            <a:ext cx="40890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hangingPunct="1"/>
            <a:r>
              <a:rPr lang="en-US" sz="1400" dirty="0">
                <a:solidFill>
                  <a:srgbClr val="FF8200"/>
                </a:solidFill>
                <a:latin typeface="NexusSansOT" pitchFamily="-104" charset="0"/>
              </a:rPr>
              <a:t>www.elsevier.com/scopus</a:t>
            </a:r>
            <a:endParaRPr lang="en-US" sz="1400" dirty="0">
              <a:solidFill>
                <a:srgbClr val="53565A"/>
              </a:solidFill>
              <a:latin typeface="NexusSansOT" pitchFamily="-10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6794500" y="1049338"/>
            <a:ext cx="2368154" cy="509428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6585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End slide</a:t>
            </a:r>
          </a:p>
        </p:txBody>
      </p:sp>
    </p:spTree>
    <p:extLst>
      <p:ext uri="{BB962C8B-B14F-4D97-AF65-F5344CB8AC3E}">
        <p14:creationId xmlns:p14="http://schemas.microsoft.com/office/powerpoint/2010/main" val="310749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s on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93031" y="1500110"/>
            <a:ext cx="6360194" cy="4898146"/>
          </a:xfr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3275" y="1500110"/>
            <a:ext cx="1990725" cy="490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21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s on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93031" y="1500110"/>
            <a:ext cx="6360194" cy="4898146"/>
          </a:xfr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05649" y="1500110"/>
            <a:ext cx="2038351" cy="489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52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07801"/>
            <a:ext cx="9144000" cy="47487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07801"/>
            <a:ext cx="9144000" cy="47487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30776" y="2861673"/>
            <a:ext cx="3588384" cy="2312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69613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93031" y="1500110"/>
            <a:ext cx="4012006" cy="48981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s &amp; Text Content Slid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01600" y="1494886"/>
            <a:ext cx="2806700" cy="2209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76950" y="1494886"/>
            <a:ext cx="2806700" cy="2209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89275" y="1494886"/>
            <a:ext cx="2806700" cy="2209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6208" y="3872962"/>
            <a:ext cx="2782092" cy="2235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113883" y="3890421"/>
            <a:ext cx="2782092" cy="2235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76950" y="3890420"/>
            <a:ext cx="2782092" cy="2235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198599" y="6511446"/>
            <a:ext cx="6672263" cy="227013"/>
          </a:xfrm>
        </p:spPr>
        <p:txBody>
          <a:bodyPr>
            <a:noAutofit/>
          </a:bodyPr>
          <a:lstStyle>
            <a:lvl1pPr>
              <a:buNone/>
              <a:defRPr sz="900"/>
            </a:lvl1pPr>
            <a:lvl2pPr>
              <a:buNone/>
              <a:defRPr sz="1100"/>
            </a:lvl2pPr>
            <a:lvl3pPr>
              <a:buNone/>
              <a:defRPr sz="11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en-US" dirty="0"/>
              <a:t>Sources &amp; Notes: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6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29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.jp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0"/>
            <a:ext cx="9144000" cy="375646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of Slide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idx="1"/>
          </p:nvPr>
        </p:nvSpPr>
        <p:spPr>
          <a:xfrm>
            <a:off x="393031" y="1500110"/>
            <a:ext cx="8238318" cy="489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6275" y="86049"/>
            <a:ext cx="5926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>
                <a:solidFill>
                  <a:prstClr val="white"/>
                </a:solidFill>
                <a:cs typeface="Arial" pitchFamily="34" charset="0"/>
              </a:rPr>
              <a:t>|     </a:t>
            </a:r>
            <a:fld id="{0458CB15-4049-3E44-A91F-E9E0F94EC727}" type="slidenum">
              <a:rPr lang="en-US" sz="700" b="1" smtClean="0">
                <a:solidFill>
                  <a:prstClr val="white"/>
                </a:solidFill>
                <a:cs typeface="Arial" pitchFamily="34" charset="0"/>
              </a:rPr>
              <a:pPr algn="r"/>
              <a:t>‹#›</a:t>
            </a:fld>
            <a:endParaRPr lang="en-US" sz="700" b="1" dirty="0" err="1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522714" y="117710"/>
            <a:ext cx="1933450" cy="1472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6275" y="86049"/>
            <a:ext cx="5926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>
                <a:solidFill>
                  <a:prstClr val="white"/>
                </a:solidFill>
                <a:cs typeface="Arial" pitchFamily="34" charset="0"/>
              </a:rPr>
              <a:t>|     </a:t>
            </a:r>
            <a:fld id="{0458CB15-4049-3E44-A91F-E9E0F94EC727}" type="slidenum">
              <a:rPr lang="en-US" sz="700" b="1" smtClean="0">
                <a:solidFill>
                  <a:prstClr val="white"/>
                </a:solidFill>
                <a:cs typeface="Arial" pitchFamily="34" charset="0"/>
              </a:rPr>
              <a:pPr algn="r"/>
              <a:t>‹#›</a:t>
            </a:fld>
            <a:endParaRPr lang="en-US" sz="700" b="1" dirty="0" err="1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 descr="header.jp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0"/>
            <a:ext cx="9144000" cy="3756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16275" y="86049"/>
            <a:ext cx="5926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>
                <a:solidFill>
                  <a:prstClr val="white"/>
                </a:solidFill>
                <a:cs typeface="Arial" pitchFamily="34" charset="0"/>
              </a:rPr>
              <a:t>|     </a:t>
            </a:r>
            <a:fld id="{0458CB15-4049-3E44-A91F-E9E0F94EC727}" type="slidenum">
              <a:rPr lang="en-US" sz="700" b="1" smtClean="0">
                <a:solidFill>
                  <a:prstClr val="white"/>
                </a:solidFill>
                <a:cs typeface="Arial" pitchFamily="34" charset="0"/>
              </a:rPr>
              <a:pPr algn="r"/>
              <a:t>‹#›</a:t>
            </a:fld>
            <a:endParaRPr lang="en-US" sz="700" b="1" dirty="0" err="1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522714" y="117710"/>
            <a:ext cx="1933450" cy="14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749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accent1"/>
          </a:solidFill>
          <a:latin typeface="Arial Bold"/>
          <a:ea typeface="+mj-ea"/>
          <a:cs typeface="Arial Bold"/>
        </a:defRPr>
      </a:lvl1pPr>
    </p:titleStyle>
    <p:bodyStyle>
      <a:lvl1pPr marL="342900" indent="-256032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53565A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80000"/>
        <a:buFont typeface="Arial" pitchFamily="34" charset="0"/>
        <a:buChar char="-"/>
        <a:defRPr sz="1800" kern="1200">
          <a:solidFill>
            <a:srgbClr val="53565A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90000"/>
        <a:buFont typeface="Courier New" pitchFamily="49" charset="0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5"/>
            <a:ext cx="9144000" cy="342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31679" y="147388"/>
            <a:ext cx="269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928"/>
            <a:ext cx="457200" cy="327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FD8351F-64BB-4102-8B6F-33DFE304CB3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 txBox="1">
            <a:spLocks/>
          </p:cNvSpPr>
          <p:nvPr/>
        </p:nvSpPr>
        <p:spPr>
          <a:xfrm>
            <a:off x="8531679" y="928"/>
            <a:ext cx="457200" cy="327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fld id="{DA15E891-66B8-4B28-AB8F-05A4B1DE573C}" type="slidenum">
              <a:rPr lang="en-US" smtClean="0">
                <a:solidFill>
                  <a:srgbClr val="FFFFFF"/>
                </a:solidFill>
              </a:rPr>
              <a:pPr defTabSz="914400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1679" y="65928"/>
            <a:ext cx="269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88089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739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94739" y="188211"/>
            <a:ext cx="1771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FFFF"/>
                </a:solidFill>
                <a:cs typeface="Arial" panose="020B0604020202020204" pitchFamily="34" charset="0"/>
              </a:rPr>
              <a:t>TITLE OF 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31679" y="147388"/>
            <a:ext cx="269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</a:t>
            </a:r>
          </a:p>
        </p:txBody>
      </p:sp>
      <p:sp>
        <p:nvSpPr>
          <p:cNvPr id="18" name="Slide Number Placeholder 7"/>
          <p:cNvSpPr txBox="1">
            <a:spLocks/>
          </p:cNvSpPr>
          <p:nvPr/>
        </p:nvSpPr>
        <p:spPr>
          <a:xfrm>
            <a:off x="8531679" y="60333"/>
            <a:ext cx="457200" cy="327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fld id="{DA15E891-66B8-4B28-AB8F-05A4B1DE573C}" type="slidenum">
              <a:rPr lang="en-US" smtClean="0">
                <a:solidFill>
                  <a:srgbClr val="FFFFFF"/>
                </a:solidFill>
              </a:rPr>
              <a:pPr defTabSz="914400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" y="-4867"/>
            <a:ext cx="9143244" cy="347443"/>
          </a:xfrm>
          <a:prstGeom prst="rect">
            <a:avLst/>
          </a:prstGeom>
        </p:spPr>
      </p:pic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928"/>
            <a:ext cx="457200" cy="327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A12B5C-9DCD-49B8-8447-80EC7701C06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 txBox="1">
            <a:spLocks/>
          </p:cNvSpPr>
          <p:nvPr/>
        </p:nvSpPr>
        <p:spPr>
          <a:xfrm>
            <a:off x="8531679" y="928"/>
            <a:ext cx="457200" cy="327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fld id="{DA15E891-66B8-4B28-AB8F-05A4B1DE573C}" type="slidenum">
              <a:rPr lang="en-US" smtClean="0">
                <a:solidFill>
                  <a:srgbClr val="FFFFFF"/>
                </a:solidFill>
              </a:rPr>
              <a:pPr defTabSz="914400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1679" y="65928"/>
            <a:ext cx="269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5300"/>
          <a:stretch/>
        </p:blipFill>
        <p:spPr>
          <a:xfrm>
            <a:off x="6494330" y="26828"/>
            <a:ext cx="2037349" cy="2231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22"/>
          <a:stretch/>
        </p:blipFill>
        <p:spPr>
          <a:xfrm>
            <a:off x="756" y="-8021"/>
            <a:ext cx="4843960" cy="3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8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739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.jp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375646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of Slide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idx="1"/>
          </p:nvPr>
        </p:nvSpPr>
        <p:spPr>
          <a:xfrm>
            <a:off x="457200" y="1500110"/>
            <a:ext cx="8238318" cy="489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316275" y="86049"/>
            <a:ext cx="5926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700" b="1" dirty="0">
                <a:solidFill>
                  <a:prstClr val="white"/>
                </a:solidFill>
                <a:cs typeface="Arial" pitchFamily="34" charset="0"/>
              </a:rPr>
              <a:t>|     </a:t>
            </a:r>
            <a:fld id="{0458CB15-4049-3E44-A91F-E9E0F94EC727}" type="slidenum">
              <a:rPr lang="en-US" sz="700" b="1" smtClean="0">
                <a:solidFill>
                  <a:prstClr val="white"/>
                </a:solidFill>
                <a:cs typeface="Arial" pitchFamily="34" charset="0"/>
              </a:rPr>
              <a:pPr algn="r" defTabSz="457200"/>
              <a:t>‹#›</a:t>
            </a:fld>
            <a:endParaRPr lang="en-US" sz="700" b="1" dirty="0" err="1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522714" y="117710"/>
            <a:ext cx="1933450" cy="14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accent1"/>
          </a:solidFill>
          <a:latin typeface="Arial Bold"/>
          <a:ea typeface="+mj-ea"/>
          <a:cs typeface="Arial Bold"/>
        </a:defRPr>
      </a:lvl1pPr>
    </p:titleStyle>
    <p:bodyStyle>
      <a:lvl1pPr marL="342900" indent="-256032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53565A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80000"/>
        <a:buFont typeface="Arial" pitchFamily="34" charset="0"/>
        <a:buChar char="-"/>
        <a:defRPr sz="1800" kern="1200">
          <a:solidFill>
            <a:srgbClr val="53565A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90000"/>
        <a:buFont typeface="Courier New" pitchFamily="49" charset="0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www.elsevier.com/__data/assets/pdf_file/0020/53327/scival-metrics-guidebook-v1_01-february201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>
            <a:spLocks noGrp="1"/>
          </p:cNvSpPr>
          <p:nvPr>
            <p:ph idx="1"/>
          </p:nvPr>
        </p:nvSpPr>
        <p:spPr>
          <a:xfrm>
            <a:off x="381000" y="1158506"/>
            <a:ext cx="8077200" cy="504326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Объем</a:t>
            </a:r>
          </a:p>
          <a:p>
            <a:pPr marL="86868" indent="0">
              <a:buNone/>
            </a:pPr>
            <a:r>
              <a:rPr lang="ru-RU" sz="1600" i="1" dirty="0"/>
              <a:t>Важно учесть разницу в размерах объектов. Каждая составляющая  малых объектов (например, анализ 2 статей) имеет высокий вес и влияет на показатели</a:t>
            </a:r>
          </a:p>
          <a:p>
            <a:r>
              <a:rPr lang="ru-RU" dirty="0"/>
              <a:t>Дисциплина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Тип публикаций</a:t>
            </a:r>
          </a:p>
          <a:p>
            <a:pPr marL="86868" indent="0">
              <a:buNone/>
            </a:pPr>
            <a:r>
              <a:rPr lang="ru-RU" sz="1600" i="1" dirty="0"/>
              <a:t>Например, разные типы </a:t>
            </a:r>
          </a:p>
          <a:p>
            <a:pPr marL="86868" indent="0">
              <a:buNone/>
            </a:pPr>
            <a:r>
              <a:rPr lang="ru-RU" sz="1600" i="1" dirty="0"/>
              <a:t>публикаций цитируются по разному</a:t>
            </a:r>
          </a:p>
          <a:p>
            <a:endParaRPr lang="ru-RU" dirty="0"/>
          </a:p>
          <a:p>
            <a:r>
              <a:rPr lang="ru-RU" dirty="0"/>
              <a:t>База данных</a:t>
            </a:r>
          </a:p>
          <a:p>
            <a:pPr marL="86868" indent="0">
              <a:buNone/>
            </a:pPr>
            <a:r>
              <a:rPr lang="ru-RU" sz="1600" i="1" dirty="0"/>
              <a:t>Разный охват источников</a:t>
            </a:r>
          </a:p>
          <a:p>
            <a:endParaRPr lang="ru-RU" dirty="0"/>
          </a:p>
          <a:p>
            <a:r>
              <a:rPr lang="ru-RU" dirty="0"/>
              <a:t>Время</a:t>
            </a:r>
          </a:p>
          <a:p>
            <a:pPr marL="86868" indent="0">
              <a:buNone/>
            </a:pPr>
            <a:r>
              <a:rPr lang="ru-RU" sz="1600" i="1" dirty="0"/>
              <a:t>Цитирование – необходимо время для его накопления</a:t>
            </a:r>
          </a:p>
          <a:p>
            <a:pPr marL="86868" indent="0">
              <a:buNone/>
            </a:pPr>
            <a:endParaRPr lang="ru-RU" sz="1600" i="1" dirty="0"/>
          </a:p>
          <a:p>
            <a:r>
              <a:rPr lang="ru-RU" dirty="0"/>
              <a:t>Манипуляция</a:t>
            </a:r>
          </a:p>
          <a:p>
            <a:pPr marL="86868" indent="0">
              <a:buNone/>
            </a:pPr>
            <a:r>
              <a:rPr lang="ru-RU" sz="1600" i="1" dirty="0"/>
              <a:t>Суммирование данных подразделений, </a:t>
            </a:r>
            <a:r>
              <a:rPr lang="ru-RU" sz="1600" i="1" dirty="0" err="1"/>
              <a:t>самоцитирование</a:t>
            </a:r>
            <a:endParaRPr lang="en-US" sz="16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3275" y="457200"/>
            <a:ext cx="8229600" cy="562074"/>
          </a:xfrm>
        </p:spPr>
        <p:txBody>
          <a:bodyPr/>
          <a:lstStyle/>
          <a:p>
            <a:r>
              <a:rPr lang="ru-RU" dirty="0"/>
              <a:t>Факторы, влияющие на значения</a:t>
            </a:r>
            <a:endParaRPr lang="en-US" dirty="0"/>
          </a:p>
        </p:txBody>
      </p:sp>
      <p:pic>
        <p:nvPicPr>
          <p:cNvPr id="2050" name="Picture 2" descr="C:\Users\yakshonakg\Desktop\03-06-2016 15-55-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408" y="1877137"/>
            <a:ext cx="4755685" cy="22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81000" y="6289343"/>
            <a:ext cx="8534400" cy="430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256032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3565A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Arial" pitchFamily="34" charset="0"/>
              <a:buChar char="-"/>
              <a:defRPr sz="1800" kern="1200">
                <a:solidFill>
                  <a:srgbClr val="53565A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90000"/>
              <a:buFont typeface="Courier New" pitchFamily="49" charset="0"/>
              <a:buChar char="o"/>
              <a:defRPr sz="1600" kern="1200">
                <a:solidFill>
                  <a:srgbClr val="53565A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90000"/>
              <a:buFont typeface="Courier New"/>
              <a:buChar char="o"/>
              <a:defRPr sz="1600" kern="1200">
                <a:solidFill>
                  <a:srgbClr val="53565A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90000"/>
              <a:buFont typeface="Courier New"/>
              <a:buChar char="o"/>
              <a:defRPr sz="1600" kern="1200">
                <a:solidFill>
                  <a:srgbClr val="53565A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SzPct val="90000"/>
              <a:buFont typeface="Courier New"/>
              <a:buChar char="o"/>
              <a:defRPr sz="1600" kern="1200">
                <a:solidFill>
                  <a:srgbClr val="53565A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SzPct val="90000"/>
              <a:buFont typeface="Courier New"/>
              <a:buChar char="o"/>
              <a:defRPr sz="1600" kern="1200">
                <a:solidFill>
                  <a:srgbClr val="53565A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SzPct val="90000"/>
              <a:buFont typeface="Courier New"/>
              <a:buChar char="o"/>
              <a:defRPr sz="1600" kern="1200">
                <a:solidFill>
                  <a:srgbClr val="53565A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SzPct val="90000"/>
              <a:buFont typeface="Courier New"/>
              <a:buChar char="o"/>
              <a:defRPr sz="1600" kern="1200">
                <a:solidFill>
                  <a:srgbClr val="53565A"/>
                </a:solidFill>
                <a:latin typeface="Arial"/>
                <a:ea typeface="+mn-ea"/>
                <a:cs typeface="+mn-cs"/>
              </a:defRPr>
            </a:lvl9pPr>
          </a:lstStyle>
          <a:p>
            <a:pPr marL="86868" indent="0">
              <a:buNone/>
            </a:pPr>
            <a:r>
              <a:rPr lang="ru-RU" sz="1200" i="1" dirty="0"/>
              <a:t>Источник: </a:t>
            </a:r>
            <a:r>
              <a:rPr lang="en-US" sz="1200" i="1" dirty="0" err="1"/>
              <a:t>SciVal</a:t>
            </a:r>
            <a:r>
              <a:rPr lang="en-US" sz="1200" i="1" dirty="0"/>
              <a:t> Metrics Guidebook</a:t>
            </a:r>
            <a:r>
              <a:rPr lang="en-GB" sz="1200" i="1" dirty="0"/>
              <a:t>, Elsevier, February 2014</a:t>
            </a:r>
            <a:r>
              <a:rPr lang="ru-RU" sz="1200" i="1" dirty="0"/>
              <a:t> </a:t>
            </a:r>
          </a:p>
          <a:p>
            <a:pPr marL="86868" indent="0">
              <a:buNone/>
            </a:pPr>
            <a:r>
              <a:rPr lang="ru-RU" sz="1200" i="1" dirty="0"/>
              <a:t> </a:t>
            </a:r>
            <a:r>
              <a:rPr lang="en-US" sz="1200" i="1" dirty="0">
                <a:hlinkClick r:id="rId4"/>
              </a:rPr>
              <a:t>https://www.elsevier.com/__data/assets/pdf_file/0020/53327/scival-metrics-guidebook-v1_01-february2014.pdf</a:t>
            </a:r>
            <a:r>
              <a:rPr lang="ru-RU" sz="1200" i="1" dirty="0"/>
              <a:t> </a:t>
            </a:r>
            <a:endParaRPr lang="en-GB" sz="1200" i="1" dirty="0"/>
          </a:p>
          <a:p>
            <a:pPr marL="86868" indent="0">
              <a:buFont typeface="Arial"/>
              <a:buNone/>
            </a:pPr>
            <a:r>
              <a:rPr lang="ru-RU" sz="1200" i="1" dirty="0"/>
              <a:t>Авторы:  </a:t>
            </a:r>
            <a:r>
              <a:rPr lang="en-US" sz="1200" i="1" dirty="0"/>
              <a:t>Dr Lisa Colledge</a:t>
            </a:r>
            <a:r>
              <a:rPr lang="en-GB" sz="1200" i="1" dirty="0"/>
              <a:t>,</a:t>
            </a:r>
            <a:r>
              <a:rPr lang="en-US" sz="1200" i="1" dirty="0"/>
              <a:t> Dr </a:t>
            </a:r>
            <a:r>
              <a:rPr lang="en-US" sz="1200" i="1" dirty="0" err="1"/>
              <a:t>Reinder</a:t>
            </a:r>
            <a:r>
              <a:rPr lang="en-US" sz="1200" i="1" dirty="0"/>
              <a:t> </a:t>
            </a:r>
            <a:r>
              <a:rPr lang="en-US" sz="1200" i="1" dirty="0" err="1"/>
              <a:t>Verlinde</a:t>
            </a:r>
            <a:r>
              <a:rPr lang="ru-RU" sz="1400" dirty="0"/>
              <a:t>	</a:t>
            </a:r>
          </a:p>
          <a:p>
            <a:pPr marL="86868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16468"/>
      </p:ext>
    </p:extLst>
  </p:cSld>
  <p:clrMapOvr>
    <a:masterClrMapping/>
  </p:clrMapOvr>
  <p:transition>
    <p:cover dir="r"/>
  </p:transition>
</p:sld>
</file>

<file path=ppt/theme/theme1.xml><?xml version="1.0" encoding="utf-8"?>
<a:theme xmlns:a="http://schemas.openxmlformats.org/drawingml/2006/main" name="ERI Master Template">
  <a:themeElements>
    <a:clrScheme name="Elsevier Colours">
      <a:dk1>
        <a:srgbClr val="53565A"/>
      </a:dk1>
      <a:lt1>
        <a:sysClr val="window" lastClr="FFFFFF"/>
      </a:lt1>
      <a:dk2>
        <a:srgbClr val="FF8200"/>
      </a:dk2>
      <a:lt2>
        <a:srgbClr val="A7A8AA"/>
      </a:lt2>
      <a:accent1>
        <a:srgbClr val="007398"/>
      </a:accent1>
      <a:accent2>
        <a:srgbClr val="FF8200"/>
      </a:accent2>
      <a:accent3>
        <a:srgbClr val="53565A"/>
      </a:accent3>
      <a:accent4>
        <a:srgbClr val="00966C"/>
      </a:accent4>
      <a:accent5>
        <a:srgbClr val="41B6E6"/>
      </a:accent5>
      <a:accent6>
        <a:srgbClr val="CBC793"/>
      </a:accent6>
      <a:hlink>
        <a:srgbClr val="007398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RI Master Template" id="{42B04536-58D7-4435-A9AB-D7F37C2BD54E}" vid="{F14FFEFB-7850-44DD-96B9-7BC0C131A3A4}"/>
    </a:ext>
  </a:extLst>
</a:theme>
</file>

<file path=ppt/theme/theme2.xml><?xml version="1.0" encoding="utf-8"?>
<a:theme xmlns:a="http://schemas.openxmlformats.org/drawingml/2006/main" name="3_Office Theme">
  <a:themeElements>
    <a:clrScheme name="Elsevier">
      <a:dk1>
        <a:srgbClr val="53565A"/>
      </a:dk1>
      <a:lt1>
        <a:srgbClr val="FFFFFF"/>
      </a:lt1>
      <a:dk2>
        <a:srgbClr val="FF8200"/>
      </a:dk2>
      <a:lt2>
        <a:srgbClr val="A7A8AA"/>
      </a:lt2>
      <a:accent1>
        <a:srgbClr val="FF8200"/>
      </a:accent1>
      <a:accent2>
        <a:srgbClr val="53565A"/>
      </a:accent2>
      <a:accent3>
        <a:srgbClr val="A7A8AA"/>
      </a:accent3>
      <a:accent4>
        <a:srgbClr val="007398"/>
      </a:accent4>
      <a:accent5>
        <a:srgbClr val="FFFFFF"/>
      </a:accent5>
      <a:accent6>
        <a:srgbClr val="EAAA00"/>
      </a:accent6>
      <a:hlink>
        <a:srgbClr val="007398"/>
      </a:hlink>
      <a:folHlink>
        <a:srgbClr val="5356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Elsevier">
      <a:dk1>
        <a:srgbClr val="53565A"/>
      </a:dk1>
      <a:lt1>
        <a:srgbClr val="FFFFFF"/>
      </a:lt1>
      <a:dk2>
        <a:srgbClr val="FF8200"/>
      </a:dk2>
      <a:lt2>
        <a:srgbClr val="A7A8AA"/>
      </a:lt2>
      <a:accent1>
        <a:srgbClr val="FF8200"/>
      </a:accent1>
      <a:accent2>
        <a:srgbClr val="53565A"/>
      </a:accent2>
      <a:accent3>
        <a:srgbClr val="A7A8AA"/>
      </a:accent3>
      <a:accent4>
        <a:srgbClr val="007398"/>
      </a:accent4>
      <a:accent5>
        <a:srgbClr val="FFFFFF"/>
      </a:accent5>
      <a:accent6>
        <a:srgbClr val="EAAA00"/>
      </a:accent6>
      <a:hlink>
        <a:srgbClr val="007398"/>
      </a:hlink>
      <a:folHlink>
        <a:srgbClr val="5356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lsevier Content Slides">
  <a:themeElements>
    <a:clrScheme name="Elsevier Colours">
      <a:dk1>
        <a:srgbClr val="53565A"/>
      </a:dk1>
      <a:lt1>
        <a:sysClr val="window" lastClr="FFFFFF"/>
      </a:lt1>
      <a:dk2>
        <a:srgbClr val="FF8200"/>
      </a:dk2>
      <a:lt2>
        <a:srgbClr val="A7A8AA"/>
      </a:lt2>
      <a:accent1>
        <a:srgbClr val="007398"/>
      </a:accent1>
      <a:accent2>
        <a:srgbClr val="FF8200"/>
      </a:accent2>
      <a:accent3>
        <a:srgbClr val="53565A"/>
      </a:accent3>
      <a:accent4>
        <a:srgbClr val="00966C"/>
      </a:accent4>
      <a:accent5>
        <a:srgbClr val="41B6E6"/>
      </a:accent5>
      <a:accent6>
        <a:srgbClr val="CBC793"/>
      </a:accent6>
      <a:hlink>
        <a:srgbClr val="007398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ERI Master Template</Template>
  <TotalTime>0</TotalTime>
  <Words>145</Words>
  <Application>Microsoft Office PowerPoint</Application>
  <PresentationFormat>On-screen Show (4:3)</PresentationFormat>
  <Paragraphs>25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Arial Bold</vt:lpstr>
      <vt:lpstr>Calibri</vt:lpstr>
      <vt:lpstr>Courier New</vt:lpstr>
      <vt:lpstr>Lucida Sans Unicode</vt:lpstr>
      <vt:lpstr>NexusSansOT</vt:lpstr>
      <vt:lpstr>NexusSerifOT</vt:lpstr>
      <vt:lpstr>ERI Master Template</vt:lpstr>
      <vt:lpstr>3_Office Theme</vt:lpstr>
      <vt:lpstr>4_Office Theme</vt:lpstr>
      <vt:lpstr>Elsevier Content Slides</vt:lpstr>
      <vt:lpstr>Факторы, влияющие на значения</vt:lpstr>
    </vt:vector>
  </TitlesOfParts>
  <Company>Reed Elsevier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Scopus Data Overview</dc:title>
  <dc:creator>Stang, Taylor (ELS-NYC)</dc:creator>
  <cp:lastModifiedBy>Shakhabov, Adam (ext)</cp:lastModifiedBy>
  <cp:revision>109</cp:revision>
  <dcterms:created xsi:type="dcterms:W3CDTF">2016-03-17T18:05:55Z</dcterms:created>
  <dcterms:modified xsi:type="dcterms:W3CDTF">2022-10-05T10:17:39Z</dcterms:modified>
</cp:coreProperties>
</file>