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415" r:id="rId2"/>
  </p:sldIdLst>
  <p:sldSz cx="9144000" cy="6858000" type="screen4x3"/>
  <p:notesSz cx="6797675" cy="987425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B49696"/>
          </p15:clr>
        </p15:guide>
        <p15:guide id="2" orient="horz" pos="1298" userDrawn="1">
          <p15:clr>
            <a:srgbClr val="B49696"/>
          </p15:clr>
        </p15:guide>
        <p15:guide id="3" orient="horz" pos="1548" userDrawn="1">
          <p15:clr>
            <a:srgbClr val="B49696"/>
          </p15:clr>
        </p15:guide>
        <p15:guide id="4" orient="horz" pos="3566" userDrawn="1">
          <p15:clr>
            <a:srgbClr val="B49696"/>
          </p15:clr>
        </p15:guide>
        <p15:guide id="5" orient="horz" pos="3997" userDrawn="1">
          <p15:clr>
            <a:srgbClr val="B49696"/>
          </p15:clr>
        </p15:guide>
        <p15:guide id="6" orient="horz" pos="4247" userDrawn="1">
          <p15:clr>
            <a:srgbClr val="B49696"/>
          </p15:clr>
        </p15:guide>
        <p15:guide id="7" pos="158" userDrawn="1">
          <p15:clr>
            <a:srgbClr val="B49696"/>
          </p15:clr>
        </p15:guide>
        <p15:guide id="8" pos="2652" userDrawn="1">
          <p15:clr>
            <a:srgbClr val="B49696"/>
          </p15:clr>
        </p15:guide>
        <p15:guide id="9" pos="2881" userDrawn="1">
          <p15:clr>
            <a:srgbClr val="B49696"/>
          </p15:clr>
        </p15:guide>
        <p15:guide id="10" pos="3107" userDrawn="1">
          <p15:clr>
            <a:srgbClr val="B49696"/>
          </p15:clr>
        </p15:guide>
        <p15:guide id="11" pos="5602" userDrawn="1">
          <p15:clr>
            <a:srgbClr val="B4969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172" autoAdjust="0"/>
  </p:normalViewPr>
  <p:slideViewPr>
    <p:cSldViewPr snapToObjects="1" showGuides="1">
      <p:cViewPr varScale="1">
        <p:scale>
          <a:sx n="130" d="100"/>
          <a:sy n="130" d="100"/>
        </p:scale>
        <p:origin x="324" y="126"/>
      </p:cViewPr>
      <p:guideLst>
        <p:guide orient="horz" pos="1026"/>
        <p:guide orient="horz" pos="1298"/>
        <p:guide orient="horz" pos="1548"/>
        <p:guide orient="horz" pos="3566"/>
        <p:guide orient="horz" pos="3997"/>
        <p:guide orient="horz" pos="4247"/>
        <p:guide pos="158"/>
        <p:guide pos="2652"/>
        <p:guide pos="2881"/>
        <p:guide pos="3107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576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46307333130334E-2"/>
          <c:y val="9.5819460204795606E-2"/>
          <c:w val="0.87441806238308661"/>
          <c:h val="0.8190291322862810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 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  <a:miter lim="800000"/>
            </a:ln>
          </c:spPr>
          <c:invertIfNegative val="0"/>
          <c:xVal>
            <c:numRef>
              <c:f>Sheet1!$A$2:$A$11</c:f>
              <c:numCache>
                <c:formatCode>#,##0</c:formatCode>
                <c:ptCount val="10"/>
                <c:pt idx="0">
                  <c:v>56</c:v>
                </c:pt>
                <c:pt idx="1">
                  <c:v>42</c:v>
                </c:pt>
                <c:pt idx="2">
                  <c:v>18</c:v>
                </c:pt>
                <c:pt idx="3">
                  <c:v>24</c:v>
                </c:pt>
                <c:pt idx="4">
                  <c:v>17</c:v>
                </c:pt>
                <c:pt idx="5">
                  <c:v>19</c:v>
                </c:pt>
                <c:pt idx="6">
                  <c:v>15</c:v>
                </c:pt>
                <c:pt idx="7">
                  <c:v>14</c:v>
                </c:pt>
                <c:pt idx="8">
                  <c:v>11</c:v>
                </c:pt>
                <c:pt idx="9">
                  <c:v>19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9" formatCode="#,##0">
                  <c:v>41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9" formatCode="#,##0">
                  <c:v>790</c:v>
                </c:pt>
              </c:numCache>
            </c:numRef>
          </c:bubbleSize>
          <c:bubble3D val="0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0FE-42CE-A3FC-D4BD7C92D6E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Competitors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xVal>
            <c:numRef>
              <c:f>Sheet1!$A$2:$A$11</c:f>
              <c:numCache>
                <c:formatCode>#,##0</c:formatCode>
                <c:ptCount val="10"/>
                <c:pt idx="0">
                  <c:v>56</c:v>
                </c:pt>
                <c:pt idx="1">
                  <c:v>42</c:v>
                </c:pt>
                <c:pt idx="2">
                  <c:v>18</c:v>
                </c:pt>
                <c:pt idx="3">
                  <c:v>24</c:v>
                </c:pt>
                <c:pt idx="4">
                  <c:v>17</c:v>
                </c:pt>
                <c:pt idx="5">
                  <c:v>19</c:v>
                </c:pt>
                <c:pt idx="6">
                  <c:v>15</c:v>
                </c:pt>
                <c:pt idx="7">
                  <c:v>14</c:v>
                </c:pt>
                <c:pt idx="8">
                  <c:v>11</c:v>
                </c:pt>
                <c:pt idx="9">
                  <c:v>19</c:v>
                </c:pt>
              </c:numCache>
            </c:numRef>
          </c:xVal>
          <c:yVal>
            <c:numRef>
              <c:f>Sheet1!$D$2:$D$11</c:f>
              <c:numCache>
                <c:formatCode>#,##0</c:formatCode>
                <c:ptCount val="10"/>
                <c:pt idx="0">
                  <c:v>38</c:v>
                </c:pt>
                <c:pt idx="1">
                  <c:v>-13</c:v>
                </c:pt>
                <c:pt idx="2">
                  <c:v>-17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-11</c:v>
                </c:pt>
                <c:pt idx="7">
                  <c:v>4</c:v>
                </c:pt>
                <c:pt idx="8">
                  <c:v>22</c:v>
                </c:pt>
              </c:numCache>
            </c:numRef>
          </c:yVal>
          <c:bubbleSize>
            <c:numRef>
              <c:f>Sheet1!$E$2:$E$11</c:f>
              <c:numCache>
                <c:formatCode>#,##0</c:formatCode>
                <c:ptCount val="10"/>
                <c:pt idx="0">
                  <c:v>308</c:v>
                </c:pt>
                <c:pt idx="1">
                  <c:v>143</c:v>
                </c:pt>
                <c:pt idx="2">
                  <c:v>498</c:v>
                </c:pt>
                <c:pt idx="3">
                  <c:v>442</c:v>
                </c:pt>
                <c:pt idx="4">
                  <c:v>1082</c:v>
                </c:pt>
                <c:pt idx="5">
                  <c:v>509</c:v>
                </c:pt>
                <c:pt idx="6">
                  <c:v>1539</c:v>
                </c:pt>
                <c:pt idx="7">
                  <c:v>927</c:v>
                </c:pt>
                <c:pt idx="8">
                  <c:v>1060</c:v>
                </c:pt>
              </c:numCache>
            </c:numRef>
          </c:bubbleSize>
          <c:bubble3D val="0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60FE-42CE-A3FC-D4BD7C92D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164068152"/>
        <c:axId val="1164068544"/>
      </c:bubbleChart>
      <c:valAx>
        <c:axId val="1164068152"/>
        <c:scaling>
          <c:orientation val="minMax"/>
        </c:scaling>
        <c:delete val="0"/>
        <c:axPos val="b"/>
        <c:numFmt formatCode="General\%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miter lim="800000"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1164068544"/>
        <c:crosses val="autoZero"/>
        <c:crossBetween val="midCat"/>
      </c:valAx>
      <c:valAx>
        <c:axId val="1164068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>
            <a:solidFill>
              <a:schemeClr val="tx1"/>
            </a:solidFill>
            <a:miter lim="800000"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1164068152"/>
        <c:crosses val="autoZero"/>
        <c:crossBetween val="midCat"/>
      </c:valAx>
      <c:spPr>
        <a:noFill/>
        <a:ln w="9525">
          <a:noFill/>
          <a:miter lim="800000"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2/6/2022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6DD-EAD1-45E5-8CB3-8DD73C0812B6}" type="slidenum">
              <a:rPr lang="en-US" smtClean="0">
                <a:latin typeface="Arial"/>
              </a:rPr>
              <a:pPr/>
              <a:t>1</a:t>
            </a:fld>
            <a:endParaRPr lang="en-US" dirty="0">
              <a:latin typeface="Arial"/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862013"/>
            <a:ext cx="4613275" cy="3460750"/>
          </a:xfrm>
          <a:ln w="12700" cap="flat">
            <a:solidFill>
              <a:schemeClr val="tx1"/>
            </a:solidFill>
          </a:ln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905" y="4687330"/>
            <a:ext cx="4822394" cy="4440802"/>
          </a:xfrm>
          <a:noFill/>
          <a:ln/>
        </p:spPr>
        <p:txBody>
          <a:bodyPr lIns="97271" tIns="47783" rIns="97271" bIns="47783"/>
          <a:lstStyle/>
          <a:p>
            <a:pPr eaLnBrk="1" hangingPunct="1"/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2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pic>
        <p:nvPicPr>
          <p:cNvPr id="13" name="Picture 12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8700" cy="133882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00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5582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</p:spTree>
    <p:extLst>
      <p:ext uri="{BB962C8B-B14F-4D97-AF65-F5344CB8AC3E}">
        <p14:creationId xmlns:p14="http://schemas.microsoft.com/office/powerpoint/2010/main" val="39580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7180681"/>
              </p:ext>
            </p:extLst>
          </p:nvPr>
        </p:nvGraphicFramePr>
        <p:xfrm>
          <a:off x="244800" y="2895600"/>
          <a:ext cx="86406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 dirty="0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Calgary</a:t>
                      </a: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Houston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Mexico 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Washington,</a:t>
                      </a:r>
                      <a:r>
                        <a:rPr lang="en-US" sz="700" dirty="0">
                          <a:latin typeface="+mn-lt"/>
                        </a:rPr>
                        <a:t> </a:t>
                      </a:r>
                      <a:r>
                        <a:rPr lang="en-US" sz="900" dirty="0">
                          <a:latin typeface="+mn-lt"/>
                        </a:rPr>
                        <a:t>D.C.</a:t>
                      </a:r>
                      <a:endParaRPr 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Beijing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Brisbane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Jakarta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Kuala Lumpur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Mumbai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New Delhi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Seoul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Shanghai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Sydney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Tokyo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/>
                        </a:rPr>
                        <a:t>Europe</a:t>
                      </a:r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Brussels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Bucharest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Düsseldorf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Lisbon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Ljubljana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London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Oslo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Paris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Prague</a:t>
                      </a: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Stockholm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Vienna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Warsaw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Zurich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</a:rPr>
                        <a:t>Middle East </a:t>
                      </a:r>
                      <a:br>
                        <a:rPr lang="en-US" sz="900" b="1" dirty="0">
                          <a:latin typeface="Arial"/>
                        </a:rPr>
                      </a:br>
                      <a:r>
                        <a:rPr lang="en-US" sz="900" b="1" dirty="0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 dirty="0">
                          <a:latin typeface="Arial"/>
                        </a:rPr>
                        <a:t>Riyadh</a:t>
                      </a:r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>
            <p:custDataLst>
              <p:tags r:id="rId3"/>
            </p:custDataLst>
          </p:nvPr>
        </p:nvSpPr>
        <p:spPr bwMode="gray">
          <a:xfrm>
            <a:off x="244800" y="1700784"/>
            <a:ext cx="8640608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have been trusted advisors to the world's foremost organizations. A.T. Kearney is a partner-owned firm, committed to helping clients achieve immediate impact and growing advantage on their most mission-critical issues. For more information, visit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87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2897" y="6610644"/>
            <a:ext cx="9457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  <a:latin typeface="Arial "/>
              </a:rPr>
              <a:t>A.T. Kearney</a:t>
            </a:r>
            <a:r>
              <a:rPr lang="en-US" sz="800" baseline="0" dirty="0">
                <a:solidFill>
                  <a:schemeClr val="accent3"/>
                </a:solidFill>
                <a:latin typeface="Arial "/>
              </a:rPr>
              <a:t> </a:t>
            </a:r>
            <a:r>
              <a:rPr lang="en-US" sz="800" dirty="0">
                <a:solidFill>
                  <a:schemeClr val="accent3"/>
                </a:solidFill>
                <a:latin typeface="Arial "/>
              </a:rPr>
              <a:t>Library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9" name="Picture 8" descr="White1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9144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F9696"/>
          </p15:clr>
        </p15:guide>
        <p15:guide id="2" orient="horz" pos="1298" userDrawn="1">
          <p15:clr>
            <a:srgbClr val="FF9696"/>
          </p15:clr>
        </p15:guide>
        <p15:guide id="3" orient="horz" pos="1548" userDrawn="1">
          <p15:clr>
            <a:srgbClr val="FF9696"/>
          </p15:clr>
        </p15:guide>
        <p15:guide id="4" orient="horz" pos="3566" userDrawn="1">
          <p15:clr>
            <a:srgbClr val="FF9696"/>
          </p15:clr>
        </p15:guide>
        <p15:guide id="5" orient="horz" pos="3997" userDrawn="1">
          <p15:clr>
            <a:srgbClr val="FF9696"/>
          </p15:clr>
        </p15:guide>
        <p15:guide id="6" orient="horz" pos="4247" userDrawn="1">
          <p15:clr>
            <a:srgbClr val="FF9696"/>
          </p15:clr>
        </p15:guide>
        <p15:guide id="7" pos="158" userDrawn="1">
          <p15:clr>
            <a:srgbClr val="FF9696"/>
          </p15:clr>
        </p15:guide>
        <p15:guide id="8" pos="2652" userDrawn="1">
          <p15:clr>
            <a:srgbClr val="FF9696"/>
          </p15:clr>
        </p15:guide>
        <p15:guide id="9" pos="2881" userDrawn="1">
          <p15:clr>
            <a:srgbClr val="FF9696"/>
          </p15:clr>
        </p15:guide>
        <p15:guide id="10" pos="3107" userDrawn="1">
          <p15:clr>
            <a:srgbClr val="FF9696"/>
          </p15:clr>
        </p15:guide>
        <p15:guide id="11" pos="5602" userDrawn="1">
          <p15:clr>
            <a:srgbClr val="FF9696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7528928"/>
              </p:ext>
            </p:extLst>
          </p:nvPr>
        </p:nvGraphicFramePr>
        <p:xfrm>
          <a:off x="250825" y="2060576"/>
          <a:ext cx="8620125" cy="42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81930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9&quot;/&gt;&lt;CPresentation id=&quot;1&quot;&gt;&lt;m_precDefaultNumber/&gt;&lt;m_precDefaultPercent/&gt;&lt;m_precDefaultDate/&gt;&lt;m_precDefaultYear/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asMzy_kU6PTzHI0Fvc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heme/theme1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Format_Library.potx" id="{0654FC46-2B48-49C1-B241-4BC78C5A8C3B}" vid="{108689AC-3F84-4C7F-B4AF-BBE00CA6B50B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Format_Library</Template>
  <TotalTime>21</TotalTime>
  <Words>1</Words>
  <Application>Microsoft Office PowerPoint</Application>
  <PresentationFormat>On-screen Show (4:3)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</vt:lpstr>
      <vt:lpstr>Blank</vt:lpstr>
      <vt:lpstr>PowerPoint Presentation</vt:lpstr>
    </vt:vector>
  </TitlesOfParts>
  <Manager/>
  <Company>A.T. Kearney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format slide library</dc:title>
  <dc:subject/>
  <dc:creator>Robertson, Randy</dc:creator>
  <cp:keywords/>
  <dc:description/>
  <cp:lastModifiedBy>Adam Shakhabov</cp:lastModifiedBy>
  <cp:revision>8</cp:revision>
  <dcterms:created xsi:type="dcterms:W3CDTF">2018-06-08T16:58:32Z</dcterms:created>
  <dcterms:modified xsi:type="dcterms:W3CDTF">2022-02-06T12:41:34Z</dcterms:modified>
  <cp:category/>
  <cp:contentStatus/>
  <dc:language/>
  <cp:version/>
</cp:coreProperties>
</file>