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8" r:id="rId3"/>
    <p:sldId id="261" r:id="rId4"/>
    <p:sldId id="257" r:id="rId5"/>
  </p:sldIdLst>
  <p:sldSz cx="9144000" cy="5143500" type="screen16x9"/>
  <p:notesSz cx="6858000" cy="9144000"/>
  <p:embeddedFontLst>
    <p:embeddedFont>
      <p:font typeface="Alfa Slab One" panose="020B0604020202020204" charset="0"/>
      <p:regular r:id="rId7"/>
    </p:embeddedFont>
    <p:embeddedFont>
      <p:font typeface="Proxima Nova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0D25C6D-C619-415F-97F6-87D1ED723EFD}">
  <a:tblStyle styleId="{50D25C6D-C619-415F-97F6-87D1ED723EF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99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a7b09fb425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a7b09fb425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a7b09fb425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a7b09fb425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129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a7b09fb425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a7b09fb425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43500" cy="5143500"/>
          </a:xfrm>
          <a:prstGeom prst="rect">
            <a:avLst/>
          </a:prstGeom>
        </p:spPr>
      </p:pic>
      <p:sp>
        <p:nvSpPr>
          <p:cNvPr id="56" name="Google Shape;56;p13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73763"/>
          </a:solidFill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4966500" y="557625"/>
            <a:ext cx="3750000" cy="24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 b="1" dirty="0" smtClean="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Identidad Descentralizada</a:t>
            </a:r>
            <a:endParaRPr sz="3600" b="1" dirty="0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/>
          </p:nvPr>
        </p:nvSpPr>
        <p:spPr>
          <a:xfrm>
            <a:off x="4885225" y="3224175"/>
            <a:ext cx="3929400" cy="166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latin typeface="Proxima Nova"/>
                <a:ea typeface="Proxima Nova"/>
                <a:cs typeface="Proxima Nova"/>
                <a:sym typeface="Proxima Nova"/>
              </a:rPr>
              <a:t>Presenta: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b="1" i="1">
                <a:latin typeface="Proxima Nova"/>
                <a:ea typeface="Proxima Nova"/>
                <a:cs typeface="Proxima Nova"/>
                <a:sym typeface="Proxima Nova"/>
              </a:rPr>
              <a:t>Gerardo Galicia Vargas</a:t>
            </a:r>
            <a:endParaRPr sz="2000" b="1" i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 dirty="0" smtClean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Evolución de la identidad digital</a:t>
            </a:r>
            <a:endParaRPr b="1" dirty="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s-419" sz="2000" b="1" dirty="0" smtClean="0">
                <a:solidFill>
                  <a:srgbClr val="000000"/>
                </a:solidFill>
              </a:rPr>
              <a:t>Centralizada o 1.0</a:t>
            </a:r>
          </a:p>
          <a:p>
            <a:pPr lvl="1" indent="-355600"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es-MX" sz="1600" b="1" dirty="0" smtClean="0">
                <a:solidFill>
                  <a:srgbClr val="000000"/>
                </a:solidFill>
              </a:rPr>
              <a:t>Datos de identidad se guardan en la base de datos de cada aplicación</a:t>
            </a:r>
          </a:p>
          <a:p>
            <a:pPr lvl="1" indent="-355600"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es-MX" sz="1600" b="1" dirty="0" smtClean="0">
                <a:solidFill>
                  <a:srgbClr val="C00000"/>
                </a:solidFill>
              </a:rPr>
              <a:t>Múltiples identidades con alto riesgo de robo de información</a:t>
            </a:r>
            <a:endParaRPr lang="es-MX" sz="1600" b="1" dirty="0">
              <a:solidFill>
                <a:srgbClr val="C00000"/>
              </a:solidFill>
            </a:endParaRPr>
          </a:p>
          <a:p>
            <a:pPr marL="101600" indent="0">
              <a:buClr>
                <a:srgbClr val="000000"/>
              </a:buClr>
              <a:buSzPts val="2000"/>
              <a:buNone/>
            </a:pPr>
            <a:endParaRPr lang="es-MX" sz="2000" b="1" dirty="0" smtClean="0">
              <a:solidFill>
                <a:srgbClr val="000000"/>
              </a:solidFill>
            </a:endParaRPr>
          </a:p>
          <a:p>
            <a:pPr lvl="0" indent="-355600">
              <a:buClr>
                <a:srgbClr val="000000"/>
              </a:buClr>
              <a:buSzPts val="2000"/>
              <a:buFont typeface="Arial"/>
              <a:buChar char="●"/>
            </a:pPr>
            <a:r>
              <a:rPr lang="es-419" sz="2000" b="1" dirty="0" smtClean="0">
                <a:solidFill>
                  <a:srgbClr val="000000"/>
                </a:solidFill>
              </a:rPr>
              <a:t>Federada </a:t>
            </a:r>
            <a:r>
              <a:rPr lang="es-419" sz="2000" b="1" dirty="0">
                <a:solidFill>
                  <a:srgbClr val="000000"/>
                </a:solidFill>
              </a:rPr>
              <a:t>o </a:t>
            </a:r>
            <a:r>
              <a:rPr lang="es-419" sz="2000" b="1" dirty="0" smtClean="0">
                <a:solidFill>
                  <a:srgbClr val="000000"/>
                </a:solidFill>
              </a:rPr>
              <a:t>2.0</a:t>
            </a:r>
            <a:endParaRPr lang="es-419" sz="2000" b="1" dirty="0">
              <a:solidFill>
                <a:srgbClr val="000000"/>
              </a:solidFill>
            </a:endParaRPr>
          </a:p>
          <a:p>
            <a:pPr lvl="1" indent="-355600"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es-MX" sz="1600" b="1" dirty="0" smtClean="0">
                <a:solidFill>
                  <a:srgbClr val="000000"/>
                </a:solidFill>
              </a:rPr>
              <a:t>Una compañía guarda datos de identidad y se vincula con múltiples aplicaciones</a:t>
            </a:r>
          </a:p>
          <a:p>
            <a:pPr lvl="1" indent="-355600"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es-MX" sz="1600" b="1" dirty="0" smtClean="0">
                <a:solidFill>
                  <a:srgbClr val="C00000"/>
                </a:solidFill>
              </a:rPr>
              <a:t>Una identidad portable con alto riesgo de robo de información</a:t>
            </a:r>
            <a:endParaRPr lang="es-MX" sz="1600" b="1" dirty="0">
              <a:solidFill>
                <a:srgbClr val="C00000"/>
              </a:solidFill>
            </a:endParaRPr>
          </a:p>
          <a:p>
            <a:pPr marL="101600" indent="0">
              <a:buClr>
                <a:srgbClr val="000000"/>
              </a:buClr>
              <a:buSzPts val="2000"/>
              <a:buNone/>
            </a:pPr>
            <a:endParaRPr lang="es-MX" sz="2000" b="1" dirty="0" smtClean="0">
              <a:solidFill>
                <a:srgbClr val="000000"/>
              </a:solidFill>
            </a:endParaRPr>
          </a:p>
          <a:p>
            <a:pPr lvl="0" indent="-355600">
              <a:buClr>
                <a:srgbClr val="000000"/>
              </a:buClr>
              <a:buSzPts val="2000"/>
              <a:buFont typeface="Arial"/>
              <a:buChar char="●"/>
            </a:pPr>
            <a:r>
              <a:rPr lang="es-419" sz="2000" b="1" dirty="0" smtClean="0">
                <a:solidFill>
                  <a:srgbClr val="000000"/>
                </a:solidFill>
              </a:rPr>
              <a:t>Descentralizada </a:t>
            </a:r>
            <a:r>
              <a:rPr lang="es-419" sz="2000" b="1" dirty="0">
                <a:solidFill>
                  <a:srgbClr val="000000"/>
                </a:solidFill>
              </a:rPr>
              <a:t>o </a:t>
            </a:r>
            <a:r>
              <a:rPr lang="es-419" sz="2000" b="1" dirty="0" smtClean="0">
                <a:solidFill>
                  <a:srgbClr val="000000"/>
                </a:solidFill>
              </a:rPr>
              <a:t>3.0</a:t>
            </a:r>
            <a:endParaRPr lang="es-419" sz="2000" b="1" dirty="0">
              <a:solidFill>
                <a:srgbClr val="000000"/>
              </a:solidFill>
            </a:endParaRPr>
          </a:p>
          <a:p>
            <a:pPr lvl="1" indent="-355600"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es-MX" sz="1600" b="1" dirty="0" smtClean="0">
                <a:solidFill>
                  <a:srgbClr val="000000"/>
                </a:solidFill>
              </a:rPr>
              <a:t>Se considera auto-soberana porque cada usuario es responsable de la gestión de sus datos </a:t>
            </a:r>
          </a:p>
          <a:p>
            <a:pPr lvl="1" indent="-355600"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es-MX" sz="1600" b="1" dirty="0" smtClean="0">
                <a:solidFill>
                  <a:srgbClr val="008000"/>
                </a:solidFill>
              </a:rPr>
              <a:t>Una identidad portable protegida gracias a alguna </a:t>
            </a:r>
            <a:r>
              <a:rPr lang="es-MX" sz="1600" b="1" dirty="0" err="1" smtClean="0">
                <a:solidFill>
                  <a:srgbClr val="008000"/>
                </a:solidFill>
              </a:rPr>
              <a:t>blockchain</a:t>
            </a:r>
            <a:endParaRPr lang="es-MX" sz="1600" b="1" dirty="0">
              <a:solidFill>
                <a:srgbClr val="008000"/>
              </a:solidFill>
            </a:endParaRPr>
          </a:p>
          <a:p>
            <a:pPr marL="101600" indent="0">
              <a:buClr>
                <a:srgbClr val="000000"/>
              </a:buClr>
              <a:buSzPts val="2000"/>
              <a:buNone/>
            </a:pPr>
            <a:endParaRPr lang="es-MX" sz="20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 dirty="0" smtClean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Propuesta de solución</a:t>
            </a:r>
            <a:endParaRPr b="1" dirty="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s-MX" sz="2000" b="1" dirty="0" smtClean="0">
                <a:solidFill>
                  <a:srgbClr val="000000"/>
                </a:solidFill>
              </a:rPr>
              <a:t>Proveer un sistema para gestión de la identidad digital</a:t>
            </a:r>
          </a:p>
          <a:p>
            <a:pPr lvl="1" indent="-355600">
              <a:buClr>
                <a:srgbClr val="000000"/>
              </a:buClr>
              <a:buSzPts val="2000"/>
              <a:buFont typeface="Arial"/>
              <a:buChar char="●"/>
            </a:pPr>
            <a:r>
              <a:rPr lang="es-MX" sz="1600" b="1" dirty="0" smtClean="0">
                <a:solidFill>
                  <a:schemeClr val="tx1">
                    <a:lumMod val="50000"/>
                  </a:schemeClr>
                </a:solidFill>
              </a:rPr>
              <a:t>Identificadores Descentralizados (</a:t>
            </a:r>
            <a:r>
              <a:rPr lang="es-MX" sz="1600" b="1" dirty="0" err="1" smtClean="0">
                <a:solidFill>
                  <a:schemeClr val="tx1">
                    <a:lumMod val="50000"/>
                  </a:schemeClr>
                </a:solidFill>
              </a:rPr>
              <a:t>DIDs</a:t>
            </a:r>
            <a:r>
              <a:rPr lang="es-MX" sz="1600" b="1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  <a:r>
              <a:rPr lang="es-MX" sz="1600" b="1" dirty="0" smtClean="0">
                <a:solidFill>
                  <a:schemeClr val="tx2">
                    <a:lumMod val="10000"/>
                  </a:schemeClr>
                </a:solidFill>
              </a:rPr>
              <a:t>: cada dato protegido solo puede ser revelado o compartido con la llave privada de su dueño</a:t>
            </a:r>
            <a:endParaRPr lang="es-MX" sz="1600" b="1" dirty="0">
              <a:solidFill>
                <a:srgbClr val="000000"/>
              </a:solidFill>
            </a:endParaRPr>
          </a:p>
          <a:p>
            <a:pPr lvl="1" indent="-355600">
              <a:buClr>
                <a:srgbClr val="000000"/>
              </a:buClr>
              <a:buSzPts val="2000"/>
              <a:buFont typeface="Arial"/>
              <a:buChar char="●"/>
            </a:pPr>
            <a:r>
              <a:rPr lang="es-MX" sz="1600" b="1" dirty="0" smtClean="0">
                <a:solidFill>
                  <a:schemeClr val="tx1">
                    <a:lumMod val="50000"/>
                  </a:schemeClr>
                </a:solidFill>
              </a:rPr>
              <a:t>Presentaciones Verificables (</a:t>
            </a:r>
            <a:r>
              <a:rPr lang="es-MX" sz="1600" b="1" dirty="0" err="1" smtClean="0">
                <a:solidFill>
                  <a:schemeClr val="tx1">
                    <a:lumMod val="50000"/>
                  </a:schemeClr>
                </a:solidFill>
              </a:rPr>
              <a:t>VPs</a:t>
            </a:r>
            <a:r>
              <a:rPr lang="es-MX" sz="1600" b="1" dirty="0">
                <a:solidFill>
                  <a:schemeClr val="tx1">
                    <a:lumMod val="50000"/>
                  </a:schemeClr>
                </a:solidFill>
              </a:rPr>
              <a:t>)</a:t>
            </a:r>
            <a:r>
              <a:rPr lang="es-MX" sz="1600" b="1" dirty="0">
                <a:solidFill>
                  <a:schemeClr val="tx2">
                    <a:lumMod val="10000"/>
                  </a:schemeClr>
                </a:solidFill>
              </a:rPr>
              <a:t>: </a:t>
            </a:r>
            <a:r>
              <a:rPr lang="es-MX" sz="1600" b="1" dirty="0" smtClean="0">
                <a:solidFill>
                  <a:schemeClr val="tx2">
                    <a:lumMod val="10000"/>
                  </a:schemeClr>
                </a:solidFill>
              </a:rPr>
              <a:t>se asocian a los </a:t>
            </a:r>
            <a:r>
              <a:rPr lang="es-MX" sz="1600" b="1" dirty="0" err="1" smtClean="0">
                <a:solidFill>
                  <a:schemeClr val="tx2">
                    <a:lumMod val="10000"/>
                  </a:schemeClr>
                </a:solidFill>
              </a:rPr>
              <a:t>DIDs</a:t>
            </a:r>
            <a:r>
              <a:rPr lang="es-MX" sz="1600" b="1" dirty="0" smtClean="0">
                <a:solidFill>
                  <a:schemeClr val="tx2">
                    <a:lumMod val="10000"/>
                  </a:schemeClr>
                </a:solidFill>
              </a:rPr>
              <a:t> y representan la respuesta a un requerimiento de información, por ejemplo, la VP “Gerardo es mayor de edad” se asocia a un DID y es validada por una institución </a:t>
            </a:r>
            <a:endParaRPr lang="es-MX" sz="1600" b="1" dirty="0" smtClean="0">
              <a:solidFill>
                <a:srgbClr val="000000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endParaRPr lang="es-MX" sz="2000" b="1" dirty="0">
              <a:solidFill>
                <a:srgbClr val="000000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s-MX" sz="2000" b="1" dirty="0" smtClean="0">
                <a:solidFill>
                  <a:srgbClr val="000000"/>
                </a:solidFill>
              </a:rPr>
              <a:t>Con inteligencia artificial se extraen datos</a:t>
            </a:r>
          </a:p>
          <a:p>
            <a:pPr lvl="1" indent="-355600">
              <a:buClr>
                <a:srgbClr val="000000"/>
              </a:buClr>
              <a:buSzPts val="2000"/>
              <a:buFont typeface="Arial"/>
              <a:buChar char="●"/>
            </a:pPr>
            <a:r>
              <a:rPr lang="es-MX" sz="1600" b="1" dirty="0" smtClean="0">
                <a:solidFill>
                  <a:schemeClr val="tx1">
                    <a:lumMod val="50000"/>
                  </a:schemeClr>
                </a:solidFill>
              </a:rPr>
              <a:t>Documentales</a:t>
            </a:r>
            <a:r>
              <a:rPr lang="es-MX" sz="1600" b="1" dirty="0" smtClean="0">
                <a:solidFill>
                  <a:srgbClr val="000000"/>
                </a:solidFill>
              </a:rPr>
              <a:t>: Nombre, Fecha de nacimiento</a:t>
            </a:r>
            <a:endParaRPr lang="es-MX" sz="1600" b="1" dirty="0">
              <a:solidFill>
                <a:srgbClr val="000000"/>
              </a:solidFill>
            </a:endParaRPr>
          </a:p>
          <a:p>
            <a:pPr lvl="1" indent="-355600">
              <a:buClr>
                <a:srgbClr val="000000"/>
              </a:buClr>
              <a:buSzPts val="2000"/>
              <a:buFont typeface="Arial"/>
              <a:buChar char="●"/>
            </a:pPr>
            <a:r>
              <a:rPr lang="es-MX" sz="1600" b="1" dirty="0" smtClean="0">
                <a:solidFill>
                  <a:schemeClr val="tx1">
                    <a:lumMod val="50000"/>
                  </a:schemeClr>
                </a:solidFill>
              </a:rPr>
              <a:t>Biométricos</a:t>
            </a:r>
            <a:r>
              <a:rPr lang="es-MX" sz="1600" b="1" dirty="0" smtClean="0">
                <a:solidFill>
                  <a:srgbClr val="000000"/>
                </a:solidFill>
              </a:rPr>
              <a:t>: Huellas digitales, Características del rostro</a:t>
            </a:r>
            <a:endParaRPr lang="es-MX" sz="1600" b="1" dirty="0">
              <a:solidFill>
                <a:srgbClr val="000000"/>
              </a:solidFill>
            </a:endParaRPr>
          </a:p>
          <a:p>
            <a:pPr lvl="1" indent="-355600">
              <a:buClr>
                <a:srgbClr val="000000"/>
              </a:buClr>
              <a:buSzPts val="2000"/>
              <a:buFont typeface="Arial"/>
              <a:buChar char="●"/>
            </a:pPr>
            <a:endParaRPr lang="es-MX" sz="16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42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 dirty="0" smtClean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Flujo de registro de </a:t>
            </a:r>
            <a:r>
              <a:rPr lang="es-419" b="1" dirty="0" err="1" smtClean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DIDs</a:t>
            </a:r>
            <a:endParaRPr b="1" dirty="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7391"/>
            <a:ext cx="9144000" cy="294871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189</Words>
  <Application>Microsoft Office PowerPoint</Application>
  <PresentationFormat>Presentación en pantalla (16:9)</PresentationFormat>
  <Paragraphs>24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Alfa Slab One</vt:lpstr>
      <vt:lpstr>Proxima Nova</vt:lpstr>
      <vt:lpstr>Arial</vt:lpstr>
      <vt:lpstr>Gameday</vt:lpstr>
      <vt:lpstr>Identidad Descentralizada</vt:lpstr>
      <vt:lpstr>Evolución de la identidad digital</vt:lpstr>
      <vt:lpstr>Propuesta de solución</vt:lpstr>
      <vt:lpstr>Flujo de registro de DIDs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Identidad Descentralizada</dc:title>
  <cp:lastModifiedBy>Gerardo Galicia</cp:lastModifiedBy>
  <cp:revision>6</cp:revision>
  <dcterms:modified xsi:type="dcterms:W3CDTF">2024-09-28T14:47:42Z</dcterms:modified>
</cp:coreProperties>
</file>