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3"/>
  </p:notesMasterIdLst>
  <p:sldIdLst>
    <p:sldId id="256" r:id="rId2"/>
    <p:sldId id="259" r:id="rId3"/>
    <p:sldId id="258" r:id="rId4"/>
    <p:sldId id="257" r:id="rId5"/>
    <p:sldId id="271" r:id="rId6"/>
    <p:sldId id="272" r:id="rId7"/>
    <p:sldId id="273" r:id="rId8"/>
    <p:sldId id="293" r:id="rId9"/>
    <p:sldId id="29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7" r:id="rId18"/>
    <p:sldId id="305" r:id="rId19"/>
    <p:sldId id="306" r:id="rId20"/>
    <p:sldId id="260" r:id="rId21"/>
    <p:sldId id="261" r:id="rId22"/>
    <p:sldId id="284" r:id="rId23"/>
    <p:sldId id="285" r:id="rId24"/>
    <p:sldId id="307" r:id="rId25"/>
    <p:sldId id="308" r:id="rId26"/>
    <p:sldId id="309" r:id="rId27"/>
    <p:sldId id="310" r:id="rId28"/>
    <p:sldId id="316" r:id="rId29"/>
    <p:sldId id="312" r:id="rId30"/>
    <p:sldId id="314" r:id="rId31"/>
    <p:sldId id="315" r:id="rId3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1D56E-81F7-4832-9814-0059202BCFE4}" type="datetimeFigureOut">
              <a:rPr lang="lv-LV" smtClean="0"/>
              <a:t>2016.01.22.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9D5D-78BA-4B91-BB62-E004564A5C9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2760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09D5D-78BA-4B91-BB62-E004564A5C9C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013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1A27-D6E6-4EEA-9205-E9EE1402C4E3}" type="datetime1">
              <a:rPr lang="lv-LV" smtClean="0"/>
              <a:t>2016.01.22.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3961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B55F-720C-495A-8388-59969C490FA8}" type="datetime1">
              <a:rPr lang="lv-LV" smtClean="0"/>
              <a:t>2016.01.22.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42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F2CB-ADCA-4FCB-83D2-ADF9D88318D9}" type="datetime1">
              <a:rPr lang="lv-LV" smtClean="0"/>
              <a:t>2016.01.22.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26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393C-6A3A-4569-9805-6EF92E729377}" type="datetime1">
              <a:rPr lang="lv-LV" smtClean="0"/>
              <a:t>2016.01.22.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8856E2E-209B-4520-BAC4-E8E5B6C69A14}" type="slidenum">
              <a:rPr lang="lv-LV" smtClean="0"/>
              <a:pPr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00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8EFA-F990-4138-B13D-6E14716BB071}" type="datetime1">
              <a:rPr lang="lv-LV" smtClean="0"/>
              <a:t>2016.01.22.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4667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DAD3-06EC-4CDF-BE9F-557113F0F648}" type="datetime1">
              <a:rPr lang="lv-LV" smtClean="0"/>
              <a:t>2016.01.22.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8894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0DD-766B-4A58-B95E-8D91647F3EAC}" type="datetime1">
              <a:rPr lang="lv-LV" smtClean="0"/>
              <a:t>2016.01.22.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6243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D3F7-58FA-4788-8C6C-7C2FB9050D03}" type="datetime1">
              <a:rPr lang="lv-LV" smtClean="0"/>
              <a:t>2016.01.22.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13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44B2-B266-486F-A4E1-0AACE0A3A468}" type="datetime1">
              <a:rPr lang="lv-LV" smtClean="0"/>
              <a:t>2016.01.22.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389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546C-05F6-48E3-A75A-634169903DCF}" type="datetime1">
              <a:rPr lang="lv-LV" smtClean="0"/>
              <a:t>2016.01.22.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93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39A4-885F-4C87-95CC-D937EEA5B9A4}" type="datetime1">
              <a:rPr lang="lv-LV" smtClean="0"/>
              <a:t>2016.01.22.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046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A1AA-A270-4D43-BCA5-732BC533E69E}" type="datetime1">
              <a:rPr lang="lv-LV" smtClean="0"/>
              <a:t>2016.01.22.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6E2E-209B-4520-BAC4-E8E5B6C69A14}" type="slidenum">
              <a:rPr lang="lv-LV" smtClean="0"/>
              <a:pPr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235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tini.altervista.org/kalman-filter-vs-complementary-filter" TargetMode="External"/><Relationship Id="rId2" Type="http://schemas.openxmlformats.org/officeDocument/2006/relationships/hyperlink" Target="http://www.pieter-jan.com/node/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lliw.eu/2013/imu-data-fus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Quadron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Андрей Герасименко</a:t>
            </a:r>
          </a:p>
          <a:p>
            <a:r>
              <a:rPr lang="ru-RU" dirty="0" smtClean="0"/>
              <a:t>Юрий Орманис</a:t>
            </a:r>
          </a:p>
          <a:p>
            <a:r>
              <a:rPr lang="ru-RU" dirty="0" smtClean="0"/>
              <a:t>Сантарс Степко</a:t>
            </a:r>
          </a:p>
          <a:p>
            <a:r>
              <a:rPr lang="ru-RU" dirty="0" smtClean="0"/>
              <a:t>Артём Шевко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1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053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Устройство </a:t>
            </a:r>
            <a:r>
              <a:rPr lang="ru-RU" dirty="0"/>
              <a:t>определения и задания тангажа, </a:t>
            </a:r>
            <a:r>
              <a:rPr lang="ru-RU" dirty="0" smtClean="0"/>
              <a:t>рыскания</a:t>
            </a:r>
            <a:r>
              <a:rPr lang="ru-RU" dirty="0"/>
              <a:t> </a:t>
            </a:r>
            <a:r>
              <a:rPr lang="ru-RU" dirty="0" smtClean="0"/>
              <a:t>и крена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МЭМС </a:t>
            </a:r>
            <a:r>
              <a:rPr lang="en-US" dirty="0" smtClean="0"/>
              <a:t>MPU – 6050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3-х осевой гироскоп и 3-х осевой акселерометр</a:t>
            </a:r>
          </a:p>
          <a:p>
            <a:pPr marL="0" indent="0">
              <a:buNone/>
            </a:pPr>
            <a:r>
              <a:rPr lang="ru-RU" dirty="0" smtClean="0"/>
              <a:t>Диапазон измерений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гироскоп) от 250 до 2000</a:t>
            </a:r>
            <a:r>
              <a:rPr lang="en-US" dirty="0" smtClean="0"/>
              <a:t> </a:t>
            </a:r>
            <a:r>
              <a:rPr lang="ru-RU" dirty="0" smtClean="0"/>
              <a:t>градусов/с</a:t>
            </a:r>
          </a:p>
          <a:p>
            <a:pPr marL="0" indent="0">
              <a:buNone/>
            </a:pPr>
            <a:r>
              <a:rPr lang="ru-RU" dirty="0" smtClean="0"/>
              <a:t>Чувствительность (гироскоп) от 131 до 16.4 </a:t>
            </a:r>
            <a:r>
              <a:rPr lang="en-US" dirty="0" smtClean="0"/>
              <a:t>LSB/(</a:t>
            </a:r>
            <a:r>
              <a:rPr lang="ru-RU" dirty="0" smtClean="0"/>
              <a:t>градусов/с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Диапазон измерений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акселерометр) </a:t>
            </a:r>
            <a:r>
              <a:rPr lang="ru-RU" dirty="0"/>
              <a:t>от 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до 16 </a:t>
            </a:r>
            <a:r>
              <a:rPr lang="en-US" dirty="0" smtClean="0"/>
              <a:t>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Чувствительность </a:t>
            </a:r>
            <a:r>
              <a:rPr lang="ru-RU" dirty="0" smtClean="0"/>
              <a:t>(</a:t>
            </a:r>
            <a:r>
              <a:rPr lang="ru-RU" dirty="0"/>
              <a:t>акселерометр</a:t>
            </a:r>
            <a:r>
              <a:rPr lang="ru-RU" dirty="0" smtClean="0"/>
              <a:t>) </a:t>
            </a:r>
            <a:r>
              <a:rPr lang="ru-RU" dirty="0"/>
              <a:t>от </a:t>
            </a:r>
            <a:r>
              <a:rPr lang="en-US" dirty="0" smtClean="0"/>
              <a:t>16384</a:t>
            </a:r>
            <a:r>
              <a:rPr lang="ru-RU" dirty="0" smtClean="0"/>
              <a:t>до </a:t>
            </a:r>
            <a:r>
              <a:rPr lang="en-US" dirty="0" smtClean="0"/>
              <a:t>2048 LSB/g</a:t>
            </a:r>
          </a:p>
          <a:p>
            <a:pPr marL="0" indent="0">
              <a:buNone/>
            </a:pPr>
            <a:r>
              <a:rPr lang="en-US" dirty="0" smtClean="0"/>
              <a:t>I2C bus – </a:t>
            </a:r>
            <a:r>
              <a:rPr lang="ru-RU" dirty="0" smtClean="0"/>
              <a:t>линии </a:t>
            </a:r>
            <a:r>
              <a:rPr lang="en-US" dirty="0" smtClean="0"/>
              <a:t>SDA </a:t>
            </a:r>
            <a:r>
              <a:rPr lang="ru-RU" dirty="0" smtClean="0"/>
              <a:t>и </a:t>
            </a:r>
            <a:r>
              <a:rPr lang="en-US" dirty="0" smtClean="0"/>
              <a:t>SCL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204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Устройства задания </a:t>
            </a:r>
            <a:r>
              <a:rPr lang="ru-RU" dirty="0" smtClean="0"/>
              <a:t>скорости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адавать </a:t>
            </a:r>
            <a:r>
              <a:rPr lang="ru-RU" dirty="0"/>
              <a:t>скорость вращения моторов </a:t>
            </a:r>
            <a:r>
              <a:rPr lang="ru-RU" dirty="0" smtClean="0"/>
              <a:t>можно использовав данные от акселерометра, который мы уже используем в нашем устройстве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11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52" y="3120614"/>
            <a:ext cx="3359695" cy="30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устройству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Дальность передачи 100м</a:t>
            </a:r>
          </a:p>
          <a:p>
            <a:r>
              <a:rPr lang="ru-RU" dirty="0" smtClean="0"/>
              <a:t>Скорость передачи 16 байт за 1 мс</a:t>
            </a:r>
            <a:r>
              <a:rPr lang="en-US" dirty="0" smtClean="0"/>
              <a:t> (128 </a:t>
            </a:r>
            <a:r>
              <a:rPr lang="ru-RU" dirty="0" smtClean="0"/>
              <a:t>кбит/с), численное значение каждого угла занимает 4 байта, и 4 байта необходимо для задания скорости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87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Проводная связь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Дальность</a:t>
            </a:r>
            <a:r>
              <a:rPr lang="ru-RU" sz="3200" dirty="0" smtClean="0"/>
              <a:t> передачи – 100м</a:t>
            </a:r>
          </a:p>
          <a:p>
            <a:pPr lvl="1"/>
            <a:r>
              <a:rPr lang="ru-RU" sz="2800" dirty="0" smtClean="0"/>
              <a:t>Общая длинна проводов для связи по </a:t>
            </a:r>
            <a:r>
              <a:rPr lang="lv-LV" sz="2800" dirty="0" smtClean="0"/>
              <a:t>I2C – 200</a:t>
            </a:r>
            <a:r>
              <a:rPr lang="ru-RU" sz="2800" dirty="0" smtClean="0"/>
              <a:t>м</a:t>
            </a:r>
          </a:p>
          <a:p>
            <a:pPr lvl="1"/>
            <a:r>
              <a:rPr lang="ru-RU" sz="2800" dirty="0" smtClean="0"/>
              <a:t>Масса 100 м медного провода, диаметром 1 мм в изоляции приблизительно 700г (справочные данные), общая масса -1,4кг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32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Разрыв проводов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</a:t>
            </a:r>
            <a:r>
              <a:rPr lang="ru-RU" sz="3200" dirty="0" smtClean="0"/>
              <a:t>редел прочности для одного провода 18 кг</a:t>
            </a:r>
          </a:p>
          <a:p>
            <a:r>
              <a:rPr lang="ru-RU" sz="3200" dirty="0"/>
              <a:t>П</a:t>
            </a:r>
            <a:r>
              <a:rPr lang="ru-RU" sz="3200" dirty="0" smtClean="0"/>
              <a:t>осле 700-1500 изгибов наступает усталось металла 2-ого рода</a:t>
            </a:r>
          </a:p>
          <a:p>
            <a:r>
              <a:rPr lang="ru-RU" sz="3200" dirty="0" smtClean="0"/>
              <a:t>Использование проводной связи не практично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829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/>
              <a:t>nRF24L01+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Поможет нам организовать беспроводную связь с </a:t>
            </a:r>
            <a:r>
              <a:rPr lang="ru-RU" dirty="0" smtClean="0"/>
              <a:t>квадрокоптером</a:t>
            </a:r>
          </a:p>
          <a:p>
            <a:pPr lvl="0"/>
            <a:r>
              <a:rPr lang="ru-RU" dirty="0"/>
              <a:t>Встроенный протокол</a:t>
            </a:r>
            <a:endParaRPr lang="lv-LV" dirty="0"/>
          </a:p>
          <a:p>
            <a:pPr lvl="0"/>
            <a:r>
              <a:rPr lang="ru-RU" dirty="0"/>
              <a:t>Большая скорость передачи данных</a:t>
            </a:r>
            <a:endParaRPr lang="lv-LV" dirty="0"/>
          </a:p>
          <a:p>
            <a:pPr lvl="0"/>
            <a:r>
              <a:rPr lang="ru-RU" dirty="0" smtClean="0"/>
              <a:t>Практичный </a:t>
            </a:r>
            <a:r>
              <a:rPr lang="ru-RU" dirty="0"/>
              <a:t>корпус </a:t>
            </a:r>
            <a:endParaRPr lang="lv-LV" dirty="0" smtClean="0"/>
          </a:p>
          <a:p>
            <a:r>
              <a:rPr lang="ru-RU" dirty="0" smtClean="0"/>
              <a:t>Расстояние </a:t>
            </a:r>
            <a:r>
              <a:rPr lang="ru-RU" dirty="0"/>
              <a:t>передачи/приема: до 100м, в помещении - до 30 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710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Устройство связи </a:t>
            </a:r>
            <a:r>
              <a:rPr lang="en-US" dirty="0"/>
              <a:t>nRF24L01+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Частота </a:t>
            </a:r>
            <a:r>
              <a:rPr lang="ru-RU" dirty="0"/>
              <a:t>передачи/приема: 2.4ГГц; </a:t>
            </a:r>
            <a:endParaRPr lang="ru-RU" dirty="0" smtClean="0"/>
          </a:p>
          <a:p>
            <a:r>
              <a:rPr lang="ru-RU" dirty="0" smtClean="0"/>
              <a:t>Расстояние </a:t>
            </a:r>
            <a:r>
              <a:rPr lang="ru-RU" dirty="0"/>
              <a:t>передачи/приема: до 100м, в помещении - до 30 м; </a:t>
            </a:r>
            <a:endParaRPr lang="ru-RU" dirty="0" smtClean="0"/>
          </a:p>
          <a:p>
            <a:r>
              <a:rPr lang="ru-RU" dirty="0" smtClean="0"/>
              <a:t>Скорость </a:t>
            </a:r>
            <a:r>
              <a:rPr lang="ru-RU" dirty="0"/>
              <a:t>передачи: 250kbps, 1Mbps и 2Mbps; </a:t>
            </a:r>
            <a:endParaRPr lang="ru-RU" dirty="0" smtClean="0"/>
          </a:p>
          <a:p>
            <a:r>
              <a:rPr lang="ru-RU" dirty="0" smtClean="0"/>
              <a:t>Чувствительность </a:t>
            </a:r>
            <a:r>
              <a:rPr lang="ru-RU" dirty="0"/>
              <a:t>приемника: </a:t>
            </a:r>
            <a:r>
              <a:rPr lang="ru-RU" dirty="0" smtClean="0"/>
              <a:t>-94 </a:t>
            </a:r>
            <a:r>
              <a:rPr lang="ru-RU" dirty="0"/>
              <a:t>dBm; </a:t>
            </a:r>
            <a:endParaRPr lang="ru-RU" dirty="0" smtClean="0"/>
          </a:p>
          <a:p>
            <a:r>
              <a:rPr lang="ru-RU" dirty="0" smtClean="0"/>
              <a:t>Максимальная </a:t>
            </a:r>
            <a:r>
              <a:rPr lang="ru-RU" dirty="0"/>
              <a:t>выходная мощность: 0 </a:t>
            </a:r>
            <a:r>
              <a:rPr lang="ru-RU" dirty="0" err="1"/>
              <a:t>dBm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Количество </a:t>
            </a:r>
            <a:r>
              <a:rPr lang="ru-RU" dirty="0"/>
              <a:t>каналов: 126; </a:t>
            </a:r>
            <a:endParaRPr lang="ru-RU" dirty="0" smtClean="0"/>
          </a:p>
          <a:p>
            <a:r>
              <a:rPr lang="ru-RU" dirty="0" smtClean="0"/>
              <a:t>Напряжение </a:t>
            </a:r>
            <a:r>
              <a:rPr lang="ru-RU" dirty="0"/>
              <a:t>питания: 3.3В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Интерфейс управления и данных: </a:t>
            </a:r>
            <a:r>
              <a:rPr lang="en-US" dirty="0" smtClean="0"/>
              <a:t>SPI + 1 </a:t>
            </a:r>
            <a:r>
              <a:rPr lang="ru-RU" dirty="0" smtClean="0"/>
              <a:t>цифровой вход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023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Принимаемая мощность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i="1"/>
                      <m:t>𝑃𝑟</m:t>
                    </m:r>
                    <m:r>
                      <a:rPr lang="ru-RU" i="1"/>
                      <m:t>=</m:t>
                    </m:r>
                    <m:r>
                      <a:rPr lang="ru-RU" i="1"/>
                      <m:t>𝑃𝑡𝐺𝑡𝐺𝑟</m:t>
                    </m:r>
                    <m:sSup>
                      <m:sSupPr>
                        <m:ctrlPr>
                          <a:rPr lang="lv-LV" i="1"/>
                        </m:ctrlPr>
                      </m:sSupPr>
                      <m:e>
                        <m:r>
                          <a:rPr lang="ru-RU" i="1"/>
                          <m:t>(</m:t>
                        </m:r>
                        <m:f>
                          <m:fPr>
                            <m:ctrlPr>
                              <a:rPr lang="lv-LV" i="1"/>
                            </m:ctrlPr>
                          </m:fPr>
                          <m:num>
                            <m:r>
                              <a:rPr lang="ru-RU" i="1"/>
                              <m:t>⋏</m:t>
                            </m:r>
                          </m:num>
                          <m:den>
                            <m:r>
                              <a:rPr lang="ru-RU" i="1"/>
                              <m:t>4</m:t>
                            </m:r>
                            <m:r>
                              <a:rPr lang="ru-RU" i="1"/>
                              <m:t>𝜋</m:t>
                            </m:r>
                          </m:den>
                        </m:f>
                        <m:r>
                          <a:rPr lang="ru-RU" i="1"/>
                          <m:t>)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  <m:r>
                      <a:rPr lang="ru-RU" i="1"/>
                      <m:t>∗</m:t>
                    </m:r>
                    <m:sSup>
                      <m:sSupPr>
                        <m:ctrlPr>
                          <a:rPr lang="lv-LV" i="1"/>
                        </m:ctrlPr>
                      </m:sSupPr>
                      <m:e>
                        <m:r>
                          <a:rPr lang="ru-RU" i="1"/>
                          <m:t>(</m:t>
                        </m:r>
                        <m:f>
                          <m:fPr>
                            <m:ctrlPr>
                              <a:rPr lang="lv-LV" i="1"/>
                            </m:ctrlPr>
                          </m:fPr>
                          <m:num>
                            <m:r>
                              <a:rPr lang="ru-RU" i="1"/>
                              <m:t>1</m:t>
                            </m:r>
                          </m:num>
                          <m:den>
                            <m:r>
                              <a:rPr lang="ru-RU" i="1"/>
                              <m:t>𝑑</m:t>
                            </m:r>
                          </m:den>
                        </m:f>
                        <m:r>
                          <a:rPr lang="ru-RU" i="1"/>
                          <m:t>)</m:t>
                        </m:r>
                      </m:e>
                      <m:sup>
                        <m:r>
                          <a:rPr lang="ru-RU" i="1"/>
                          <m:t>𝑛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r>
                  <a:rPr lang="en-US" dirty="0"/>
                  <a:t>PR = power received (watts) </a:t>
                </a:r>
                <a:endParaRPr lang="lv-LV" dirty="0"/>
              </a:p>
              <a:p>
                <a:r>
                  <a:rPr lang="en-US" dirty="0"/>
                  <a:t>PT = power transmitted (watts) </a:t>
                </a:r>
                <a:endParaRPr lang="lv-LV" dirty="0"/>
              </a:p>
              <a:p>
                <a:r>
                  <a:rPr lang="en-US" dirty="0"/>
                  <a:t>GT = gain of transmit antenna (scalar) </a:t>
                </a:r>
                <a:endParaRPr lang="lv-LV" dirty="0"/>
              </a:p>
              <a:p>
                <a:r>
                  <a:rPr lang="en-US" dirty="0"/>
                  <a:t>GR = gain of receive antenna (scalar) </a:t>
                </a:r>
                <a:endParaRPr lang="lv-LV" dirty="0"/>
              </a:p>
              <a:p>
                <a:r>
                  <a:rPr lang="ru-RU" dirty="0">
                    <a:sym typeface="Symbol" panose="05050102010706020507" pitchFamily="18" charset="2"/>
                  </a:rPr>
                  <a:t></a:t>
                </a:r>
                <a:r>
                  <a:rPr lang="en-US" dirty="0"/>
                  <a:t> = wavelength (metric or English) </a:t>
                </a:r>
                <a:endParaRPr lang="lv-LV" dirty="0"/>
              </a:p>
              <a:p>
                <a:r>
                  <a:rPr lang="ru-RU" dirty="0"/>
                  <a:t>Pr=1mw*4*4*(</a:t>
                </a:r>
                <a:r>
                  <a:rPr lang="ru-RU" dirty="0" smtClean="0"/>
                  <a:t>0.125/4pi</a:t>
                </a:r>
                <a:r>
                  <a:rPr lang="ru-RU" dirty="0"/>
                  <a:t>)^2*(0.01)^2 = 0.2nw </a:t>
                </a:r>
                <a:endParaRPr lang="ru-RU" dirty="0" smtClean="0"/>
              </a:p>
              <a:p>
                <a:r>
                  <a:rPr lang="ru-RU"/>
                  <a:t>6.3*10^-10W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25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17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106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33" y="500062"/>
            <a:ext cx="11296934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Требования к устройству </a:t>
            </a:r>
            <a:r>
              <a:rPr lang="ru-RU" dirty="0"/>
              <a:t>управления и </a:t>
            </a:r>
            <a:r>
              <a:rPr lang="ru-RU" dirty="0" smtClean="0"/>
              <a:t>полётному контроллеру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 ШИМ выхода для регуляторов скорости вращения моторов</a:t>
            </a:r>
          </a:p>
          <a:p>
            <a:r>
              <a:rPr lang="en-US" dirty="0" smtClean="0"/>
              <a:t>I2C</a:t>
            </a:r>
            <a:r>
              <a:rPr lang="ru-RU" dirty="0" smtClean="0"/>
              <a:t> (</a:t>
            </a:r>
            <a:r>
              <a:rPr lang="en-US" dirty="0" smtClean="0"/>
              <a:t>TWI)</a:t>
            </a:r>
            <a:endParaRPr lang="ru-RU" dirty="0" smtClean="0"/>
          </a:p>
          <a:p>
            <a:r>
              <a:rPr lang="en-US" dirty="0" smtClean="0"/>
              <a:t>SPI + </a:t>
            </a:r>
            <a:r>
              <a:rPr lang="ru-RU" dirty="0" smtClean="0"/>
              <a:t>1 доп. выход для связи</a:t>
            </a:r>
          </a:p>
          <a:p>
            <a:r>
              <a:rPr lang="ru-RU" dirty="0" smtClean="0"/>
              <a:t>Маленькие габариты</a:t>
            </a:r>
          </a:p>
          <a:p>
            <a:r>
              <a:rPr lang="ru-RU" dirty="0" smtClean="0"/>
              <a:t>Частота процессора более 1 МГц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894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Устройство управления и </a:t>
            </a:r>
            <a:r>
              <a:rPr lang="ru-RU" dirty="0" smtClean="0"/>
              <a:t>полётный контроллер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ATmega88 </a:t>
            </a:r>
            <a:r>
              <a:rPr lang="en-US" dirty="0"/>
              <a:t>– </a:t>
            </a:r>
            <a:r>
              <a:rPr lang="ru-RU" dirty="0"/>
              <a:t>микроконтроллер от фирмы </a:t>
            </a:r>
            <a:r>
              <a:rPr lang="en-US" dirty="0"/>
              <a:t>Atmel</a:t>
            </a:r>
            <a:endParaRPr lang="ru-RU" dirty="0"/>
          </a:p>
          <a:p>
            <a:pPr lvl="1"/>
            <a:r>
              <a:rPr lang="ru-RU" dirty="0"/>
              <a:t>Переферия: </a:t>
            </a:r>
            <a:r>
              <a:rPr lang="en-US" dirty="0"/>
              <a:t>I2C, SPI, </a:t>
            </a:r>
            <a:r>
              <a:rPr lang="en-US" dirty="0" smtClean="0"/>
              <a:t>UART</a:t>
            </a:r>
            <a:r>
              <a:rPr lang="ru-RU" dirty="0" smtClean="0"/>
              <a:t>, 6 ШИМ</a:t>
            </a:r>
            <a:endParaRPr lang="en-US" dirty="0"/>
          </a:p>
          <a:p>
            <a:pPr lvl="1"/>
            <a:r>
              <a:rPr lang="ru-RU" dirty="0"/>
              <a:t>Частота процессора: макс 20 </a:t>
            </a:r>
            <a:r>
              <a:rPr lang="ru-RU" dirty="0" smtClean="0"/>
              <a:t>МГц</a:t>
            </a:r>
          </a:p>
          <a:p>
            <a:pPr lvl="1"/>
            <a:r>
              <a:rPr lang="ru-RU" dirty="0" smtClean="0"/>
              <a:t>3.5 х 1 х 0.4 см</a:t>
            </a:r>
            <a:endParaRPr lang="ru-RU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19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63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Техническое задание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Квадрокоптер</a:t>
            </a:r>
          </a:p>
          <a:p>
            <a:pPr marL="0" indent="0">
              <a:buNone/>
            </a:pPr>
            <a:r>
              <a:rPr lang="ru-RU" sz="3200" dirty="0" smtClean="0"/>
              <a:t>Имеет 4 мотора, систему автономного питания. Обеспечивает тягу в 1.5 кг, стабилизацию в пространстве до 5 м/с.</a:t>
            </a:r>
          </a:p>
          <a:p>
            <a:r>
              <a:rPr lang="ru-RU" sz="3600" b="1" dirty="0" smtClean="0"/>
              <a:t>Устройство управления</a:t>
            </a:r>
          </a:p>
          <a:p>
            <a:pPr marL="0" indent="0">
              <a:buNone/>
            </a:pPr>
            <a:r>
              <a:rPr lang="ru-RU" sz="3200" dirty="0" smtClean="0"/>
              <a:t>Позволяет управлять углом тангажа, рыскания,</a:t>
            </a:r>
            <a:r>
              <a:rPr lang="en-US" sz="3200" dirty="0" smtClean="0"/>
              <a:t> </a:t>
            </a:r>
            <a:r>
              <a:rPr lang="ru-RU" sz="3200" dirty="0" smtClean="0"/>
              <a:t>крена и тягой двигателя. Точность углов – 1</a:t>
            </a:r>
            <a:r>
              <a:rPr lang="lv-LV" sz="3200" dirty="0"/>
              <a:t>°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Обеспечивает связь до 100м.</a:t>
            </a:r>
            <a:endParaRPr lang="lv-LV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25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Функциональная схема системы управления </a:t>
            </a:r>
            <a:r>
              <a:rPr lang="ru-RU" dirty="0"/>
              <a:t>квадрокоптером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20</a:t>
            </a:fld>
            <a:endParaRPr lang="lv-LV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95" y="1825624"/>
            <a:ext cx="6255810" cy="4895851"/>
          </a:xfrm>
        </p:spPr>
      </p:pic>
    </p:spTree>
    <p:extLst>
      <p:ext uri="{BB962C8B-B14F-4D97-AF65-F5344CB8AC3E}">
        <p14:creationId xmlns:p14="http://schemas.microsoft.com/office/powerpoint/2010/main" val="32454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Функциональная схема пульта управления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21</a:t>
            </a:fld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48" y="1690689"/>
            <a:ext cx="2133104" cy="5030786"/>
          </a:xfrm>
        </p:spPr>
      </p:pic>
    </p:spTree>
    <p:extLst>
      <p:ext uri="{BB962C8B-B14F-4D97-AF65-F5344CB8AC3E}">
        <p14:creationId xmlns:p14="http://schemas.microsoft.com/office/powerpoint/2010/main" val="10228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Принципиальная схема системы управления </a:t>
            </a:r>
            <a:r>
              <a:rPr lang="ru-RU" dirty="0"/>
              <a:t>квадрокоптером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2" y="1325563"/>
            <a:ext cx="11776483" cy="48509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911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Принципиальная схема </a:t>
            </a:r>
            <a:r>
              <a:rPr lang="ru-RU" dirty="0" smtClean="0"/>
              <a:t>пульта управления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23</a:t>
            </a:fld>
            <a:endParaRPr lang="lv-LV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5" y="1043358"/>
            <a:ext cx="11898630" cy="51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0" y="28111"/>
            <a:ext cx="11952553" cy="1325563"/>
          </a:xfrm>
        </p:spPr>
        <p:txBody>
          <a:bodyPr/>
          <a:lstStyle/>
          <a:p>
            <a:pPr algn="ctr"/>
            <a:r>
              <a:rPr lang="ru-RU" dirty="0" smtClean="0"/>
              <a:t>Алгоритм системы управления </a:t>
            </a:r>
            <a:r>
              <a:rPr lang="ru-RU" dirty="0"/>
              <a:t>квадрокоптером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24</a:t>
            </a:fld>
            <a:endParaRPr lang="lv-LV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" y="1125074"/>
            <a:ext cx="11952553" cy="49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Алгоритм пульта управления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25</a:t>
            </a:fld>
            <a:endParaRPr lang="lv-LV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46238"/>
            <a:ext cx="11582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20" y="356332"/>
            <a:ext cx="11233638" cy="1325563"/>
          </a:xfrm>
        </p:spPr>
        <p:txBody>
          <a:bodyPr/>
          <a:lstStyle/>
          <a:p>
            <a:pPr algn="ctr"/>
            <a:r>
              <a:rPr lang="ru-RU" dirty="0" smtClean="0"/>
              <a:t>Алгоритм чтения данных об одной оси из </a:t>
            </a:r>
            <a:r>
              <a:rPr lang="en-US" dirty="0" smtClean="0"/>
              <a:t>MPU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26</a:t>
            </a:fld>
            <a:endParaRPr lang="lv-LV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0" y="1843698"/>
            <a:ext cx="10766913" cy="38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77" y="373751"/>
            <a:ext cx="10653623" cy="1325563"/>
          </a:xfrm>
        </p:spPr>
        <p:txBody>
          <a:bodyPr/>
          <a:lstStyle/>
          <a:p>
            <a:pPr algn="ctr"/>
            <a:r>
              <a:rPr lang="ru-RU" dirty="0" smtClean="0"/>
              <a:t>Алгоритм чтения данных из </a:t>
            </a:r>
            <a:r>
              <a:rPr lang="en-US" dirty="0" smtClean="0"/>
              <a:t>MPU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27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699314"/>
            <a:ext cx="10815727" cy="34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Алгоритм комплементарного фильтра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28</a:t>
            </a:fld>
            <a:endParaRPr lang="lv-LV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82" y="1828709"/>
            <a:ext cx="10653918" cy="40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высчитывания углов наклона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a </a:t>
            </a:r>
            <a:r>
              <a:rPr lang="ru-RU" i="1" dirty="0"/>
              <a:t>= (1-K)*(a+gyr)dt + K*acc</a:t>
            </a:r>
            <a:endParaRPr lang="ru-RU" dirty="0"/>
          </a:p>
          <a:p>
            <a:pPr fontAlgn="base"/>
            <a:r>
              <a:rPr lang="ru-RU" b="1" i="1" dirty="0" smtClean="0"/>
              <a:t>a</a:t>
            </a:r>
            <a:r>
              <a:rPr lang="ru-RU" dirty="0" smtClean="0"/>
              <a:t> </a:t>
            </a:r>
            <a:r>
              <a:rPr lang="ru-RU" dirty="0"/>
              <a:t>— отфильтрованный, результирующий угол наклона; </a:t>
            </a:r>
          </a:p>
          <a:p>
            <a:pPr fontAlgn="base"/>
            <a:r>
              <a:rPr lang="ru-RU" b="1" i="1" dirty="0"/>
              <a:t>gyr</a:t>
            </a:r>
            <a:r>
              <a:rPr lang="ru-RU" dirty="0"/>
              <a:t> и </a:t>
            </a:r>
            <a:r>
              <a:rPr lang="ru-RU" b="1" i="1" dirty="0"/>
              <a:t>acc</a:t>
            </a:r>
            <a:r>
              <a:rPr lang="ru-RU" dirty="0"/>
              <a:t> — значения угла наклона, полученные при помощи гироскопа и акселерометра; </a:t>
            </a:r>
          </a:p>
          <a:p>
            <a:pPr fontAlgn="base"/>
            <a:r>
              <a:rPr lang="ru-RU" b="1" i="1" dirty="0"/>
              <a:t>K</a:t>
            </a:r>
            <a:r>
              <a:rPr lang="ru-RU" dirty="0"/>
              <a:t> — коэффициент комплементарного фильтра, </a:t>
            </a:r>
            <a:r>
              <a:rPr lang="ru-RU" dirty="0" smtClean="0"/>
              <a:t>0.01-0.05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29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875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схема системы управления </a:t>
            </a:r>
            <a:r>
              <a:rPr lang="ru-RU" dirty="0"/>
              <a:t>квадрокоптером</a:t>
            </a:r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3</a:t>
            </a:fld>
            <a:endParaRPr lang="lv-LV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41" y="1783487"/>
            <a:ext cx="7555717" cy="4755425"/>
          </a:xfrm>
        </p:spPr>
      </p:pic>
    </p:spTree>
    <p:extLst>
      <p:ext uri="{BB962C8B-B14F-4D97-AF65-F5344CB8AC3E}">
        <p14:creationId xmlns:p14="http://schemas.microsoft.com/office/powerpoint/2010/main" val="33624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30</a:t>
            </a:fld>
            <a:endParaRPr lang="lv-LV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43" y="109784"/>
            <a:ext cx="9608024" cy="67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Источники о комплементарном фильтре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/>
              </a:rPr>
              <a:t>http://</a:t>
            </a:r>
            <a:r>
              <a:rPr lang="lv-LV" dirty="0" smtClean="0">
                <a:hlinkClick r:id="rId2"/>
              </a:rPr>
              <a:t>www.pieter-jan.com/node/11</a:t>
            </a:r>
            <a:endParaRPr lang="ru-RU" dirty="0" smtClean="0"/>
          </a:p>
          <a:p>
            <a:r>
              <a:rPr lang="lv-LV" dirty="0">
                <a:hlinkClick r:id="rId3"/>
              </a:rPr>
              <a:t>http://</a:t>
            </a:r>
            <a:r>
              <a:rPr lang="lv-LV" dirty="0" smtClean="0">
                <a:hlinkClick r:id="rId3"/>
              </a:rPr>
              <a:t>robottini.altervista.org/kalman-filter-vs-complementary-filter</a:t>
            </a:r>
            <a:endParaRPr lang="ru-RU" dirty="0" smtClean="0"/>
          </a:p>
          <a:p>
            <a:r>
              <a:rPr lang="lv-LV" dirty="0">
                <a:hlinkClick r:id="rId4"/>
              </a:rPr>
              <a:t>http://www.olliw.eu/2013/imu-data-fusing</a:t>
            </a:r>
            <a:r>
              <a:rPr lang="lv-LV" dirty="0" smtClean="0">
                <a:hlinkClick r:id="rId4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31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74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схема пульта управления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4</a:t>
            </a:fld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8734"/>
            <a:ext cx="10515600" cy="2949569"/>
          </a:xfrm>
        </p:spPr>
      </p:pic>
    </p:spTree>
    <p:extLst>
      <p:ext uri="{BB962C8B-B14F-4D97-AF65-F5344CB8AC3E}">
        <p14:creationId xmlns:p14="http://schemas.microsoft.com/office/powerpoint/2010/main" val="16852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Моторы и лопасти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1224" y="6311900"/>
            <a:ext cx="2743200" cy="365125"/>
          </a:xfrm>
        </p:spPr>
        <p:txBody>
          <a:bodyPr/>
          <a:lstStyle/>
          <a:p>
            <a:fld id="{48856E2E-209B-4520-BAC4-E8E5B6C69A14}" type="slidenum">
              <a:rPr lang="lv-LV" smtClean="0"/>
              <a:t>5</a:t>
            </a:fld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 </a:t>
            </a:r>
            <a:r>
              <a:rPr lang="ru-RU" dirty="0" smtClean="0"/>
              <a:t>мотора должны обеспечивать тягу 1.5 кг, значит каждый мотор должен обеспечивать как минимум 400 г полезной тяги</a:t>
            </a:r>
          </a:p>
          <a:p>
            <a:r>
              <a:rPr lang="ru-RU" dirty="0" smtClean="0"/>
              <a:t>Моторы </a:t>
            </a:r>
            <a:r>
              <a:rPr lang="en-US" dirty="0" smtClean="0"/>
              <a:t>NTM Prop drive 28-36 2200 KV </a:t>
            </a:r>
            <a:r>
              <a:rPr lang="ru-RU" dirty="0" smtClean="0"/>
              <a:t>при напряжении питания 11.1 В, токе 20.9 А и лопастях 5х5</a:t>
            </a:r>
            <a:r>
              <a:rPr lang="lv-LV" dirty="0" smtClean="0"/>
              <a:t> </a:t>
            </a:r>
            <a:r>
              <a:rPr lang="ru-RU" dirty="0" smtClean="0"/>
              <a:t>способны выдавать тягу 640 г при весе в 87 г, значит полезная тяга мотора примерно 550 г.</a:t>
            </a:r>
          </a:p>
          <a:p>
            <a:r>
              <a:rPr lang="ru-RU" dirty="0" smtClean="0"/>
              <a:t>В случае необходимости, лопасти можно заменить на большие, что даст дополнительные 300 г тяги для каждого мотора</a:t>
            </a:r>
          </a:p>
          <a:p>
            <a:r>
              <a:rPr lang="ru-RU" dirty="0" smtClean="0"/>
              <a:t>С лопастями 5х5 полезная тяга 4-ех моторов 2.2 кг, при условии, что вес устройства не будет превышать 700 г (без учёта веса моторов) устройство будет способно обеспечивать полезную тягу 1.5 кг</a:t>
            </a:r>
            <a:r>
              <a:rPr lang="lv-LV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Регуляторы скорости вращения моторов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6</a:t>
            </a:fld>
            <a:endParaRPr lang="lv-LV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Т.к. ток потребления мотора для получения максимальной тяги равен примерно 21 амперу, то регулятор скорости вращения должен соответствовать этому параметру.</a:t>
            </a:r>
          </a:p>
          <a:p>
            <a:r>
              <a:rPr lang="ru-RU" dirty="0" smtClean="0"/>
              <a:t>Но, т.к. имеется возможность заменить лопасти для повышения тяги, имеет смысл предусмотреть это заранее.</a:t>
            </a:r>
          </a:p>
          <a:p>
            <a:r>
              <a:rPr lang="ru-RU" dirty="0" smtClean="0"/>
              <a:t>Необходим контроллер который способен обеспечить потребление тока в 30А</a:t>
            </a:r>
          </a:p>
          <a:p>
            <a:r>
              <a:rPr lang="en-US" dirty="0" err="1" smtClean="0"/>
              <a:t>Turnigy</a:t>
            </a:r>
            <a:r>
              <a:rPr lang="en-US" dirty="0" smtClean="0"/>
              <a:t> plush 30amp speed controller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Turnigy</a:t>
            </a:r>
            <a:r>
              <a:rPr lang="en-US" dirty="0"/>
              <a:t> plush 30amp speed controller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Управляется </a:t>
            </a:r>
            <a:r>
              <a:rPr lang="ru-RU" dirty="0" err="1" smtClean="0"/>
              <a:t>шим</a:t>
            </a:r>
            <a:r>
              <a:rPr lang="ru-RU" dirty="0" smtClean="0"/>
              <a:t> сигналом</a:t>
            </a:r>
          </a:p>
          <a:p>
            <a:r>
              <a:rPr lang="ru-RU" dirty="0" smtClean="0"/>
              <a:t>Максимальный ток до 30 ампер</a:t>
            </a:r>
          </a:p>
          <a:p>
            <a:r>
              <a:rPr lang="ru-RU" dirty="0" smtClean="0"/>
              <a:t>Напряжение 5.6 – 16.8В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устройству </a:t>
            </a:r>
            <a:r>
              <a:rPr lang="ru-RU" dirty="0"/>
              <a:t>определения и задания тангажа, рыскания и </a:t>
            </a:r>
            <a:r>
              <a:rPr lang="ru-RU" dirty="0" smtClean="0"/>
              <a:t>крена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Точность углов – 1</a:t>
            </a:r>
            <a:r>
              <a:rPr lang="lv-LV" dirty="0"/>
              <a:t>°</a:t>
            </a:r>
            <a:endParaRPr lang="ru-RU" dirty="0"/>
          </a:p>
          <a:p>
            <a:r>
              <a:rPr lang="ru-RU" dirty="0" smtClean="0"/>
              <a:t>Маленькие габариты</a:t>
            </a:r>
          </a:p>
          <a:p>
            <a:r>
              <a:rPr lang="ru-RU" dirty="0" smtClean="0"/>
              <a:t>Возможность комуникации с устройством управления посредством электрических сигналов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8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739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Устройства определения и задания тангажа, рыскания и крена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Магнитометр – </a:t>
            </a:r>
            <a:r>
              <a:rPr lang="ru-RU" dirty="0" smtClean="0"/>
              <a:t>прибор для измерения угла отклонения от вектора направленности гравитационной силы</a:t>
            </a:r>
          </a:p>
          <a:p>
            <a:r>
              <a:rPr lang="ru-RU" b="1" dirty="0" smtClean="0"/>
              <a:t>Акселерометр</a:t>
            </a:r>
            <a:r>
              <a:rPr lang="ru-RU" dirty="0" smtClean="0"/>
              <a:t> - прибор для измерения ускорения</a:t>
            </a:r>
          </a:p>
          <a:p>
            <a:r>
              <a:rPr lang="ru-RU" b="1" dirty="0" smtClean="0"/>
              <a:t>Гироскоп</a:t>
            </a:r>
            <a:r>
              <a:rPr lang="ru-RU" dirty="0" smtClean="0"/>
              <a:t> - прибор для измерения угловой скорости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E2E-209B-4520-BAC4-E8E5B6C69A14}" type="slidenum">
              <a:rPr lang="lv-LV" smtClean="0"/>
              <a:pPr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540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794</Words>
  <Application>Microsoft Office PowerPoint</Application>
  <PresentationFormat>Widescreen</PresentationFormat>
  <Paragraphs>142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Office Theme</vt:lpstr>
      <vt:lpstr>Quadron</vt:lpstr>
      <vt:lpstr>Техническое задание</vt:lpstr>
      <vt:lpstr>Структурная схема системы управления квадрокоптером</vt:lpstr>
      <vt:lpstr>Структурная схема пульта управления</vt:lpstr>
      <vt:lpstr>Моторы и лопасти</vt:lpstr>
      <vt:lpstr>Регуляторы скорости вращения моторов</vt:lpstr>
      <vt:lpstr>Turnigy plush 30amp speed controller </vt:lpstr>
      <vt:lpstr>Требования к устройству определения и задания тангажа, рыскания и крена</vt:lpstr>
      <vt:lpstr>Устройства определения и задания тангажа, рыскания и крена</vt:lpstr>
      <vt:lpstr>Устройство определения и задания тангажа, рыскания и крена</vt:lpstr>
      <vt:lpstr>Устройства задания скорости</vt:lpstr>
      <vt:lpstr>Требования к устройству связи</vt:lpstr>
      <vt:lpstr>Проводная связь</vt:lpstr>
      <vt:lpstr>Разрыв проводов</vt:lpstr>
      <vt:lpstr>Почему именно nRF24L01+</vt:lpstr>
      <vt:lpstr>Устройство связи nRF24L01+</vt:lpstr>
      <vt:lpstr>Принимаемая мощность</vt:lpstr>
      <vt:lpstr>Требования к устройству управления и полётному контроллеру</vt:lpstr>
      <vt:lpstr>Устройство управления и полётный контроллер</vt:lpstr>
      <vt:lpstr>Функциональная схема системы управления квадрокоптером</vt:lpstr>
      <vt:lpstr>Функциональная схема пульта управления</vt:lpstr>
      <vt:lpstr>Принципиальная схема системы управления квадрокоптером</vt:lpstr>
      <vt:lpstr>Принципиальная схема пульта управления</vt:lpstr>
      <vt:lpstr>Алгоритм системы управления квадрокоптером</vt:lpstr>
      <vt:lpstr>Алгоритм пульта управления</vt:lpstr>
      <vt:lpstr>Алгоритм чтения данных об одной оси из MPU</vt:lpstr>
      <vt:lpstr>Алгоритм чтения данных из MPU</vt:lpstr>
      <vt:lpstr>Алгоритм комплементарного фильтра</vt:lpstr>
      <vt:lpstr>Алгоритм высчитывания углов наклона</vt:lpstr>
      <vt:lpstr>PowerPoint Presentation</vt:lpstr>
      <vt:lpstr>Источники о комплементарном фильтре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Структурные схемы</dc:title>
  <dc:creator>Andrej Gerasimenko</dc:creator>
  <cp:lastModifiedBy>Andrej Gerasimenko</cp:lastModifiedBy>
  <cp:revision>59</cp:revision>
  <dcterms:created xsi:type="dcterms:W3CDTF">2015-09-23T19:06:19Z</dcterms:created>
  <dcterms:modified xsi:type="dcterms:W3CDTF">2016-01-22T07:39:44Z</dcterms:modified>
</cp:coreProperties>
</file>