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Slab"/>
      <p:regular r:id="rId30"/>
      <p:bold r:id="rId31"/>
    </p:embeddedFon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FC55086-DB43-4280-98DE-5563F436E291}">
  <a:tblStyle styleId="{EFC55086-DB43-4280-98DE-5563F436E29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Slab-bold.fntdata"/><Relationship Id="rId30" Type="http://schemas.openxmlformats.org/officeDocument/2006/relationships/font" Target="fonts/RobotoSlab-regular.fntdata"/><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1628a4cb2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628a4cb2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1628a4cb2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628a4cb2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 cliente busca en el DNS local primero (cache), si no está ahí lo solicita al DNS configurado (regularmente por el proveedor de internet), si ese DNS no lo encuentra lo solicita a otros. Los DNS almacenan la IP solicitada en memoria para futuros usos. Una vez que el cliente tiene la IP realiza la petición al servidor correspondiente.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1628a4cb2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628a4cb2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1628a4cb2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628a4cb2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1628a4cb2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628a4cb2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1628a4cb2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628a4cb2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1628a4cb2f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628a4cb2f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1628a4cb2f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628a4cb2f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1628a4cb2f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628a4cb2f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1bf6370d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bf6370d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161d0bf120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61d0bf120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162e3ad99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62e3ad99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162e3ad99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62e3ad99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162e3ad99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62e3ad99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162e3ad99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62e3ad99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162e3ad99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62e3ad99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161dc365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61dc365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Inició con fines militares y para uso exclusivo del departamento de defensa. Guerra fría.</a:t>
            </a:r>
            <a:endParaRPr/>
          </a:p>
          <a:p>
            <a:pPr indent="0" lvl="0" marL="0" rtl="0" algn="l">
              <a:spcBef>
                <a:spcPts val="0"/>
              </a:spcBef>
              <a:spcAft>
                <a:spcPts val="0"/>
              </a:spcAft>
              <a:buNone/>
            </a:pPr>
            <a:r>
              <a:rPr lang="en"/>
              <a:t>Posteriormente, las NSF elaboró una versión “abierta” y con fines académicos en la que colaboraban 5 universidades.</a:t>
            </a:r>
            <a:endParaRPr/>
          </a:p>
          <a:p>
            <a:pPr indent="0" lvl="0" marL="0" rtl="0" algn="l">
              <a:spcBef>
                <a:spcPts val="0"/>
              </a:spcBef>
              <a:spcAft>
                <a:spcPts val="0"/>
              </a:spcAft>
              <a:buNone/>
            </a:pPr>
            <a:r>
              <a:rPr lang="en"/>
              <a:t>En el 90 se NSFNEt se abre hacia otras universidades y organizaciones no militares, reemplazando a ARPANet.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161dc365a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61dc365a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Los dispositivos pueden tener hardware y software distinto, solo importa que tengan TCP/IP.</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161dc365a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61dc365a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 más fácil distribuir a entidades que asu vez te ayuden a distribuir localmente.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161dc365a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61dc365a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161dc365a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61dc365a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1628a4cb2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628a4cb2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1628a4cb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628a4cb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Fundamentos de Internet</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Desarrollo de Aplicaciones Web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¿Cómo funciona Internet?</a:t>
            </a:r>
            <a:endParaRPr/>
          </a:p>
        </p:txBody>
      </p:sp>
      <p:sp>
        <p:nvSpPr>
          <p:cNvPr id="130" name="Google Shape;130;p22"/>
          <p:cNvSpPr txBox="1"/>
          <p:nvPr>
            <p:ph idx="1" type="body"/>
          </p:nvPr>
        </p:nvSpPr>
        <p:spPr>
          <a:xfrm>
            <a:off x="311700" y="1337425"/>
            <a:ext cx="8640900" cy="33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DD7E6B"/>
                </a:solidFill>
              </a:rPr>
              <a:t>Name Servers</a:t>
            </a:r>
            <a:endParaRPr b="1" sz="2400">
              <a:solidFill>
                <a:srgbClr val="DD7E6B"/>
              </a:solidFill>
            </a:endParaRPr>
          </a:p>
          <a:p>
            <a:pPr indent="-342900" lvl="0" marL="457200" rtl="0" algn="l">
              <a:lnSpc>
                <a:spcPct val="200000"/>
              </a:lnSpc>
              <a:spcBef>
                <a:spcPts val="1600"/>
              </a:spcBef>
              <a:spcAft>
                <a:spcPts val="0"/>
              </a:spcAft>
              <a:buClr>
                <a:srgbClr val="FFFFFF"/>
              </a:buClr>
              <a:buSzPts val="1800"/>
              <a:buChar char="➢"/>
            </a:pPr>
            <a:r>
              <a:rPr lang="en">
                <a:solidFill>
                  <a:srgbClr val="FFFFFF"/>
                </a:solidFill>
              </a:rPr>
              <a:t>Traducen nombres de dominios completos a sus respectivas direcciones IP.</a:t>
            </a:r>
            <a:endParaRPr>
              <a:solidFill>
                <a:srgbClr val="FFFFFF"/>
              </a:solidFill>
            </a:endParaRPr>
          </a:p>
          <a:p>
            <a:pPr indent="-342900" lvl="0" marL="457200" rtl="0" algn="l">
              <a:lnSpc>
                <a:spcPct val="200000"/>
              </a:lnSpc>
              <a:spcBef>
                <a:spcPts val="0"/>
              </a:spcBef>
              <a:spcAft>
                <a:spcPts val="0"/>
              </a:spcAft>
              <a:buClr>
                <a:srgbClr val="FFFFFF"/>
              </a:buClr>
              <a:buSzPts val="1800"/>
              <a:buChar char="➢"/>
            </a:pPr>
            <a:r>
              <a:rPr lang="en">
                <a:solidFill>
                  <a:srgbClr val="FFFFFF"/>
                </a:solidFill>
              </a:rPr>
              <a:t>La traducción se hace previamente al envío de datos al destino.</a:t>
            </a:r>
            <a:endParaRPr>
              <a:solidFill>
                <a:srgbClr val="FFFFFF"/>
              </a:solidFill>
            </a:endParaRPr>
          </a:p>
          <a:p>
            <a:pPr indent="-342900" lvl="0" marL="457200" rtl="0" algn="l">
              <a:lnSpc>
                <a:spcPct val="200000"/>
              </a:lnSpc>
              <a:spcBef>
                <a:spcPts val="0"/>
              </a:spcBef>
              <a:spcAft>
                <a:spcPts val="0"/>
              </a:spcAft>
              <a:buClr>
                <a:srgbClr val="FFFFFF"/>
              </a:buClr>
              <a:buSzPts val="1800"/>
              <a:buChar char="➢"/>
            </a:pPr>
            <a:r>
              <a:rPr lang="en">
                <a:solidFill>
                  <a:srgbClr val="FFFFFF"/>
                </a:solidFill>
              </a:rPr>
              <a:t>Hacen uso de un sistema llamado Domain Name System (DNS) para traducir.</a:t>
            </a:r>
            <a:endParaRPr>
              <a:solidFill>
                <a:srgbClr val="FFFFFF"/>
              </a:solidFill>
            </a:endParaRPr>
          </a:p>
          <a:p>
            <a:pPr indent="-342900" lvl="0" marL="457200" rtl="0" algn="l">
              <a:lnSpc>
                <a:spcPct val="200000"/>
              </a:lnSpc>
              <a:spcBef>
                <a:spcPts val="0"/>
              </a:spcBef>
              <a:spcAft>
                <a:spcPts val="0"/>
              </a:spcAft>
              <a:buClr>
                <a:srgbClr val="FFFFFF"/>
              </a:buClr>
              <a:buSzPts val="1800"/>
              <a:buChar char="➢"/>
            </a:pPr>
            <a:r>
              <a:rPr lang="en">
                <a:solidFill>
                  <a:srgbClr val="FFFFFF"/>
                </a:solidFill>
              </a:rPr>
              <a:t>Existen organizaciones específicas que se encargan de administrar estos servidores y los servicios que proporcionan (ICANN). </a:t>
            </a:r>
            <a:endParaRPr>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0" st="0"/>
                                            </p:txEl>
                                          </p:spTgt>
                                        </p:tgtEl>
                                        <p:attrNameLst>
                                          <p:attrName>style.visibility</p:attrName>
                                        </p:attrNameLst>
                                      </p:cBhvr>
                                      <p:to>
                                        <p:strVal val="visible"/>
                                      </p:to>
                                    </p:set>
                                    <p:animEffect filter="fade" transition="in">
                                      <p:cBhvr>
                                        <p:cTn dur="1000"/>
                                        <p:tgtEl>
                                          <p:spTgt spid="1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1" st="1"/>
                                            </p:txEl>
                                          </p:spTgt>
                                        </p:tgtEl>
                                        <p:attrNameLst>
                                          <p:attrName>style.visibility</p:attrName>
                                        </p:attrNameLst>
                                      </p:cBhvr>
                                      <p:to>
                                        <p:strVal val="visible"/>
                                      </p:to>
                                    </p:set>
                                    <p:animEffect filter="fade" transition="in">
                                      <p:cBhvr>
                                        <p:cTn dur="1000"/>
                                        <p:tgtEl>
                                          <p:spTgt spid="1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2" st="2"/>
                                            </p:txEl>
                                          </p:spTgt>
                                        </p:tgtEl>
                                        <p:attrNameLst>
                                          <p:attrName>style.visibility</p:attrName>
                                        </p:attrNameLst>
                                      </p:cBhvr>
                                      <p:to>
                                        <p:strVal val="visible"/>
                                      </p:to>
                                    </p:set>
                                    <p:animEffect filter="fade" transition="in">
                                      <p:cBhvr>
                                        <p:cTn dur="1000"/>
                                        <p:tgtEl>
                                          <p:spTgt spid="1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3" st="3"/>
                                            </p:txEl>
                                          </p:spTgt>
                                        </p:tgtEl>
                                        <p:attrNameLst>
                                          <p:attrName>style.visibility</p:attrName>
                                        </p:attrNameLst>
                                      </p:cBhvr>
                                      <p:to>
                                        <p:strVal val="visible"/>
                                      </p:to>
                                    </p:set>
                                    <p:animEffect filter="fade" transition="in">
                                      <p:cBhvr>
                                        <p:cTn dur="1000"/>
                                        <p:tgtEl>
                                          <p:spTgt spid="1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4" st="4"/>
                                            </p:txEl>
                                          </p:spTgt>
                                        </p:tgtEl>
                                        <p:attrNameLst>
                                          <p:attrName>style.visibility</p:attrName>
                                        </p:attrNameLst>
                                      </p:cBhvr>
                                      <p:to>
                                        <p:strVal val="visible"/>
                                      </p:to>
                                    </p:set>
                                    <p:animEffect filter="fade" transition="in">
                                      <p:cBhvr>
                                        <p:cTn dur="1000"/>
                                        <p:tgtEl>
                                          <p:spTgt spid="13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¿Cómo funciona Internet?</a:t>
            </a:r>
            <a:endParaRPr/>
          </a:p>
        </p:txBody>
      </p:sp>
      <p:sp>
        <p:nvSpPr>
          <p:cNvPr id="136" name="Google Shape;136;p23"/>
          <p:cNvSpPr txBox="1"/>
          <p:nvPr>
            <p:ph idx="1" type="body"/>
          </p:nvPr>
        </p:nvSpPr>
        <p:spPr>
          <a:xfrm>
            <a:off x="311700" y="1337425"/>
            <a:ext cx="8640900" cy="54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400">
                <a:solidFill>
                  <a:srgbClr val="DD7E6B"/>
                </a:solidFill>
              </a:rPr>
              <a:t>Name Servers</a:t>
            </a:r>
            <a:endParaRPr sz="2400">
              <a:solidFill>
                <a:srgbClr val="FFFFFF"/>
              </a:solidFill>
            </a:endParaRPr>
          </a:p>
        </p:txBody>
      </p:sp>
      <p:pic>
        <p:nvPicPr>
          <p:cNvPr id="137" name="Google Shape;137;p23"/>
          <p:cNvPicPr preferRelativeResize="0"/>
          <p:nvPr/>
        </p:nvPicPr>
        <p:blipFill>
          <a:blip r:embed="rId3">
            <a:alphaModFix/>
          </a:blip>
          <a:stretch>
            <a:fillRect/>
          </a:stretch>
        </p:blipFill>
        <p:spPr>
          <a:xfrm>
            <a:off x="1231130" y="2058525"/>
            <a:ext cx="6655571" cy="2780175"/>
          </a:xfrm>
          <a:prstGeom prst="rect">
            <a:avLst/>
          </a:prstGeom>
          <a:noFill/>
          <a:ln>
            <a:noFill/>
          </a:ln>
        </p:spPr>
      </p:pic>
      <p:sp>
        <p:nvSpPr>
          <p:cNvPr id="138" name="Google Shape;138;p23"/>
          <p:cNvSpPr txBox="1"/>
          <p:nvPr/>
        </p:nvSpPr>
        <p:spPr>
          <a:xfrm>
            <a:off x="1320000" y="3577600"/>
            <a:ext cx="2506200" cy="81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Si la IP no se encuentra en el Name Server más cercano, se busca en otro.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World Wide Web (WWW)</a:t>
            </a:r>
            <a:endParaRPr/>
          </a:p>
        </p:txBody>
      </p:sp>
      <p:sp>
        <p:nvSpPr>
          <p:cNvPr id="144" name="Google Shape;144;p24"/>
          <p:cNvSpPr txBox="1"/>
          <p:nvPr>
            <p:ph idx="1" type="body"/>
          </p:nvPr>
        </p:nvSpPr>
        <p:spPr>
          <a:xfrm>
            <a:off x="311700" y="1413625"/>
            <a:ext cx="8509200" cy="3490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EA9999"/>
              </a:buClr>
              <a:buSzPts val="1800"/>
              <a:buChar char="➢"/>
            </a:pPr>
            <a:r>
              <a:rPr lang="en">
                <a:solidFill>
                  <a:srgbClr val="EA9999"/>
                </a:solidFill>
              </a:rPr>
              <a:t>Conjunto de documentos disponibles en Internet, almacenados en servidores web y consultados mediante navegadores web.</a:t>
            </a:r>
            <a:endParaRPr/>
          </a:p>
          <a:p>
            <a:pPr indent="-330200" lvl="1" marL="914400" rtl="0" algn="l">
              <a:lnSpc>
                <a:spcPct val="150000"/>
              </a:lnSpc>
              <a:spcBef>
                <a:spcPts val="0"/>
              </a:spcBef>
              <a:spcAft>
                <a:spcPts val="0"/>
              </a:spcAft>
              <a:buSzPts val="1600"/>
              <a:buChar char="○"/>
            </a:pPr>
            <a:r>
              <a:rPr lang="en" sz="1600"/>
              <a:t>Surge de un protocolo y sistema para compartir documentos en Internet propuesto por el CERN (Conseil European pour la Recherce Nucleaire).</a:t>
            </a:r>
            <a:endParaRPr sz="1600"/>
          </a:p>
          <a:p>
            <a:pPr indent="-330200" lvl="1" marL="914400" rtl="0" algn="l">
              <a:lnSpc>
                <a:spcPct val="150000"/>
              </a:lnSpc>
              <a:spcBef>
                <a:spcPts val="0"/>
              </a:spcBef>
              <a:spcAft>
                <a:spcPts val="0"/>
              </a:spcAft>
              <a:buSzPts val="1600"/>
              <a:buChar char="○"/>
            </a:pPr>
            <a:r>
              <a:rPr lang="en" sz="1600"/>
              <a:t>Cuenta con dos formatos:</a:t>
            </a:r>
            <a:endParaRPr sz="1600"/>
          </a:p>
          <a:p>
            <a:pPr indent="-323850" lvl="2" marL="1371600" marR="0" rtl="0" algn="l">
              <a:lnSpc>
                <a:spcPct val="150000"/>
              </a:lnSpc>
              <a:spcBef>
                <a:spcPts val="0"/>
              </a:spcBef>
              <a:spcAft>
                <a:spcPts val="0"/>
              </a:spcAft>
              <a:buClr>
                <a:schemeClr val="dk1"/>
              </a:buClr>
              <a:buSzPts val="1500"/>
              <a:buFont typeface="Roboto"/>
              <a:buChar char="■"/>
            </a:pPr>
            <a:r>
              <a:rPr b="1" lang="en" sz="1500">
                <a:solidFill>
                  <a:srgbClr val="EA9999"/>
                </a:solidFill>
              </a:rPr>
              <a:t>Hipertexto:</a:t>
            </a:r>
            <a:r>
              <a:rPr b="1" lang="en" sz="1500">
                <a:solidFill>
                  <a:srgbClr val="FFFFFF"/>
                </a:solidFill>
              </a:rPr>
              <a:t> </a:t>
            </a:r>
            <a:r>
              <a:rPr lang="en" sz="1500">
                <a:solidFill>
                  <a:srgbClr val="FFFFFF"/>
                </a:solidFill>
              </a:rPr>
              <a:t>texto con links embebidos hacia otros documentos disponibles en la web.</a:t>
            </a:r>
            <a:endParaRPr sz="1500">
              <a:solidFill>
                <a:srgbClr val="FFFFFF"/>
              </a:solidFill>
            </a:endParaRPr>
          </a:p>
          <a:p>
            <a:pPr indent="-323850" lvl="2" marL="1371600" rtl="0" algn="l">
              <a:lnSpc>
                <a:spcPct val="150000"/>
              </a:lnSpc>
              <a:spcBef>
                <a:spcPts val="0"/>
              </a:spcBef>
              <a:spcAft>
                <a:spcPts val="0"/>
              </a:spcAft>
              <a:buClr>
                <a:srgbClr val="FFFFFF"/>
              </a:buClr>
              <a:buSzPts val="1500"/>
              <a:buChar char="■"/>
            </a:pPr>
            <a:r>
              <a:rPr b="1" lang="en" sz="1500">
                <a:solidFill>
                  <a:srgbClr val="EA9999"/>
                </a:solidFill>
              </a:rPr>
              <a:t>Hipermedia:</a:t>
            </a:r>
            <a:r>
              <a:rPr b="1" lang="en" sz="1500">
                <a:solidFill>
                  <a:srgbClr val="FFFFFF"/>
                </a:solidFill>
              </a:rPr>
              <a:t> </a:t>
            </a:r>
            <a:r>
              <a:rPr lang="en" sz="1500">
                <a:solidFill>
                  <a:srgbClr val="FFFFFF"/>
                </a:solidFill>
              </a:rPr>
              <a:t>documentos que además de texto y links contienen multimedia (videos, audio, imágenes, archivos, etc.).</a:t>
            </a:r>
            <a:endParaRPr sz="1500">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0" st="0"/>
                                            </p:txEl>
                                          </p:spTgt>
                                        </p:tgtEl>
                                        <p:attrNameLst>
                                          <p:attrName>style.visibility</p:attrName>
                                        </p:attrNameLst>
                                      </p:cBhvr>
                                      <p:to>
                                        <p:strVal val="visible"/>
                                      </p:to>
                                    </p:set>
                                    <p:animEffect filter="fade" transition="in">
                                      <p:cBhvr>
                                        <p:cTn dur="1000"/>
                                        <p:tgtEl>
                                          <p:spTgt spid="1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1" st="1"/>
                                            </p:txEl>
                                          </p:spTgt>
                                        </p:tgtEl>
                                        <p:attrNameLst>
                                          <p:attrName>style.visibility</p:attrName>
                                        </p:attrNameLst>
                                      </p:cBhvr>
                                      <p:to>
                                        <p:strVal val="visible"/>
                                      </p:to>
                                    </p:set>
                                    <p:animEffect filter="fade" transition="in">
                                      <p:cBhvr>
                                        <p:cTn dur="1000"/>
                                        <p:tgtEl>
                                          <p:spTgt spid="1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2" st="2"/>
                                            </p:txEl>
                                          </p:spTgt>
                                        </p:tgtEl>
                                        <p:attrNameLst>
                                          <p:attrName>style.visibility</p:attrName>
                                        </p:attrNameLst>
                                      </p:cBhvr>
                                      <p:to>
                                        <p:strVal val="visible"/>
                                      </p:to>
                                    </p:set>
                                    <p:animEffect filter="fade" transition="in">
                                      <p:cBhvr>
                                        <p:cTn dur="1000"/>
                                        <p:tgtEl>
                                          <p:spTgt spid="14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3" st="3"/>
                                            </p:txEl>
                                          </p:spTgt>
                                        </p:tgtEl>
                                        <p:attrNameLst>
                                          <p:attrName>style.visibility</p:attrName>
                                        </p:attrNameLst>
                                      </p:cBhvr>
                                      <p:to>
                                        <p:strVal val="visible"/>
                                      </p:to>
                                    </p:set>
                                    <p:animEffect filter="fade" transition="in">
                                      <p:cBhvr>
                                        <p:cTn dur="1000"/>
                                        <p:tgtEl>
                                          <p:spTgt spid="14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4" st="4"/>
                                            </p:txEl>
                                          </p:spTgt>
                                        </p:tgtEl>
                                        <p:attrNameLst>
                                          <p:attrName>style.visibility</p:attrName>
                                        </p:attrNameLst>
                                      </p:cBhvr>
                                      <p:to>
                                        <p:strVal val="visible"/>
                                      </p:to>
                                    </p:set>
                                    <p:animEffect filter="fade" transition="in">
                                      <p:cBhvr>
                                        <p:cTn dur="1000"/>
                                        <p:tgtEl>
                                          <p:spTgt spid="14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¿Cuál es la diferencia entre WWW e Internet?</a:t>
            </a:r>
            <a:endParaRPr/>
          </a:p>
        </p:txBody>
      </p:sp>
      <p:pic>
        <p:nvPicPr>
          <p:cNvPr descr="Original ..." id="150" name="Google Shape;150;p25"/>
          <p:cNvPicPr preferRelativeResize="0"/>
          <p:nvPr/>
        </p:nvPicPr>
        <p:blipFill>
          <a:blip r:embed="rId3">
            <a:alphaModFix/>
          </a:blip>
          <a:stretch>
            <a:fillRect/>
          </a:stretch>
        </p:blipFill>
        <p:spPr>
          <a:xfrm>
            <a:off x="3405075" y="2032900"/>
            <a:ext cx="2110700" cy="2110700"/>
          </a:xfrm>
          <a:prstGeom prst="rect">
            <a:avLst/>
          </a:prstGeom>
          <a:noFill/>
          <a:ln>
            <a:noFill/>
          </a:ln>
        </p:spPr>
      </p:pic>
      <p:sp>
        <p:nvSpPr>
          <p:cNvPr id="151" name="Google Shape;151;p25"/>
          <p:cNvSpPr txBox="1"/>
          <p:nvPr/>
        </p:nvSpPr>
        <p:spPr>
          <a:xfrm>
            <a:off x="419850" y="2004475"/>
            <a:ext cx="2778300" cy="6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Roboto"/>
                <a:ea typeface="Roboto"/>
                <a:cs typeface="Roboto"/>
                <a:sym typeface="Roboto"/>
              </a:rPr>
              <a:t>La web funciona sobre internet.</a:t>
            </a:r>
            <a:endParaRPr sz="1800">
              <a:solidFill>
                <a:srgbClr val="FFFFFF"/>
              </a:solidFill>
              <a:latin typeface="Roboto"/>
              <a:ea typeface="Roboto"/>
              <a:cs typeface="Roboto"/>
              <a:sym typeface="Roboto"/>
            </a:endParaRPr>
          </a:p>
        </p:txBody>
      </p:sp>
      <p:sp>
        <p:nvSpPr>
          <p:cNvPr id="152" name="Google Shape;152;p25"/>
          <p:cNvSpPr txBox="1"/>
          <p:nvPr/>
        </p:nvSpPr>
        <p:spPr>
          <a:xfrm>
            <a:off x="231500" y="2995075"/>
            <a:ext cx="2890500" cy="10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Roboto"/>
                <a:ea typeface="Roboto"/>
                <a:cs typeface="Roboto"/>
                <a:sym typeface="Roboto"/>
              </a:rPr>
              <a:t>La web es un conjunto de documentos y protocolos instalados en los equipos.</a:t>
            </a:r>
            <a:endParaRPr sz="1800">
              <a:solidFill>
                <a:srgbClr val="FFFFFF"/>
              </a:solidFill>
              <a:latin typeface="Roboto"/>
              <a:ea typeface="Roboto"/>
              <a:cs typeface="Roboto"/>
              <a:sym typeface="Roboto"/>
            </a:endParaRPr>
          </a:p>
        </p:txBody>
      </p:sp>
      <p:sp>
        <p:nvSpPr>
          <p:cNvPr id="153" name="Google Shape;153;p25"/>
          <p:cNvSpPr txBox="1"/>
          <p:nvPr/>
        </p:nvSpPr>
        <p:spPr>
          <a:xfrm>
            <a:off x="5946500" y="2004475"/>
            <a:ext cx="2890500" cy="10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Roboto"/>
                <a:ea typeface="Roboto"/>
                <a:cs typeface="Roboto"/>
                <a:sym typeface="Roboto"/>
              </a:rPr>
              <a:t>Internet es un conjunto de dispositivos conectados entre sí. </a:t>
            </a:r>
            <a:endParaRPr sz="1800">
              <a:solidFill>
                <a:srgbClr val="FFFFFF"/>
              </a:solidFill>
              <a:latin typeface="Roboto"/>
              <a:ea typeface="Roboto"/>
              <a:cs typeface="Roboto"/>
              <a:sym typeface="Roboto"/>
            </a:endParaRPr>
          </a:p>
        </p:txBody>
      </p:sp>
      <p:sp>
        <p:nvSpPr>
          <p:cNvPr id="154" name="Google Shape;154;p25"/>
          <p:cNvSpPr txBox="1"/>
          <p:nvPr/>
        </p:nvSpPr>
        <p:spPr>
          <a:xfrm>
            <a:off x="5946500" y="3299875"/>
            <a:ext cx="2890500" cy="74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Roboto"/>
                <a:ea typeface="Roboto"/>
                <a:cs typeface="Roboto"/>
                <a:sym typeface="Roboto"/>
              </a:rPr>
              <a:t>Internet no necesita de la web para funcionar.</a:t>
            </a:r>
            <a:endParaRPr sz="1800">
              <a:solidFill>
                <a:srgbClr val="FFFFF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Navegadores Web (Web Browsers)</a:t>
            </a:r>
            <a:endParaRPr/>
          </a:p>
        </p:txBody>
      </p:sp>
      <p:sp>
        <p:nvSpPr>
          <p:cNvPr id="160" name="Google Shape;160;p26"/>
          <p:cNvSpPr txBox="1"/>
          <p:nvPr>
            <p:ph idx="1" type="body"/>
          </p:nvPr>
        </p:nvSpPr>
        <p:spPr>
          <a:xfrm>
            <a:off x="159300" y="1489825"/>
            <a:ext cx="4746600" cy="34617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Permiten a</a:t>
            </a:r>
            <a:r>
              <a:rPr lang="en" sz="1600"/>
              <a:t> un usuario hacer una petición de información a un servidor web.</a:t>
            </a:r>
            <a:endParaRPr sz="1600"/>
          </a:p>
          <a:p>
            <a:pPr indent="-330200" lvl="0" marL="457200" rtl="0" algn="l">
              <a:lnSpc>
                <a:spcPct val="150000"/>
              </a:lnSpc>
              <a:spcBef>
                <a:spcPts val="0"/>
              </a:spcBef>
              <a:spcAft>
                <a:spcPts val="0"/>
              </a:spcAft>
              <a:buSzPts val="1600"/>
              <a:buChar char="➢"/>
            </a:pPr>
            <a:r>
              <a:rPr lang="en" sz="1600"/>
              <a:t>Visión gráfica de la respuesta del servidor.</a:t>
            </a:r>
            <a:endParaRPr sz="1600"/>
          </a:p>
          <a:p>
            <a:pPr indent="-330200" lvl="0" marL="457200" rtl="0" algn="l">
              <a:lnSpc>
                <a:spcPct val="150000"/>
              </a:lnSpc>
              <a:spcBef>
                <a:spcPts val="0"/>
              </a:spcBef>
              <a:spcAft>
                <a:spcPts val="0"/>
              </a:spcAft>
              <a:buSzPts val="1600"/>
              <a:buChar char="➢"/>
            </a:pPr>
            <a:r>
              <a:rPr lang="en" sz="1600"/>
              <a:t>Se ejecutan en el dispositivo del usuario (cliente).</a:t>
            </a:r>
            <a:endParaRPr sz="1600"/>
          </a:p>
          <a:p>
            <a:pPr indent="-330200" lvl="0" marL="457200" rtl="0" algn="l">
              <a:lnSpc>
                <a:spcPct val="150000"/>
              </a:lnSpc>
              <a:spcBef>
                <a:spcPts val="0"/>
              </a:spcBef>
              <a:spcAft>
                <a:spcPts val="0"/>
              </a:spcAft>
              <a:buSzPts val="1600"/>
              <a:buChar char="➢"/>
            </a:pPr>
            <a:r>
              <a:rPr lang="en" sz="1600"/>
              <a:t>Usan WWW para solicitar hipertexto e hipermedia.</a:t>
            </a:r>
            <a:endParaRPr sz="1600"/>
          </a:p>
          <a:p>
            <a:pPr indent="-330200" lvl="0" marL="457200" rtl="0" algn="l">
              <a:lnSpc>
                <a:spcPct val="150000"/>
              </a:lnSpc>
              <a:spcBef>
                <a:spcPts val="0"/>
              </a:spcBef>
              <a:spcAft>
                <a:spcPts val="0"/>
              </a:spcAft>
              <a:buSzPts val="1600"/>
              <a:buChar char="➢"/>
            </a:pPr>
            <a:r>
              <a:rPr lang="en" sz="1600"/>
              <a:t>Usan el protocolo HTTP para comunicarse con el servidor web.</a:t>
            </a:r>
            <a:endParaRPr sz="1600"/>
          </a:p>
        </p:txBody>
      </p:sp>
      <p:pic>
        <p:nvPicPr>
          <p:cNvPr id="161" name="Google Shape;161;p26"/>
          <p:cNvPicPr preferRelativeResize="0"/>
          <p:nvPr/>
        </p:nvPicPr>
        <p:blipFill>
          <a:blip r:embed="rId3">
            <a:alphaModFix/>
          </a:blip>
          <a:stretch>
            <a:fillRect/>
          </a:stretch>
        </p:blipFill>
        <p:spPr>
          <a:xfrm>
            <a:off x="4905900" y="1880750"/>
            <a:ext cx="4194124" cy="2469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0" st="0"/>
                                            </p:txEl>
                                          </p:spTgt>
                                        </p:tgtEl>
                                        <p:attrNameLst>
                                          <p:attrName>style.visibility</p:attrName>
                                        </p:attrNameLst>
                                      </p:cBhvr>
                                      <p:to>
                                        <p:strVal val="visible"/>
                                      </p:to>
                                    </p:set>
                                    <p:animEffect filter="fade" transition="in">
                                      <p:cBhvr>
                                        <p:cTn dur="1000"/>
                                        <p:tgtEl>
                                          <p:spTgt spid="16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1" st="1"/>
                                            </p:txEl>
                                          </p:spTgt>
                                        </p:tgtEl>
                                        <p:attrNameLst>
                                          <p:attrName>style.visibility</p:attrName>
                                        </p:attrNameLst>
                                      </p:cBhvr>
                                      <p:to>
                                        <p:strVal val="visible"/>
                                      </p:to>
                                    </p:set>
                                    <p:animEffect filter="fade" transition="in">
                                      <p:cBhvr>
                                        <p:cTn dur="1000"/>
                                        <p:tgtEl>
                                          <p:spTgt spid="16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2" st="2"/>
                                            </p:txEl>
                                          </p:spTgt>
                                        </p:tgtEl>
                                        <p:attrNameLst>
                                          <p:attrName>style.visibility</p:attrName>
                                        </p:attrNameLst>
                                      </p:cBhvr>
                                      <p:to>
                                        <p:strVal val="visible"/>
                                      </p:to>
                                    </p:set>
                                    <p:animEffect filter="fade" transition="in">
                                      <p:cBhvr>
                                        <p:cTn dur="1000"/>
                                        <p:tgtEl>
                                          <p:spTgt spid="16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3" st="3"/>
                                            </p:txEl>
                                          </p:spTgt>
                                        </p:tgtEl>
                                        <p:attrNameLst>
                                          <p:attrName>style.visibility</p:attrName>
                                        </p:attrNameLst>
                                      </p:cBhvr>
                                      <p:to>
                                        <p:strVal val="visible"/>
                                      </p:to>
                                    </p:set>
                                    <p:animEffect filter="fade" transition="in">
                                      <p:cBhvr>
                                        <p:cTn dur="1000"/>
                                        <p:tgtEl>
                                          <p:spTgt spid="16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4" st="4"/>
                                            </p:txEl>
                                          </p:spTgt>
                                        </p:tgtEl>
                                        <p:attrNameLst>
                                          <p:attrName>style.visibility</p:attrName>
                                        </p:attrNameLst>
                                      </p:cBhvr>
                                      <p:to>
                                        <p:strVal val="visible"/>
                                      </p:to>
                                    </p:set>
                                    <p:animEffect filter="fade" transition="in">
                                      <p:cBhvr>
                                        <p:cTn dur="1000"/>
                                        <p:tgtEl>
                                          <p:spTgt spid="16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Servidores Web</a:t>
            </a:r>
            <a:endParaRPr/>
          </a:p>
        </p:txBody>
      </p:sp>
      <p:sp>
        <p:nvSpPr>
          <p:cNvPr id="167" name="Google Shape;167;p27"/>
          <p:cNvSpPr txBox="1"/>
          <p:nvPr>
            <p:ph idx="1" type="body"/>
          </p:nvPr>
        </p:nvSpPr>
        <p:spPr>
          <a:xfrm>
            <a:off x="387900" y="1489825"/>
            <a:ext cx="8620800" cy="30789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Son programas cuyo objetivo es almacenar y proveer documentos solicitados por un cliente.</a:t>
            </a:r>
            <a:endParaRPr/>
          </a:p>
          <a:p>
            <a:pPr indent="-342900" lvl="0" marL="457200" rtl="0" algn="l">
              <a:lnSpc>
                <a:spcPct val="150000"/>
              </a:lnSpc>
              <a:spcBef>
                <a:spcPts val="0"/>
              </a:spcBef>
              <a:spcAft>
                <a:spcPts val="0"/>
              </a:spcAft>
              <a:buSzPts val="1800"/>
              <a:buChar char="➢"/>
            </a:pPr>
            <a:r>
              <a:rPr b="1" lang="en">
                <a:solidFill>
                  <a:srgbClr val="EA9999"/>
                </a:solidFill>
              </a:rPr>
              <a:t>Reactivos:</a:t>
            </a:r>
            <a:r>
              <a:rPr b="1" lang="en"/>
              <a:t> </a:t>
            </a:r>
            <a:r>
              <a:rPr lang="en"/>
              <a:t>funcionan solo cuando reciben peticiones y durante el tiempo de conexión.</a:t>
            </a:r>
            <a:endParaRPr/>
          </a:p>
          <a:p>
            <a:pPr indent="-330200" lvl="1" marL="914400" rtl="0" algn="l">
              <a:lnSpc>
                <a:spcPct val="150000"/>
              </a:lnSpc>
              <a:spcBef>
                <a:spcPts val="0"/>
              </a:spcBef>
              <a:spcAft>
                <a:spcPts val="0"/>
              </a:spcAft>
              <a:buSzPts val="1600"/>
              <a:buChar char="○"/>
            </a:pPr>
            <a:r>
              <a:rPr lang="en" sz="1600"/>
              <a:t>Pueden soportar múltiples clientes a la vez.</a:t>
            </a:r>
            <a:endParaRPr sz="1600"/>
          </a:p>
          <a:p>
            <a:pPr indent="-330200" lvl="1" marL="914400" rtl="0" algn="l">
              <a:lnSpc>
                <a:spcPct val="150000"/>
              </a:lnSpc>
              <a:spcBef>
                <a:spcPts val="0"/>
              </a:spcBef>
              <a:spcAft>
                <a:spcPts val="0"/>
              </a:spcAft>
              <a:buSzPts val="1600"/>
              <a:buChar char="○"/>
            </a:pPr>
            <a:r>
              <a:rPr lang="en" sz="1600"/>
              <a:t>Su funcionamiento termina al entregar el documento al cliente.</a:t>
            </a:r>
            <a:endParaRPr sz="1600"/>
          </a:p>
          <a:p>
            <a:pPr indent="-342900" lvl="0" marL="457200" rtl="0" algn="l">
              <a:lnSpc>
                <a:spcPct val="150000"/>
              </a:lnSpc>
              <a:spcBef>
                <a:spcPts val="0"/>
              </a:spcBef>
              <a:spcAft>
                <a:spcPts val="0"/>
              </a:spcAft>
              <a:buSzPts val="1800"/>
              <a:buChar char="➢"/>
            </a:pPr>
            <a:r>
              <a:rPr lang="en"/>
              <a:t>Cada documento/programa en un servidor web está identificado por una </a:t>
            </a:r>
            <a:r>
              <a:rPr b="1" lang="en">
                <a:solidFill>
                  <a:srgbClr val="EA9999"/>
                </a:solidFill>
              </a:rPr>
              <a:t>URL</a:t>
            </a:r>
            <a:r>
              <a:rPr lang="en"/>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0" st="0"/>
                                            </p:txEl>
                                          </p:spTgt>
                                        </p:tgtEl>
                                        <p:attrNameLst>
                                          <p:attrName>style.visibility</p:attrName>
                                        </p:attrNameLst>
                                      </p:cBhvr>
                                      <p:to>
                                        <p:strVal val="visible"/>
                                      </p:to>
                                    </p:set>
                                    <p:animEffect filter="fade" transition="in">
                                      <p:cBhvr>
                                        <p:cTn dur="1000"/>
                                        <p:tgtEl>
                                          <p:spTgt spid="1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1" st="1"/>
                                            </p:txEl>
                                          </p:spTgt>
                                        </p:tgtEl>
                                        <p:attrNameLst>
                                          <p:attrName>style.visibility</p:attrName>
                                        </p:attrNameLst>
                                      </p:cBhvr>
                                      <p:to>
                                        <p:strVal val="visible"/>
                                      </p:to>
                                    </p:set>
                                    <p:animEffect filter="fade" transition="in">
                                      <p:cBhvr>
                                        <p:cTn dur="1000"/>
                                        <p:tgtEl>
                                          <p:spTgt spid="16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2" st="2"/>
                                            </p:txEl>
                                          </p:spTgt>
                                        </p:tgtEl>
                                        <p:attrNameLst>
                                          <p:attrName>style.visibility</p:attrName>
                                        </p:attrNameLst>
                                      </p:cBhvr>
                                      <p:to>
                                        <p:strVal val="visible"/>
                                      </p:to>
                                    </p:set>
                                    <p:animEffect filter="fade" transition="in">
                                      <p:cBhvr>
                                        <p:cTn dur="1000"/>
                                        <p:tgtEl>
                                          <p:spTgt spid="16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3" st="3"/>
                                            </p:txEl>
                                          </p:spTgt>
                                        </p:tgtEl>
                                        <p:attrNameLst>
                                          <p:attrName>style.visibility</p:attrName>
                                        </p:attrNameLst>
                                      </p:cBhvr>
                                      <p:to>
                                        <p:strVal val="visible"/>
                                      </p:to>
                                    </p:set>
                                    <p:animEffect filter="fade" transition="in">
                                      <p:cBhvr>
                                        <p:cTn dur="1000"/>
                                        <p:tgtEl>
                                          <p:spTgt spid="16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4" st="4"/>
                                            </p:txEl>
                                          </p:spTgt>
                                        </p:tgtEl>
                                        <p:attrNameLst>
                                          <p:attrName>style.visibility</p:attrName>
                                        </p:attrNameLst>
                                      </p:cBhvr>
                                      <p:to>
                                        <p:strVal val="visible"/>
                                      </p:to>
                                    </p:set>
                                    <p:animEffect filter="fade" transition="in">
                                      <p:cBhvr>
                                        <p:cTn dur="1000"/>
                                        <p:tgtEl>
                                          <p:spTgt spid="16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Servidores Web</a:t>
            </a:r>
            <a:endParaRPr/>
          </a:p>
        </p:txBody>
      </p:sp>
      <p:sp>
        <p:nvSpPr>
          <p:cNvPr id="173" name="Google Shape;173;p28"/>
          <p:cNvSpPr/>
          <p:nvPr/>
        </p:nvSpPr>
        <p:spPr>
          <a:xfrm>
            <a:off x="148450" y="1750000"/>
            <a:ext cx="4474800" cy="2700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8"/>
          <p:cNvSpPr/>
          <p:nvPr/>
        </p:nvSpPr>
        <p:spPr>
          <a:xfrm>
            <a:off x="221525" y="2555225"/>
            <a:ext cx="3577500" cy="1843500"/>
          </a:xfrm>
          <a:prstGeom prst="cube">
            <a:avLst>
              <a:gd fmla="val 25000"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8"/>
          <p:cNvSpPr txBox="1"/>
          <p:nvPr/>
        </p:nvSpPr>
        <p:spPr>
          <a:xfrm>
            <a:off x="1364600" y="1867875"/>
            <a:ext cx="1932600" cy="47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Sistema Operativo</a:t>
            </a:r>
            <a:endParaRPr b="1"/>
          </a:p>
        </p:txBody>
      </p:sp>
      <p:sp>
        <p:nvSpPr>
          <p:cNvPr id="176" name="Google Shape;176;p28"/>
          <p:cNvSpPr txBox="1"/>
          <p:nvPr/>
        </p:nvSpPr>
        <p:spPr>
          <a:xfrm>
            <a:off x="1059800" y="2477475"/>
            <a:ext cx="1932600" cy="47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Servidor Web (Puerto)</a:t>
            </a:r>
            <a:endParaRPr b="1"/>
          </a:p>
        </p:txBody>
      </p:sp>
      <p:sp>
        <p:nvSpPr>
          <p:cNvPr id="177" name="Google Shape;177;p28"/>
          <p:cNvSpPr/>
          <p:nvPr/>
        </p:nvSpPr>
        <p:spPr>
          <a:xfrm>
            <a:off x="441475" y="3200850"/>
            <a:ext cx="1117200" cy="9966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Document Root</a:t>
            </a:r>
            <a:endParaRPr/>
          </a:p>
        </p:txBody>
      </p:sp>
      <p:sp>
        <p:nvSpPr>
          <p:cNvPr id="178" name="Google Shape;178;p28"/>
          <p:cNvSpPr/>
          <p:nvPr/>
        </p:nvSpPr>
        <p:spPr>
          <a:xfrm>
            <a:off x="1889275" y="3200850"/>
            <a:ext cx="1117200" cy="9966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Server Root</a:t>
            </a:r>
            <a:endParaRPr/>
          </a:p>
        </p:txBody>
      </p:sp>
      <p:sp>
        <p:nvSpPr>
          <p:cNvPr id="179" name="Google Shape;179;p28"/>
          <p:cNvSpPr txBox="1"/>
          <p:nvPr/>
        </p:nvSpPr>
        <p:spPr>
          <a:xfrm>
            <a:off x="4690550" y="1386225"/>
            <a:ext cx="4308000" cy="34437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F3F3F3"/>
              </a:buClr>
              <a:buSzPts val="1600"/>
              <a:buFont typeface="Roboto"/>
              <a:buChar char="➢"/>
            </a:pPr>
            <a:r>
              <a:rPr lang="en" sz="1600">
                <a:solidFill>
                  <a:srgbClr val="F3F3F3"/>
                </a:solidFill>
                <a:latin typeface="Roboto"/>
                <a:ea typeface="Roboto"/>
                <a:cs typeface="Roboto"/>
                <a:sym typeface="Roboto"/>
              </a:rPr>
              <a:t>Cuando se ejecuta, el SW solicita al SO el uso de un puerto (usualmente el 80).</a:t>
            </a:r>
            <a:endParaRPr sz="1600">
              <a:solidFill>
                <a:srgbClr val="F3F3F3"/>
              </a:solidFill>
              <a:latin typeface="Roboto"/>
              <a:ea typeface="Roboto"/>
              <a:cs typeface="Roboto"/>
              <a:sym typeface="Roboto"/>
            </a:endParaRPr>
          </a:p>
          <a:p>
            <a:pPr indent="-330200" lvl="0" marL="457200" rtl="0" algn="l">
              <a:lnSpc>
                <a:spcPct val="115000"/>
              </a:lnSpc>
              <a:spcBef>
                <a:spcPts val="0"/>
              </a:spcBef>
              <a:spcAft>
                <a:spcPts val="0"/>
              </a:spcAft>
              <a:buClr>
                <a:srgbClr val="F3F3F3"/>
              </a:buClr>
              <a:buSzPts val="1600"/>
              <a:buFont typeface="Roboto"/>
              <a:buChar char="➢"/>
            </a:pPr>
            <a:r>
              <a:rPr lang="en" sz="1600">
                <a:solidFill>
                  <a:srgbClr val="F3F3F3"/>
                </a:solidFill>
                <a:latin typeface="Roboto"/>
                <a:ea typeface="Roboto"/>
                <a:cs typeface="Roboto"/>
                <a:sym typeface="Roboto"/>
              </a:rPr>
              <a:t>La estructura de archivos de un SW tiene dos partes:</a:t>
            </a:r>
            <a:endParaRPr sz="1600">
              <a:solidFill>
                <a:srgbClr val="F3F3F3"/>
              </a:solidFill>
              <a:latin typeface="Roboto"/>
              <a:ea typeface="Roboto"/>
              <a:cs typeface="Roboto"/>
              <a:sym typeface="Roboto"/>
            </a:endParaRPr>
          </a:p>
          <a:p>
            <a:pPr indent="-323850" lvl="1" marL="914400" rtl="0" algn="l">
              <a:lnSpc>
                <a:spcPct val="115000"/>
              </a:lnSpc>
              <a:spcBef>
                <a:spcPts val="0"/>
              </a:spcBef>
              <a:spcAft>
                <a:spcPts val="0"/>
              </a:spcAft>
              <a:buClr>
                <a:srgbClr val="F3F3F3"/>
              </a:buClr>
              <a:buSzPts val="1500"/>
              <a:buFont typeface="Roboto"/>
              <a:buChar char="○"/>
            </a:pPr>
            <a:r>
              <a:rPr b="1" lang="en" sz="1500">
                <a:solidFill>
                  <a:srgbClr val="EA9999"/>
                </a:solidFill>
                <a:latin typeface="Roboto"/>
                <a:ea typeface="Roboto"/>
                <a:cs typeface="Roboto"/>
                <a:sym typeface="Roboto"/>
              </a:rPr>
              <a:t>Document Root:</a:t>
            </a:r>
            <a:r>
              <a:rPr b="1" lang="en" sz="1500">
                <a:solidFill>
                  <a:srgbClr val="F3F3F3"/>
                </a:solidFill>
                <a:latin typeface="Roboto"/>
                <a:ea typeface="Roboto"/>
                <a:cs typeface="Roboto"/>
                <a:sym typeface="Roboto"/>
              </a:rPr>
              <a:t> </a:t>
            </a:r>
            <a:r>
              <a:rPr lang="en" sz="1500">
                <a:solidFill>
                  <a:srgbClr val="F3F3F3"/>
                </a:solidFill>
                <a:latin typeface="Roboto"/>
                <a:ea typeface="Roboto"/>
                <a:cs typeface="Roboto"/>
                <a:sym typeface="Roboto"/>
              </a:rPr>
              <a:t>almacena todos los documentos que pueden ser accesados mediante una petición web.</a:t>
            </a:r>
            <a:endParaRPr sz="1500">
              <a:solidFill>
                <a:srgbClr val="F3F3F3"/>
              </a:solidFill>
              <a:latin typeface="Roboto"/>
              <a:ea typeface="Roboto"/>
              <a:cs typeface="Roboto"/>
              <a:sym typeface="Roboto"/>
            </a:endParaRPr>
          </a:p>
          <a:p>
            <a:pPr indent="-323850" lvl="1" marL="914400" rtl="0" algn="l">
              <a:lnSpc>
                <a:spcPct val="115000"/>
              </a:lnSpc>
              <a:spcBef>
                <a:spcPts val="0"/>
              </a:spcBef>
              <a:spcAft>
                <a:spcPts val="0"/>
              </a:spcAft>
              <a:buClr>
                <a:srgbClr val="F3F3F3"/>
              </a:buClr>
              <a:buSzPts val="1500"/>
              <a:buFont typeface="Roboto"/>
              <a:buChar char="○"/>
            </a:pPr>
            <a:r>
              <a:rPr b="1" lang="en" sz="1500">
                <a:solidFill>
                  <a:srgbClr val="EA9999"/>
                </a:solidFill>
                <a:latin typeface="Roboto"/>
                <a:ea typeface="Roboto"/>
                <a:cs typeface="Roboto"/>
                <a:sym typeface="Roboto"/>
              </a:rPr>
              <a:t>Server Root:</a:t>
            </a:r>
            <a:r>
              <a:rPr b="1" lang="en" sz="1500">
                <a:solidFill>
                  <a:srgbClr val="F3F3F3"/>
                </a:solidFill>
                <a:latin typeface="Roboto"/>
                <a:ea typeface="Roboto"/>
                <a:cs typeface="Roboto"/>
                <a:sym typeface="Roboto"/>
              </a:rPr>
              <a:t> </a:t>
            </a:r>
            <a:r>
              <a:rPr lang="en" sz="1500">
                <a:solidFill>
                  <a:srgbClr val="F3F3F3"/>
                </a:solidFill>
                <a:latin typeface="Roboto"/>
                <a:ea typeface="Roboto"/>
                <a:cs typeface="Roboto"/>
                <a:sym typeface="Roboto"/>
              </a:rPr>
              <a:t>almacena los archivos de configuración y el software de soporte. No es accesible desde afuera.</a:t>
            </a:r>
            <a:endParaRPr sz="1500">
              <a:solidFill>
                <a:srgbClr val="F3F3F3"/>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0" st="0"/>
                                            </p:txEl>
                                          </p:spTgt>
                                        </p:tgtEl>
                                        <p:attrNameLst>
                                          <p:attrName>style.visibility</p:attrName>
                                        </p:attrNameLst>
                                      </p:cBhvr>
                                      <p:to>
                                        <p:strVal val="visible"/>
                                      </p:to>
                                    </p:set>
                                    <p:animEffect filter="fade" transition="in">
                                      <p:cBhvr>
                                        <p:cTn dur="1000"/>
                                        <p:tgtEl>
                                          <p:spTgt spid="1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1" st="1"/>
                                            </p:txEl>
                                          </p:spTgt>
                                        </p:tgtEl>
                                        <p:attrNameLst>
                                          <p:attrName>style.visibility</p:attrName>
                                        </p:attrNameLst>
                                      </p:cBhvr>
                                      <p:to>
                                        <p:strVal val="visible"/>
                                      </p:to>
                                    </p:set>
                                    <p:animEffect filter="fade" transition="in">
                                      <p:cBhvr>
                                        <p:cTn dur="1000"/>
                                        <p:tgtEl>
                                          <p:spTgt spid="17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2" st="2"/>
                                            </p:txEl>
                                          </p:spTgt>
                                        </p:tgtEl>
                                        <p:attrNameLst>
                                          <p:attrName>style.visibility</p:attrName>
                                        </p:attrNameLst>
                                      </p:cBhvr>
                                      <p:to>
                                        <p:strVal val="visible"/>
                                      </p:to>
                                    </p:set>
                                    <p:animEffect filter="fade" transition="in">
                                      <p:cBhvr>
                                        <p:cTn dur="1000"/>
                                        <p:tgtEl>
                                          <p:spTgt spid="17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3" st="3"/>
                                            </p:txEl>
                                          </p:spTgt>
                                        </p:tgtEl>
                                        <p:attrNameLst>
                                          <p:attrName>style.visibility</p:attrName>
                                        </p:attrNameLst>
                                      </p:cBhvr>
                                      <p:to>
                                        <p:strVal val="visible"/>
                                      </p:to>
                                    </p:set>
                                    <p:animEffect filter="fade" transition="in">
                                      <p:cBhvr>
                                        <p:cTn dur="1000"/>
                                        <p:tgtEl>
                                          <p:spTgt spid="17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Servidores Web</a:t>
            </a:r>
            <a:endParaRPr/>
          </a:p>
        </p:txBody>
      </p:sp>
      <p:graphicFrame>
        <p:nvGraphicFramePr>
          <p:cNvPr id="185" name="Google Shape;185;p29"/>
          <p:cNvGraphicFramePr/>
          <p:nvPr/>
        </p:nvGraphicFramePr>
        <p:xfrm>
          <a:off x="54550" y="1354600"/>
          <a:ext cx="3000000" cy="3000000"/>
        </p:xfrm>
        <a:graphic>
          <a:graphicData uri="http://schemas.openxmlformats.org/drawingml/2006/table">
            <a:tbl>
              <a:tblPr>
                <a:noFill/>
                <a:tableStyleId>{EFC55086-DB43-4280-98DE-5563F436E291}</a:tableStyleId>
              </a:tblPr>
              <a:tblGrid>
                <a:gridCol w="4522875"/>
                <a:gridCol w="4522875"/>
              </a:tblGrid>
              <a:tr h="463825">
                <a:tc>
                  <a:txBody>
                    <a:bodyPr/>
                    <a:lstStyle/>
                    <a:p>
                      <a:pPr indent="0" lvl="0" marL="0" rtl="0" algn="ctr">
                        <a:spcBef>
                          <a:spcPts val="0"/>
                        </a:spcBef>
                        <a:spcAft>
                          <a:spcPts val="0"/>
                        </a:spcAft>
                        <a:buNone/>
                      </a:pPr>
                      <a:r>
                        <a:rPr b="1" lang="en" sz="1800">
                          <a:latin typeface="Roboto"/>
                          <a:ea typeface="Roboto"/>
                          <a:cs typeface="Roboto"/>
                          <a:sym typeface="Roboto"/>
                        </a:rPr>
                        <a:t>Apache</a:t>
                      </a:r>
                      <a:endParaRPr b="1" sz="1800">
                        <a:latin typeface="Roboto"/>
                        <a:ea typeface="Roboto"/>
                        <a:cs typeface="Roboto"/>
                        <a:sym typeface="Roboto"/>
                      </a:endParaRPr>
                    </a:p>
                  </a:txBody>
                  <a:tcPr marT="91425" marB="91425" marR="91425" marL="91425">
                    <a:solidFill>
                      <a:srgbClr val="9FC5E8"/>
                    </a:solidFill>
                  </a:tcPr>
                </a:tc>
                <a:tc>
                  <a:txBody>
                    <a:bodyPr/>
                    <a:lstStyle/>
                    <a:p>
                      <a:pPr indent="0" lvl="0" marL="0" rtl="0" algn="ctr">
                        <a:spcBef>
                          <a:spcPts val="0"/>
                        </a:spcBef>
                        <a:spcAft>
                          <a:spcPts val="0"/>
                        </a:spcAft>
                        <a:buNone/>
                      </a:pPr>
                      <a:r>
                        <a:rPr b="1" lang="en" sz="1800">
                          <a:latin typeface="Roboto"/>
                          <a:ea typeface="Roboto"/>
                          <a:cs typeface="Roboto"/>
                          <a:sym typeface="Roboto"/>
                        </a:rPr>
                        <a:t>IIS</a:t>
                      </a:r>
                      <a:endParaRPr b="1" sz="1800">
                        <a:latin typeface="Roboto"/>
                        <a:ea typeface="Roboto"/>
                        <a:cs typeface="Roboto"/>
                        <a:sym typeface="Roboto"/>
                      </a:endParaRPr>
                    </a:p>
                  </a:txBody>
                  <a:tcPr marT="91425" marB="91425" marR="91425" marL="91425">
                    <a:solidFill>
                      <a:srgbClr val="9FC5E8"/>
                    </a:solidFill>
                  </a:tcPr>
                </a:tc>
              </a:tr>
              <a:tr h="3101425">
                <a:tc>
                  <a:txBody>
                    <a:bodyPr/>
                    <a:lstStyle/>
                    <a:p>
                      <a:pPr indent="-323850" lvl="0" marL="457200" rtl="0" algn="l">
                        <a:lnSpc>
                          <a:spcPct val="150000"/>
                        </a:lnSpc>
                        <a:spcBef>
                          <a:spcPts val="0"/>
                        </a:spcBef>
                        <a:spcAft>
                          <a:spcPts val="0"/>
                        </a:spcAft>
                        <a:buClr>
                          <a:srgbClr val="FFFFFF"/>
                        </a:buClr>
                        <a:buSzPts val="1500"/>
                        <a:buFont typeface="Roboto"/>
                        <a:buChar char="●"/>
                      </a:pPr>
                      <a:r>
                        <a:rPr lang="en" sz="1500">
                          <a:solidFill>
                            <a:srgbClr val="FFFFFF"/>
                          </a:solidFill>
                          <a:latin typeface="Roboto"/>
                          <a:ea typeface="Roboto"/>
                          <a:cs typeface="Roboto"/>
                          <a:sym typeface="Roboto"/>
                        </a:rPr>
                        <a:t>Es el más usado en internet.</a:t>
                      </a:r>
                      <a:endParaRPr sz="1500">
                        <a:solidFill>
                          <a:srgbClr val="FFFFFF"/>
                        </a:solidFill>
                        <a:latin typeface="Roboto"/>
                        <a:ea typeface="Roboto"/>
                        <a:cs typeface="Roboto"/>
                        <a:sym typeface="Roboto"/>
                      </a:endParaRPr>
                    </a:p>
                    <a:p>
                      <a:pPr indent="-323850" lvl="0" marL="457200" rtl="0" algn="l">
                        <a:lnSpc>
                          <a:spcPct val="150000"/>
                        </a:lnSpc>
                        <a:spcBef>
                          <a:spcPts val="0"/>
                        </a:spcBef>
                        <a:spcAft>
                          <a:spcPts val="0"/>
                        </a:spcAft>
                        <a:buClr>
                          <a:srgbClr val="FFFFFF"/>
                        </a:buClr>
                        <a:buSzPts val="1500"/>
                        <a:buFont typeface="Roboto"/>
                        <a:buChar char="●"/>
                      </a:pPr>
                      <a:r>
                        <a:rPr lang="en" sz="1500">
                          <a:solidFill>
                            <a:srgbClr val="FFFFFF"/>
                          </a:solidFill>
                          <a:latin typeface="Roboto"/>
                          <a:ea typeface="Roboto"/>
                          <a:cs typeface="Roboto"/>
                          <a:sym typeface="Roboto"/>
                        </a:rPr>
                        <a:t>Gratuito y open source.</a:t>
                      </a:r>
                      <a:endParaRPr sz="1500">
                        <a:solidFill>
                          <a:srgbClr val="FFFFFF"/>
                        </a:solidFill>
                        <a:latin typeface="Roboto"/>
                        <a:ea typeface="Roboto"/>
                        <a:cs typeface="Roboto"/>
                        <a:sym typeface="Roboto"/>
                      </a:endParaRPr>
                    </a:p>
                    <a:p>
                      <a:pPr indent="-323850" lvl="0" marL="457200" rtl="0" algn="l">
                        <a:lnSpc>
                          <a:spcPct val="150000"/>
                        </a:lnSpc>
                        <a:spcBef>
                          <a:spcPts val="0"/>
                        </a:spcBef>
                        <a:spcAft>
                          <a:spcPts val="0"/>
                        </a:spcAft>
                        <a:buClr>
                          <a:srgbClr val="FFFFFF"/>
                        </a:buClr>
                        <a:buSzPts val="1500"/>
                        <a:buFont typeface="Roboto"/>
                        <a:buChar char="●"/>
                      </a:pPr>
                      <a:r>
                        <a:rPr lang="en" sz="1500">
                          <a:solidFill>
                            <a:srgbClr val="FFFFFF"/>
                          </a:solidFill>
                          <a:latin typeface="Roboto"/>
                          <a:ea typeface="Roboto"/>
                          <a:cs typeface="Roboto"/>
                          <a:sym typeface="Roboto"/>
                        </a:rPr>
                        <a:t>Funciona en plataformas UNIX y Windows.</a:t>
                      </a:r>
                      <a:endParaRPr sz="1500">
                        <a:solidFill>
                          <a:srgbClr val="FFFFFF"/>
                        </a:solidFill>
                        <a:latin typeface="Roboto"/>
                        <a:ea typeface="Roboto"/>
                        <a:cs typeface="Roboto"/>
                        <a:sym typeface="Roboto"/>
                      </a:endParaRPr>
                    </a:p>
                    <a:p>
                      <a:pPr indent="-323850" lvl="0" marL="457200" rtl="0" algn="l">
                        <a:lnSpc>
                          <a:spcPct val="150000"/>
                        </a:lnSpc>
                        <a:spcBef>
                          <a:spcPts val="0"/>
                        </a:spcBef>
                        <a:spcAft>
                          <a:spcPts val="0"/>
                        </a:spcAft>
                        <a:buClr>
                          <a:srgbClr val="FFFFFF"/>
                        </a:buClr>
                        <a:buSzPts val="1500"/>
                        <a:buFont typeface="Roboto"/>
                        <a:buChar char="●"/>
                      </a:pPr>
                      <a:r>
                        <a:rPr lang="en" sz="1500">
                          <a:solidFill>
                            <a:srgbClr val="FFFFFF"/>
                          </a:solidFill>
                          <a:latin typeface="Roboto"/>
                          <a:ea typeface="Roboto"/>
                          <a:cs typeface="Roboto"/>
                          <a:sym typeface="Roboto"/>
                        </a:rPr>
                        <a:t>Archivos de configuración editables por el administrador.</a:t>
                      </a:r>
                      <a:endParaRPr sz="1500">
                        <a:solidFill>
                          <a:srgbClr val="FFFFFF"/>
                        </a:solidFill>
                        <a:latin typeface="Roboto"/>
                        <a:ea typeface="Roboto"/>
                        <a:cs typeface="Roboto"/>
                        <a:sym typeface="Roboto"/>
                      </a:endParaRPr>
                    </a:p>
                    <a:p>
                      <a:pPr indent="-323850" lvl="0" marL="457200" rtl="0" algn="l">
                        <a:lnSpc>
                          <a:spcPct val="150000"/>
                        </a:lnSpc>
                        <a:spcBef>
                          <a:spcPts val="0"/>
                        </a:spcBef>
                        <a:spcAft>
                          <a:spcPts val="0"/>
                        </a:spcAft>
                        <a:buClr>
                          <a:srgbClr val="FFFFFF"/>
                        </a:buClr>
                        <a:buSzPts val="1500"/>
                        <a:buFont typeface="Roboto"/>
                        <a:buChar char="●"/>
                      </a:pPr>
                      <a:r>
                        <a:rPr lang="en" sz="1500">
                          <a:solidFill>
                            <a:srgbClr val="FFFFFF"/>
                          </a:solidFill>
                          <a:latin typeface="Roboto"/>
                          <a:ea typeface="Roboto"/>
                          <a:cs typeface="Roboto"/>
                          <a:sym typeface="Roboto"/>
                        </a:rPr>
                        <a:t>No soporta lenguajes web de Microsoft (Visual Studio .NET).</a:t>
                      </a:r>
                      <a:endParaRPr sz="1500">
                        <a:solidFill>
                          <a:srgbClr val="FFFFFF"/>
                        </a:solidFill>
                        <a:latin typeface="Roboto"/>
                        <a:ea typeface="Roboto"/>
                        <a:cs typeface="Roboto"/>
                        <a:sym typeface="Roboto"/>
                      </a:endParaRPr>
                    </a:p>
                    <a:p>
                      <a:pPr indent="-323850" lvl="0" marL="457200" rtl="0" algn="l">
                        <a:lnSpc>
                          <a:spcPct val="150000"/>
                        </a:lnSpc>
                        <a:spcBef>
                          <a:spcPts val="0"/>
                        </a:spcBef>
                        <a:spcAft>
                          <a:spcPts val="0"/>
                        </a:spcAft>
                        <a:buClr>
                          <a:srgbClr val="FFFFFF"/>
                        </a:buClr>
                        <a:buSzPts val="1500"/>
                        <a:buFont typeface="Roboto"/>
                        <a:buChar char="●"/>
                      </a:pPr>
                      <a:r>
                        <a:rPr lang="en" sz="1500">
                          <a:solidFill>
                            <a:srgbClr val="FFFFFF"/>
                          </a:solidFill>
                          <a:latin typeface="Roboto"/>
                          <a:ea typeface="Roboto"/>
                          <a:cs typeface="Roboto"/>
                          <a:sym typeface="Roboto"/>
                        </a:rPr>
                        <a:t>Soporta una amplia variedad de lenguajes web gratuitos.</a:t>
                      </a:r>
                      <a:endParaRPr sz="1500">
                        <a:solidFill>
                          <a:srgbClr val="FFFFFF"/>
                        </a:solidFill>
                        <a:latin typeface="Roboto"/>
                        <a:ea typeface="Roboto"/>
                        <a:cs typeface="Roboto"/>
                        <a:sym typeface="Roboto"/>
                      </a:endParaRPr>
                    </a:p>
                  </a:txBody>
                  <a:tcPr marT="91425" marB="91425" marR="91425" marL="91425"/>
                </a:tc>
                <a:tc>
                  <a:txBody>
                    <a:bodyPr/>
                    <a:lstStyle/>
                    <a:p>
                      <a:pPr indent="-323850" lvl="0" marL="457200" rtl="0" algn="l">
                        <a:lnSpc>
                          <a:spcPct val="200000"/>
                        </a:lnSpc>
                        <a:spcBef>
                          <a:spcPts val="0"/>
                        </a:spcBef>
                        <a:spcAft>
                          <a:spcPts val="0"/>
                        </a:spcAft>
                        <a:buClr>
                          <a:srgbClr val="FFFFFF"/>
                        </a:buClr>
                        <a:buSzPts val="1500"/>
                        <a:buFont typeface="Roboto"/>
                        <a:buChar char="●"/>
                      </a:pPr>
                      <a:r>
                        <a:rPr lang="en" sz="1500">
                          <a:solidFill>
                            <a:srgbClr val="FFFFFF"/>
                          </a:solidFill>
                          <a:latin typeface="Roboto"/>
                          <a:ea typeface="Roboto"/>
                          <a:cs typeface="Roboto"/>
                          <a:sym typeface="Roboto"/>
                        </a:rPr>
                        <a:t>Nativo en la plataforma Windows.</a:t>
                      </a:r>
                      <a:endParaRPr sz="1500">
                        <a:solidFill>
                          <a:srgbClr val="FFFFFF"/>
                        </a:solidFill>
                        <a:latin typeface="Roboto"/>
                        <a:ea typeface="Roboto"/>
                        <a:cs typeface="Roboto"/>
                        <a:sym typeface="Roboto"/>
                      </a:endParaRPr>
                    </a:p>
                    <a:p>
                      <a:pPr indent="-323850" lvl="0" marL="457200" rtl="0" algn="l">
                        <a:lnSpc>
                          <a:spcPct val="200000"/>
                        </a:lnSpc>
                        <a:spcBef>
                          <a:spcPts val="0"/>
                        </a:spcBef>
                        <a:spcAft>
                          <a:spcPts val="0"/>
                        </a:spcAft>
                        <a:buClr>
                          <a:srgbClr val="FFFFFF"/>
                        </a:buClr>
                        <a:buSzPts val="1500"/>
                        <a:buFont typeface="Roboto"/>
                        <a:buChar char="●"/>
                      </a:pPr>
                      <a:r>
                        <a:rPr lang="en" sz="1500">
                          <a:solidFill>
                            <a:srgbClr val="FFFFFF"/>
                          </a:solidFill>
                          <a:latin typeface="Roboto"/>
                          <a:ea typeface="Roboto"/>
                          <a:cs typeface="Roboto"/>
                          <a:sym typeface="Roboto"/>
                        </a:rPr>
                        <a:t>Configurable mediante un programa de administración.</a:t>
                      </a:r>
                      <a:endParaRPr sz="1500">
                        <a:solidFill>
                          <a:srgbClr val="FFFFFF"/>
                        </a:solidFill>
                        <a:latin typeface="Roboto"/>
                        <a:ea typeface="Roboto"/>
                        <a:cs typeface="Roboto"/>
                        <a:sym typeface="Roboto"/>
                      </a:endParaRPr>
                    </a:p>
                    <a:p>
                      <a:pPr indent="-323850" lvl="0" marL="457200" rtl="0" algn="l">
                        <a:lnSpc>
                          <a:spcPct val="200000"/>
                        </a:lnSpc>
                        <a:spcBef>
                          <a:spcPts val="0"/>
                        </a:spcBef>
                        <a:spcAft>
                          <a:spcPts val="0"/>
                        </a:spcAft>
                        <a:buClr>
                          <a:srgbClr val="FFFFFF"/>
                        </a:buClr>
                        <a:buSzPts val="1500"/>
                        <a:buFont typeface="Roboto"/>
                        <a:buChar char="●"/>
                      </a:pPr>
                      <a:r>
                        <a:rPr lang="en" sz="1500">
                          <a:solidFill>
                            <a:srgbClr val="FFFFFF"/>
                          </a:solidFill>
                          <a:latin typeface="Roboto"/>
                          <a:ea typeface="Roboto"/>
                          <a:cs typeface="Roboto"/>
                          <a:sym typeface="Roboto"/>
                        </a:rPr>
                        <a:t>Soporta los lenguajes web de Microsoft (C#, VB .NET).</a:t>
                      </a:r>
                      <a:endParaRPr sz="1500">
                        <a:solidFill>
                          <a:srgbClr val="FFFFFF"/>
                        </a:solidFill>
                        <a:latin typeface="Roboto"/>
                        <a:ea typeface="Roboto"/>
                        <a:cs typeface="Roboto"/>
                        <a:sym typeface="Roboto"/>
                      </a:endParaRP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Uniform Resource Locators (URLs)</a:t>
            </a:r>
            <a:endParaRPr/>
          </a:p>
        </p:txBody>
      </p:sp>
      <p:sp>
        <p:nvSpPr>
          <p:cNvPr id="191" name="Google Shape;191;p30"/>
          <p:cNvSpPr txBox="1"/>
          <p:nvPr>
            <p:ph idx="1" type="body"/>
          </p:nvPr>
        </p:nvSpPr>
        <p:spPr>
          <a:xfrm>
            <a:off x="387900" y="1337424"/>
            <a:ext cx="8368200" cy="12495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Identifican a cualquier documento o recurso disponible en Internet.</a:t>
            </a:r>
            <a:endParaRPr/>
          </a:p>
          <a:p>
            <a:pPr indent="-330200" lvl="1" marL="914400" rtl="0" algn="l">
              <a:lnSpc>
                <a:spcPct val="150000"/>
              </a:lnSpc>
              <a:spcBef>
                <a:spcPts val="0"/>
              </a:spcBef>
              <a:spcAft>
                <a:spcPts val="0"/>
              </a:spcAft>
              <a:buClr>
                <a:srgbClr val="F9CB9C"/>
              </a:buClr>
              <a:buSzPts val="1600"/>
              <a:buChar char="○"/>
            </a:pPr>
            <a:r>
              <a:rPr lang="en" sz="1600">
                <a:solidFill>
                  <a:srgbClr val="F9CB9C"/>
                </a:solidFill>
              </a:rPr>
              <a:t>¿En dónde debe estar el documento para que esté disponible en la web?</a:t>
            </a:r>
            <a:endParaRPr sz="1600">
              <a:solidFill>
                <a:srgbClr val="F9CB9C"/>
              </a:solidFill>
            </a:endParaRPr>
          </a:p>
          <a:p>
            <a:pPr indent="-342900" lvl="0" marL="457200" rtl="0" algn="l">
              <a:lnSpc>
                <a:spcPct val="150000"/>
              </a:lnSpc>
              <a:spcBef>
                <a:spcPts val="0"/>
              </a:spcBef>
              <a:spcAft>
                <a:spcPts val="0"/>
              </a:spcAft>
              <a:buClr>
                <a:srgbClr val="FFFFFF"/>
              </a:buClr>
              <a:buSzPts val="1800"/>
              <a:buChar char="➢"/>
            </a:pPr>
            <a:r>
              <a:rPr lang="en">
                <a:solidFill>
                  <a:srgbClr val="FFFFFF"/>
                </a:solidFill>
              </a:rPr>
              <a:t>Las URLs no pueden tener espacios entre los caracteres que las conforman.</a:t>
            </a:r>
            <a:endParaRPr>
              <a:solidFill>
                <a:srgbClr val="FFFFFF"/>
              </a:solidFill>
            </a:endParaRPr>
          </a:p>
        </p:txBody>
      </p:sp>
      <p:sp>
        <p:nvSpPr>
          <p:cNvPr id="192" name="Google Shape;192;p30"/>
          <p:cNvSpPr txBox="1"/>
          <p:nvPr/>
        </p:nvSpPr>
        <p:spPr>
          <a:xfrm>
            <a:off x="217125" y="3577525"/>
            <a:ext cx="8807400" cy="61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http://www.itesm.mx/wps/portal?WCM_GLOBAL_CONTEXT=</a:t>
            </a:r>
            <a:endParaRPr sz="2400">
              <a:solidFill>
                <a:srgbClr val="FFFFFF"/>
              </a:solidFill>
              <a:latin typeface="Roboto"/>
              <a:ea typeface="Roboto"/>
              <a:cs typeface="Roboto"/>
              <a:sym typeface="Roboto"/>
            </a:endParaRPr>
          </a:p>
        </p:txBody>
      </p:sp>
      <p:sp>
        <p:nvSpPr>
          <p:cNvPr id="193" name="Google Shape;193;p30"/>
          <p:cNvSpPr/>
          <p:nvPr/>
        </p:nvSpPr>
        <p:spPr>
          <a:xfrm>
            <a:off x="455350" y="3678600"/>
            <a:ext cx="610500" cy="362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0"/>
          <p:cNvSpPr txBox="1"/>
          <p:nvPr/>
        </p:nvSpPr>
        <p:spPr>
          <a:xfrm>
            <a:off x="1066800" y="2764038"/>
            <a:ext cx="4334400" cy="25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4CCCC"/>
                </a:solidFill>
                <a:latin typeface="Roboto"/>
                <a:ea typeface="Roboto"/>
                <a:cs typeface="Roboto"/>
                <a:sym typeface="Roboto"/>
              </a:rPr>
              <a:t>Esquema: </a:t>
            </a:r>
            <a:r>
              <a:rPr lang="en">
                <a:solidFill>
                  <a:srgbClr val="F4CCCC"/>
                </a:solidFill>
                <a:latin typeface="Roboto"/>
                <a:ea typeface="Roboto"/>
                <a:cs typeface="Roboto"/>
                <a:sym typeface="Roboto"/>
              </a:rPr>
              <a:t>usualmente un protocolo de internet. </a:t>
            </a:r>
            <a:endParaRPr>
              <a:solidFill>
                <a:srgbClr val="F4CCCC"/>
              </a:solidFill>
              <a:latin typeface="Roboto"/>
              <a:ea typeface="Roboto"/>
              <a:cs typeface="Roboto"/>
              <a:sym typeface="Roboto"/>
            </a:endParaRPr>
          </a:p>
        </p:txBody>
      </p:sp>
      <p:cxnSp>
        <p:nvCxnSpPr>
          <p:cNvPr id="195" name="Google Shape;195;p30"/>
          <p:cNvCxnSpPr>
            <a:stCxn id="193" idx="0"/>
            <a:endCxn id="194" idx="1"/>
          </p:cNvCxnSpPr>
          <p:nvPr/>
        </p:nvCxnSpPr>
        <p:spPr>
          <a:xfrm rot="-5400000">
            <a:off x="521050" y="3132750"/>
            <a:ext cx="785400" cy="306300"/>
          </a:xfrm>
          <a:prstGeom prst="bentConnector2">
            <a:avLst/>
          </a:prstGeom>
          <a:noFill/>
          <a:ln cap="flat" cmpd="sng" w="28575">
            <a:solidFill>
              <a:srgbClr val="FF0000"/>
            </a:solidFill>
            <a:prstDash val="solid"/>
            <a:round/>
            <a:headEnd len="med" w="med" type="none"/>
            <a:tailEnd len="med" w="med" type="stealth"/>
          </a:ln>
        </p:spPr>
      </p:cxnSp>
      <p:sp>
        <p:nvSpPr>
          <p:cNvPr id="196" name="Google Shape;196;p30"/>
          <p:cNvSpPr/>
          <p:nvPr/>
        </p:nvSpPr>
        <p:spPr>
          <a:xfrm>
            <a:off x="2091975" y="3678600"/>
            <a:ext cx="1268400" cy="362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0"/>
          <p:cNvSpPr txBox="1"/>
          <p:nvPr/>
        </p:nvSpPr>
        <p:spPr>
          <a:xfrm>
            <a:off x="3017775" y="3199750"/>
            <a:ext cx="2729700" cy="25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4CCCC"/>
                </a:solidFill>
                <a:latin typeface="Roboto"/>
                <a:ea typeface="Roboto"/>
                <a:cs typeface="Roboto"/>
                <a:sym typeface="Roboto"/>
              </a:rPr>
              <a:t>Nombre completo de dominio</a:t>
            </a:r>
            <a:endParaRPr>
              <a:solidFill>
                <a:srgbClr val="F4CCCC"/>
              </a:solidFill>
              <a:latin typeface="Roboto"/>
              <a:ea typeface="Roboto"/>
              <a:cs typeface="Roboto"/>
              <a:sym typeface="Roboto"/>
            </a:endParaRPr>
          </a:p>
        </p:txBody>
      </p:sp>
      <p:sp>
        <p:nvSpPr>
          <p:cNvPr id="198" name="Google Shape;198;p30"/>
          <p:cNvSpPr/>
          <p:nvPr/>
        </p:nvSpPr>
        <p:spPr>
          <a:xfrm>
            <a:off x="1293550" y="3678600"/>
            <a:ext cx="722100" cy="362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0"/>
          <p:cNvSpPr txBox="1"/>
          <p:nvPr/>
        </p:nvSpPr>
        <p:spPr>
          <a:xfrm>
            <a:off x="1184475" y="4549700"/>
            <a:ext cx="1121400" cy="25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4CCCC"/>
                </a:solidFill>
                <a:latin typeface="Roboto"/>
                <a:ea typeface="Roboto"/>
                <a:cs typeface="Roboto"/>
                <a:sym typeface="Roboto"/>
              </a:rPr>
              <a:t>Prefijo web</a:t>
            </a:r>
            <a:endParaRPr>
              <a:solidFill>
                <a:srgbClr val="F4CCCC"/>
              </a:solidFill>
              <a:latin typeface="Roboto"/>
              <a:ea typeface="Roboto"/>
              <a:cs typeface="Roboto"/>
              <a:sym typeface="Roboto"/>
            </a:endParaRPr>
          </a:p>
        </p:txBody>
      </p:sp>
      <p:cxnSp>
        <p:nvCxnSpPr>
          <p:cNvPr id="200" name="Google Shape;200;p30"/>
          <p:cNvCxnSpPr>
            <a:stCxn id="198" idx="2"/>
            <a:endCxn id="199" idx="0"/>
          </p:cNvCxnSpPr>
          <p:nvPr/>
        </p:nvCxnSpPr>
        <p:spPr>
          <a:xfrm flipH="1" rot="-5400000">
            <a:off x="1445350" y="4249950"/>
            <a:ext cx="509100" cy="90600"/>
          </a:xfrm>
          <a:prstGeom prst="bentConnector3">
            <a:avLst>
              <a:gd fmla="val 49990" name="adj1"/>
            </a:avLst>
          </a:prstGeom>
          <a:noFill/>
          <a:ln cap="flat" cmpd="sng" w="28575">
            <a:solidFill>
              <a:srgbClr val="FF0000"/>
            </a:solidFill>
            <a:prstDash val="solid"/>
            <a:round/>
            <a:headEnd len="med" w="med" type="none"/>
            <a:tailEnd len="med" w="med" type="triangle"/>
          </a:ln>
        </p:spPr>
      </p:cxnSp>
      <p:cxnSp>
        <p:nvCxnSpPr>
          <p:cNvPr id="201" name="Google Shape;201;p30"/>
          <p:cNvCxnSpPr>
            <a:stCxn id="196" idx="0"/>
            <a:endCxn id="197" idx="1"/>
          </p:cNvCxnSpPr>
          <p:nvPr/>
        </p:nvCxnSpPr>
        <p:spPr>
          <a:xfrm rot="-5400000">
            <a:off x="2697225" y="3358050"/>
            <a:ext cx="349500" cy="291600"/>
          </a:xfrm>
          <a:prstGeom prst="bentConnector2">
            <a:avLst/>
          </a:prstGeom>
          <a:noFill/>
          <a:ln cap="flat" cmpd="sng" w="28575">
            <a:solidFill>
              <a:srgbClr val="FF0000"/>
            </a:solidFill>
            <a:prstDash val="solid"/>
            <a:round/>
            <a:headEnd len="med" w="med" type="none"/>
            <a:tailEnd len="med" w="med" type="stealth"/>
          </a:ln>
        </p:spPr>
      </p:cxnSp>
      <p:sp>
        <p:nvSpPr>
          <p:cNvPr id="202" name="Google Shape;202;p30"/>
          <p:cNvSpPr/>
          <p:nvPr/>
        </p:nvSpPr>
        <p:spPr>
          <a:xfrm>
            <a:off x="3463575" y="3678600"/>
            <a:ext cx="1504800" cy="362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0"/>
          <p:cNvSpPr txBox="1"/>
          <p:nvPr/>
        </p:nvSpPr>
        <p:spPr>
          <a:xfrm>
            <a:off x="2865375" y="4495150"/>
            <a:ext cx="2661300" cy="25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4CCCC"/>
                </a:solidFill>
                <a:latin typeface="Roboto"/>
                <a:ea typeface="Roboto"/>
                <a:cs typeface="Roboto"/>
                <a:sym typeface="Roboto"/>
              </a:rPr>
              <a:t>Ruta del documento en el host</a:t>
            </a:r>
            <a:endParaRPr>
              <a:solidFill>
                <a:srgbClr val="F4CCCC"/>
              </a:solidFill>
              <a:latin typeface="Roboto"/>
              <a:ea typeface="Roboto"/>
              <a:cs typeface="Roboto"/>
              <a:sym typeface="Roboto"/>
            </a:endParaRPr>
          </a:p>
        </p:txBody>
      </p:sp>
      <p:cxnSp>
        <p:nvCxnSpPr>
          <p:cNvPr id="204" name="Google Shape;204;p30"/>
          <p:cNvCxnSpPr>
            <a:stCxn id="202" idx="2"/>
            <a:endCxn id="203" idx="0"/>
          </p:cNvCxnSpPr>
          <p:nvPr/>
        </p:nvCxnSpPr>
        <p:spPr>
          <a:xfrm rot="5400000">
            <a:off x="3978825" y="4258050"/>
            <a:ext cx="454500" cy="19800"/>
          </a:xfrm>
          <a:prstGeom prst="bentConnector3">
            <a:avLst>
              <a:gd fmla="val 49994" name="adj1"/>
            </a:avLst>
          </a:prstGeom>
          <a:noFill/>
          <a:ln cap="flat" cmpd="sng" w="28575">
            <a:solidFill>
              <a:srgbClr val="FF0000"/>
            </a:solidFill>
            <a:prstDash val="solid"/>
            <a:round/>
            <a:headEnd len="med" w="med" type="none"/>
            <a:tailEnd len="med" w="med" type="triangle"/>
          </a:ln>
        </p:spPr>
      </p:cxnSp>
      <p:sp>
        <p:nvSpPr>
          <p:cNvPr id="205" name="Google Shape;205;p30"/>
          <p:cNvSpPr/>
          <p:nvPr/>
        </p:nvSpPr>
        <p:spPr>
          <a:xfrm>
            <a:off x="5063775" y="3678600"/>
            <a:ext cx="3780300" cy="362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0"/>
          <p:cNvSpPr txBox="1"/>
          <p:nvPr/>
        </p:nvSpPr>
        <p:spPr>
          <a:xfrm>
            <a:off x="5913375" y="4418950"/>
            <a:ext cx="2111700" cy="6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4CCCC"/>
                </a:solidFill>
                <a:latin typeface="Roboto"/>
                <a:ea typeface="Roboto"/>
                <a:cs typeface="Roboto"/>
                <a:sym typeface="Roboto"/>
              </a:rPr>
              <a:t>Parámetros pasados al documento/programa</a:t>
            </a:r>
            <a:endParaRPr>
              <a:solidFill>
                <a:srgbClr val="F4CCCC"/>
              </a:solidFill>
              <a:latin typeface="Roboto"/>
              <a:ea typeface="Roboto"/>
              <a:cs typeface="Roboto"/>
              <a:sym typeface="Roboto"/>
            </a:endParaRPr>
          </a:p>
        </p:txBody>
      </p:sp>
      <p:cxnSp>
        <p:nvCxnSpPr>
          <p:cNvPr id="207" name="Google Shape;207;p30"/>
          <p:cNvCxnSpPr>
            <a:stCxn id="205" idx="2"/>
            <a:endCxn id="206" idx="0"/>
          </p:cNvCxnSpPr>
          <p:nvPr/>
        </p:nvCxnSpPr>
        <p:spPr>
          <a:xfrm flipH="1" rot="-5400000">
            <a:off x="6772425" y="4222200"/>
            <a:ext cx="378300" cy="15300"/>
          </a:xfrm>
          <a:prstGeom prst="bentConnector3">
            <a:avLst>
              <a:gd fmla="val 49993" name="adj1"/>
            </a:avLst>
          </a:prstGeom>
          <a:noFill/>
          <a:ln cap="flat" cmpd="sng" w="28575">
            <a:solidFill>
              <a:srgbClr val="FF0000"/>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0" st="0"/>
                                            </p:txEl>
                                          </p:spTgt>
                                        </p:tgtEl>
                                        <p:attrNameLst>
                                          <p:attrName>style.visibility</p:attrName>
                                        </p:attrNameLst>
                                      </p:cBhvr>
                                      <p:to>
                                        <p:strVal val="visible"/>
                                      </p:to>
                                    </p:set>
                                    <p:animEffect filter="fade" transition="in">
                                      <p:cBhvr>
                                        <p:cTn dur="1000"/>
                                        <p:tgtEl>
                                          <p:spTgt spid="1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1" st="1"/>
                                            </p:txEl>
                                          </p:spTgt>
                                        </p:tgtEl>
                                        <p:attrNameLst>
                                          <p:attrName>style.visibility</p:attrName>
                                        </p:attrNameLst>
                                      </p:cBhvr>
                                      <p:to>
                                        <p:strVal val="visible"/>
                                      </p:to>
                                    </p:set>
                                    <p:animEffect filter="fade" transition="in">
                                      <p:cBhvr>
                                        <p:cTn dur="1000"/>
                                        <p:tgtEl>
                                          <p:spTgt spid="1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2" st="2"/>
                                            </p:txEl>
                                          </p:spTgt>
                                        </p:tgtEl>
                                        <p:attrNameLst>
                                          <p:attrName>style.visibility</p:attrName>
                                        </p:attrNameLst>
                                      </p:cBhvr>
                                      <p:to>
                                        <p:strVal val="visible"/>
                                      </p:to>
                                    </p:set>
                                    <p:animEffect filter="fade" transition="in">
                                      <p:cBhvr>
                                        <p:cTn dur="1000"/>
                                        <p:tgtEl>
                                          <p:spTgt spid="1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par>
                                <p:cTn fill="hold" nodeType="with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par>
                                <p:cTn fill="hold" nodeType="with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par>
                                <p:cTn fill="hold" nodeType="with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Uniform Resource Locators (URLs)</a:t>
            </a:r>
            <a:endParaRPr/>
          </a:p>
        </p:txBody>
      </p:sp>
      <p:sp>
        <p:nvSpPr>
          <p:cNvPr id="213" name="Google Shape;213;p31"/>
          <p:cNvSpPr txBox="1"/>
          <p:nvPr>
            <p:ph idx="1" type="body"/>
          </p:nvPr>
        </p:nvSpPr>
        <p:spPr>
          <a:xfrm>
            <a:off x="387900" y="4156825"/>
            <a:ext cx="8268000" cy="546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2400">
                <a:solidFill>
                  <a:srgbClr val="F6B26B"/>
                </a:solidFill>
              </a:rPr>
              <a:t>¿Qué diferencia hay entre una URL y un dominio?</a:t>
            </a:r>
            <a:endParaRPr b="1" sz="2400">
              <a:solidFill>
                <a:srgbClr val="F6B26B"/>
              </a:solidFill>
            </a:endParaRPr>
          </a:p>
        </p:txBody>
      </p:sp>
      <p:pic>
        <p:nvPicPr>
          <p:cNvPr descr="Original ..." id="214" name="Google Shape;214;p31"/>
          <p:cNvPicPr preferRelativeResize="0"/>
          <p:nvPr/>
        </p:nvPicPr>
        <p:blipFill>
          <a:blip r:embed="rId3">
            <a:alphaModFix/>
          </a:blip>
          <a:stretch>
            <a:fillRect/>
          </a:stretch>
        </p:blipFill>
        <p:spPr>
          <a:xfrm>
            <a:off x="3516650" y="1516400"/>
            <a:ext cx="2110700" cy="2110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Temas a cubrir</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¿Qué es Internet?</a:t>
            </a:r>
            <a:endParaRPr/>
          </a:p>
          <a:p>
            <a:pPr indent="-342900" lvl="0" marL="457200" rtl="0" algn="l">
              <a:lnSpc>
                <a:spcPct val="150000"/>
              </a:lnSpc>
              <a:spcBef>
                <a:spcPts val="0"/>
              </a:spcBef>
              <a:spcAft>
                <a:spcPts val="0"/>
              </a:spcAft>
              <a:buSzPts val="1800"/>
              <a:buChar char="➔"/>
            </a:pPr>
            <a:r>
              <a:rPr lang="en"/>
              <a:t>¿Cómo funciona Internet?</a:t>
            </a:r>
            <a:endParaRPr/>
          </a:p>
          <a:p>
            <a:pPr indent="-342900" lvl="0" marL="457200" rtl="0" algn="l">
              <a:lnSpc>
                <a:spcPct val="150000"/>
              </a:lnSpc>
              <a:spcBef>
                <a:spcPts val="0"/>
              </a:spcBef>
              <a:spcAft>
                <a:spcPts val="0"/>
              </a:spcAft>
              <a:buSzPts val="1800"/>
              <a:buChar char="➔"/>
            </a:pPr>
            <a:r>
              <a:rPr lang="en"/>
              <a:t>World Wide Web (WWW)</a:t>
            </a:r>
            <a:endParaRPr/>
          </a:p>
          <a:p>
            <a:pPr indent="-342900" lvl="0" marL="457200" rtl="0" algn="l">
              <a:lnSpc>
                <a:spcPct val="150000"/>
              </a:lnSpc>
              <a:spcBef>
                <a:spcPts val="0"/>
              </a:spcBef>
              <a:spcAft>
                <a:spcPts val="0"/>
              </a:spcAft>
              <a:buSzPts val="1800"/>
              <a:buChar char="➔"/>
            </a:pPr>
            <a:r>
              <a:rPr lang="en"/>
              <a:t>Navegadores web.</a:t>
            </a:r>
            <a:endParaRPr/>
          </a:p>
          <a:p>
            <a:pPr indent="-342900" lvl="0" marL="457200" rtl="0" algn="l">
              <a:lnSpc>
                <a:spcPct val="150000"/>
              </a:lnSpc>
              <a:spcBef>
                <a:spcPts val="0"/>
              </a:spcBef>
              <a:spcAft>
                <a:spcPts val="0"/>
              </a:spcAft>
              <a:buSzPts val="1800"/>
              <a:buChar char="➔"/>
            </a:pPr>
            <a:r>
              <a:rPr lang="en"/>
              <a:t>Servidores web.</a:t>
            </a:r>
            <a:endParaRPr/>
          </a:p>
          <a:p>
            <a:pPr indent="-342900" lvl="0" marL="457200" rtl="0" algn="l">
              <a:lnSpc>
                <a:spcPct val="150000"/>
              </a:lnSpc>
              <a:spcBef>
                <a:spcPts val="0"/>
              </a:spcBef>
              <a:spcAft>
                <a:spcPts val="0"/>
              </a:spcAft>
              <a:buSzPts val="1800"/>
              <a:buChar char="➔"/>
            </a:pPr>
            <a:r>
              <a:rPr lang="en"/>
              <a:t>¿Qué es una URL?</a:t>
            </a:r>
            <a:endParaRPr/>
          </a:p>
          <a:p>
            <a:pPr indent="-342900" lvl="0" marL="457200" rtl="0" algn="l">
              <a:lnSpc>
                <a:spcPct val="150000"/>
              </a:lnSpc>
              <a:spcBef>
                <a:spcPts val="0"/>
              </a:spcBef>
              <a:spcAft>
                <a:spcPts val="0"/>
              </a:spcAft>
              <a:buSzPts val="1800"/>
              <a:buChar char="➔"/>
            </a:pPr>
            <a:r>
              <a:rPr lang="en"/>
              <a:t>Hypertext Transfer Protocol (HTTP)</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Hyper Text Transfer Protocol (HTTP)</a:t>
            </a:r>
            <a:endParaRPr/>
          </a:p>
        </p:txBody>
      </p:sp>
      <p:sp>
        <p:nvSpPr>
          <p:cNvPr id="220" name="Google Shape;220;p32"/>
          <p:cNvSpPr txBox="1"/>
          <p:nvPr>
            <p:ph idx="1" type="body"/>
          </p:nvPr>
        </p:nvSpPr>
        <p:spPr>
          <a:xfrm>
            <a:off x="387900" y="1413625"/>
            <a:ext cx="8368200" cy="3344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Protocolo utilizado para todas las peticiones realizadas en la web (WWW).</a:t>
            </a:r>
            <a:endParaRPr/>
          </a:p>
          <a:p>
            <a:pPr indent="-342900" lvl="0" marL="457200" rtl="0" algn="l">
              <a:lnSpc>
                <a:spcPct val="150000"/>
              </a:lnSpc>
              <a:spcBef>
                <a:spcPts val="0"/>
              </a:spcBef>
              <a:spcAft>
                <a:spcPts val="0"/>
              </a:spcAft>
              <a:buSzPts val="1800"/>
              <a:buChar char="➢"/>
            </a:pPr>
            <a:r>
              <a:rPr lang="en"/>
              <a:t>La comunicación HTTP entre un cliente y un servidor se dividen en dos fases: </a:t>
            </a:r>
            <a:r>
              <a:rPr b="1" lang="en">
                <a:solidFill>
                  <a:srgbClr val="F4CCCC"/>
                </a:solidFill>
              </a:rPr>
              <a:t>petición</a:t>
            </a:r>
            <a:r>
              <a:rPr b="1" lang="en"/>
              <a:t> (</a:t>
            </a:r>
            <a:r>
              <a:rPr b="1" lang="en">
                <a:solidFill>
                  <a:srgbClr val="F4CCCC"/>
                </a:solidFill>
              </a:rPr>
              <a:t>request</a:t>
            </a:r>
            <a:r>
              <a:rPr b="1" lang="en"/>
              <a:t>) </a:t>
            </a:r>
            <a:r>
              <a:rPr lang="en"/>
              <a:t> y </a:t>
            </a:r>
            <a:r>
              <a:rPr b="1" lang="en">
                <a:solidFill>
                  <a:srgbClr val="F4CCCC"/>
                </a:solidFill>
              </a:rPr>
              <a:t>respuesta</a:t>
            </a:r>
            <a:r>
              <a:rPr b="1" lang="en"/>
              <a:t> </a:t>
            </a:r>
            <a:r>
              <a:rPr lang="en"/>
              <a:t>(</a:t>
            </a:r>
            <a:r>
              <a:rPr b="1" lang="en">
                <a:solidFill>
                  <a:srgbClr val="F4CCCC"/>
                </a:solidFill>
              </a:rPr>
              <a:t>response</a:t>
            </a:r>
            <a:r>
              <a:rPr lang="en"/>
              <a:t>).</a:t>
            </a:r>
            <a:endParaRPr/>
          </a:p>
          <a:p>
            <a:pPr indent="-342900" lvl="0" marL="457200" rtl="0" algn="l">
              <a:lnSpc>
                <a:spcPct val="150000"/>
              </a:lnSpc>
              <a:spcBef>
                <a:spcPts val="0"/>
              </a:spcBef>
              <a:spcAft>
                <a:spcPts val="0"/>
              </a:spcAft>
              <a:buSzPts val="1800"/>
              <a:buChar char="➢"/>
            </a:pPr>
            <a:r>
              <a:rPr lang="en"/>
              <a:t>La información enviada en cada fase (request o response) cuenta con 2 componentes:</a:t>
            </a:r>
            <a:endParaRPr/>
          </a:p>
          <a:p>
            <a:pPr indent="-330200" lvl="1" marL="914400" rtl="0" algn="l">
              <a:lnSpc>
                <a:spcPct val="150000"/>
              </a:lnSpc>
              <a:spcBef>
                <a:spcPts val="0"/>
              </a:spcBef>
              <a:spcAft>
                <a:spcPts val="0"/>
              </a:spcAft>
              <a:buSzPts val="1600"/>
              <a:buChar char="○"/>
            </a:pPr>
            <a:r>
              <a:rPr b="1" lang="en" sz="1600">
                <a:solidFill>
                  <a:srgbClr val="F4CCCC"/>
                </a:solidFill>
              </a:rPr>
              <a:t>Encabezado </a:t>
            </a:r>
            <a:r>
              <a:rPr lang="en" sz="1600">
                <a:solidFill>
                  <a:srgbClr val="F4CCCC"/>
                </a:solidFill>
              </a:rPr>
              <a:t>(</a:t>
            </a:r>
            <a:r>
              <a:rPr b="1" lang="en" sz="1600">
                <a:solidFill>
                  <a:srgbClr val="F4CCCC"/>
                </a:solidFill>
              </a:rPr>
              <a:t>header</a:t>
            </a:r>
            <a:r>
              <a:rPr lang="en" sz="1600">
                <a:solidFill>
                  <a:srgbClr val="F4CCCC"/>
                </a:solidFill>
              </a:rPr>
              <a:t>)</a:t>
            </a:r>
            <a:r>
              <a:rPr lang="en" sz="1600"/>
              <a:t>: contiene información técnica sobre la comunicación (protocolos, direcciones, configuraciones, etc).</a:t>
            </a:r>
            <a:endParaRPr sz="1600"/>
          </a:p>
          <a:p>
            <a:pPr indent="-330200" lvl="1" marL="914400" rtl="0" algn="l">
              <a:lnSpc>
                <a:spcPct val="150000"/>
              </a:lnSpc>
              <a:spcBef>
                <a:spcPts val="0"/>
              </a:spcBef>
              <a:spcAft>
                <a:spcPts val="0"/>
              </a:spcAft>
              <a:buSzPts val="1600"/>
              <a:buChar char="○"/>
            </a:pPr>
            <a:r>
              <a:rPr b="1" lang="en" sz="1600">
                <a:solidFill>
                  <a:srgbClr val="F4CCCC"/>
                </a:solidFill>
              </a:rPr>
              <a:t>Cuerpo </a:t>
            </a:r>
            <a:r>
              <a:rPr lang="en" sz="1600">
                <a:solidFill>
                  <a:srgbClr val="F4CCCC"/>
                </a:solidFill>
              </a:rPr>
              <a:t>(</a:t>
            </a:r>
            <a:r>
              <a:rPr b="1" lang="en" sz="1600">
                <a:solidFill>
                  <a:srgbClr val="F4CCCC"/>
                </a:solidFill>
              </a:rPr>
              <a:t>body</a:t>
            </a:r>
            <a:r>
              <a:rPr lang="en" sz="1600">
                <a:solidFill>
                  <a:srgbClr val="F4CCCC"/>
                </a:solidFill>
              </a:rPr>
              <a:t>)</a:t>
            </a:r>
            <a:r>
              <a:rPr lang="en" sz="1600"/>
              <a:t>: contiene los datos enviados al destino. </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0" st="0"/>
                                            </p:txEl>
                                          </p:spTgt>
                                        </p:tgtEl>
                                        <p:attrNameLst>
                                          <p:attrName>style.visibility</p:attrName>
                                        </p:attrNameLst>
                                      </p:cBhvr>
                                      <p:to>
                                        <p:strVal val="visible"/>
                                      </p:to>
                                    </p:set>
                                    <p:animEffect filter="fade" transition="in">
                                      <p:cBhvr>
                                        <p:cTn dur="1000"/>
                                        <p:tgtEl>
                                          <p:spTgt spid="2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1" st="1"/>
                                            </p:txEl>
                                          </p:spTgt>
                                        </p:tgtEl>
                                        <p:attrNameLst>
                                          <p:attrName>style.visibility</p:attrName>
                                        </p:attrNameLst>
                                      </p:cBhvr>
                                      <p:to>
                                        <p:strVal val="visible"/>
                                      </p:to>
                                    </p:set>
                                    <p:animEffect filter="fade" transition="in">
                                      <p:cBhvr>
                                        <p:cTn dur="1000"/>
                                        <p:tgtEl>
                                          <p:spTgt spid="22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2" st="2"/>
                                            </p:txEl>
                                          </p:spTgt>
                                        </p:tgtEl>
                                        <p:attrNameLst>
                                          <p:attrName>style.visibility</p:attrName>
                                        </p:attrNameLst>
                                      </p:cBhvr>
                                      <p:to>
                                        <p:strVal val="visible"/>
                                      </p:to>
                                    </p:set>
                                    <p:animEffect filter="fade" transition="in">
                                      <p:cBhvr>
                                        <p:cTn dur="1000"/>
                                        <p:tgtEl>
                                          <p:spTgt spid="22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3" st="3"/>
                                            </p:txEl>
                                          </p:spTgt>
                                        </p:tgtEl>
                                        <p:attrNameLst>
                                          <p:attrName>style.visibility</p:attrName>
                                        </p:attrNameLst>
                                      </p:cBhvr>
                                      <p:to>
                                        <p:strVal val="visible"/>
                                      </p:to>
                                    </p:set>
                                    <p:animEffect filter="fade" transition="in">
                                      <p:cBhvr>
                                        <p:cTn dur="1000"/>
                                        <p:tgtEl>
                                          <p:spTgt spid="22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4" st="4"/>
                                            </p:txEl>
                                          </p:spTgt>
                                        </p:tgtEl>
                                        <p:attrNameLst>
                                          <p:attrName>style.visibility</p:attrName>
                                        </p:attrNameLst>
                                      </p:cBhvr>
                                      <p:to>
                                        <p:strVal val="visible"/>
                                      </p:to>
                                    </p:set>
                                    <p:animEffect filter="fade" transition="in">
                                      <p:cBhvr>
                                        <p:cTn dur="1000"/>
                                        <p:tgtEl>
                                          <p:spTgt spid="22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Hyper Text Transfer Protocol (HTTP)</a:t>
            </a:r>
            <a:endParaRPr/>
          </a:p>
        </p:txBody>
      </p:sp>
      <p:sp>
        <p:nvSpPr>
          <p:cNvPr id="226" name="Google Shape;226;p33"/>
          <p:cNvSpPr txBox="1"/>
          <p:nvPr>
            <p:ph idx="1" type="body"/>
          </p:nvPr>
        </p:nvSpPr>
        <p:spPr>
          <a:xfrm>
            <a:off x="387900" y="1261224"/>
            <a:ext cx="8368200" cy="139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EA9999"/>
                </a:solidFill>
              </a:rPr>
              <a:t>Request</a:t>
            </a:r>
            <a:endParaRPr b="1" sz="2400">
              <a:solidFill>
                <a:srgbClr val="EA9999"/>
              </a:solidFill>
            </a:endParaRPr>
          </a:p>
          <a:p>
            <a:pPr indent="0" lvl="0" marL="0" rtl="0" algn="l">
              <a:spcBef>
                <a:spcPts val="1600"/>
              </a:spcBef>
              <a:spcAft>
                <a:spcPts val="1600"/>
              </a:spcAft>
              <a:buNone/>
            </a:pPr>
            <a:r>
              <a:rPr lang="en">
                <a:solidFill>
                  <a:srgbClr val="FFFFFF"/>
                </a:solidFill>
              </a:rPr>
              <a:t>La inicia un cliente al solicitar la ejecución de alguna acción al servidor. Esta acción puede ser cualquiera de las siguientes:</a:t>
            </a:r>
            <a:endParaRPr>
              <a:solidFill>
                <a:srgbClr val="FFFFFF"/>
              </a:solidFill>
            </a:endParaRPr>
          </a:p>
        </p:txBody>
      </p:sp>
      <p:graphicFrame>
        <p:nvGraphicFramePr>
          <p:cNvPr id="227" name="Google Shape;227;p33"/>
          <p:cNvGraphicFramePr/>
          <p:nvPr/>
        </p:nvGraphicFramePr>
        <p:xfrm>
          <a:off x="220650" y="2696225"/>
          <a:ext cx="3000000" cy="3000000"/>
        </p:xfrm>
        <a:graphic>
          <a:graphicData uri="http://schemas.openxmlformats.org/drawingml/2006/table">
            <a:tbl>
              <a:tblPr>
                <a:noFill/>
                <a:tableStyleId>{EFC55086-DB43-4280-98DE-5563F436E291}</a:tableStyleId>
              </a:tblPr>
              <a:tblGrid>
                <a:gridCol w="1388350"/>
                <a:gridCol w="7365875"/>
              </a:tblGrid>
              <a:tr h="381000">
                <a:tc>
                  <a:txBody>
                    <a:bodyPr/>
                    <a:lstStyle/>
                    <a:p>
                      <a:pPr indent="0" lvl="0" marL="0" rtl="0" algn="ctr">
                        <a:spcBef>
                          <a:spcPts val="0"/>
                        </a:spcBef>
                        <a:spcAft>
                          <a:spcPts val="0"/>
                        </a:spcAft>
                        <a:buNone/>
                      </a:pPr>
                      <a:r>
                        <a:rPr b="1" lang="en" sz="1800">
                          <a:solidFill>
                            <a:srgbClr val="FFFFFF"/>
                          </a:solidFill>
                          <a:latin typeface="Roboto"/>
                          <a:ea typeface="Roboto"/>
                          <a:cs typeface="Roboto"/>
                          <a:sym typeface="Roboto"/>
                        </a:rPr>
                        <a:t>GET</a:t>
                      </a:r>
                      <a:endParaRPr b="1" sz="1800">
                        <a:solidFill>
                          <a:srgbClr val="FFFFFF"/>
                        </a:solidFill>
                        <a:latin typeface="Roboto"/>
                        <a:ea typeface="Roboto"/>
                        <a:cs typeface="Roboto"/>
                        <a:sym typeface="Roboto"/>
                      </a:endParaRPr>
                    </a:p>
                  </a:txBody>
                  <a:tcPr marT="91425" marB="91425" marR="91425" marL="91425">
                    <a:lnL cap="flat" cmpd="sng" w="9525">
                      <a:solidFill>
                        <a:srgbClr val="D9D2E9"/>
                      </a:solidFill>
                      <a:prstDash val="solid"/>
                      <a:round/>
                      <a:headEnd len="sm" w="sm" type="none"/>
                      <a:tailEnd len="sm" w="sm" type="none"/>
                    </a:lnL>
                    <a:lnR cap="flat" cmpd="sng" w="9525">
                      <a:solidFill>
                        <a:srgbClr val="D9D2E9"/>
                      </a:solidFill>
                      <a:prstDash val="solid"/>
                      <a:round/>
                      <a:headEnd len="sm" w="sm" type="none"/>
                      <a:tailEnd len="sm" w="sm" type="none"/>
                    </a:lnR>
                    <a:lnT cap="flat" cmpd="sng" w="9525">
                      <a:solidFill>
                        <a:srgbClr val="D9D2E9"/>
                      </a:solidFill>
                      <a:prstDash val="solid"/>
                      <a:round/>
                      <a:headEnd len="sm" w="sm" type="none"/>
                      <a:tailEnd len="sm" w="sm" type="none"/>
                    </a:lnT>
                    <a:lnB cap="flat" cmpd="sng" w="9525">
                      <a:solidFill>
                        <a:srgbClr val="D9D2E9"/>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600">
                          <a:solidFill>
                            <a:srgbClr val="FFFFFF"/>
                          </a:solidFill>
                          <a:latin typeface="Roboto"/>
                          <a:ea typeface="Roboto"/>
                          <a:cs typeface="Roboto"/>
                          <a:sym typeface="Roboto"/>
                        </a:rPr>
                        <a:t>Regresa el contenido del recurso solicitado.</a:t>
                      </a:r>
                      <a:endParaRPr sz="1600">
                        <a:solidFill>
                          <a:srgbClr val="FFFFFF"/>
                        </a:solidFill>
                        <a:latin typeface="Roboto"/>
                        <a:ea typeface="Roboto"/>
                        <a:cs typeface="Roboto"/>
                        <a:sym typeface="Roboto"/>
                      </a:endParaRPr>
                    </a:p>
                  </a:txBody>
                  <a:tcPr marT="91425" marB="91425" marR="91425" marL="91425">
                    <a:lnL cap="flat" cmpd="sng" w="9525">
                      <a:solidFill>
                        <a:srgbClr val="D9D2E9"/>
                      </a:solidFill>
                      <a:prstDash val="solid"/>
                      <a:round/>
                      <a:headEnd len="sm" w="sm" type="none"/>
                      <a:tailEnd len="sm" w="sm" type="none"/>
                    </a:lnL>
                    <a:lnR cap="flat" cmpd="sng" w="9525">
                      <a:solidFill>
                        <a:srgbClr val="D9D2E9"/>
                      </a:solidFill>
                      <a:prstDash val="solid"/>
                      <a:round/>
                      <a:headEnd len="sm" w="sm" type="none"/>
                      <a:tailEnd len="sm" w="sm" type="none"/>
                    </a:lnR>
                    <a:lnT cap="flat" cmpd="sng" w="9525">
                      <a:solidFill>
                        <a:srgbClr val="D9D2E9"/>
                      </a:solidFill>
                      <a:prstDash val="solid"/>
                      <a:round/>
                      <a:headEnd len="sm" w="sm" type="none"/>
                      <a:tailEnd len="sm" w="sm" type="none"/>
                    </a:lnT>
                    <a:lnB cap="flat" cmpd="sng" w="9525">
                      <a:solidFill>
                        <a:srgbClr val="D9D2E9"/>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1800">
                          <a:solidFill>
                            <a:srgbClr val="FFFFFF"/>
                          </a:solidFill>
                          <a:latin typeface="Roboto"/>
                          <a:ea typeface="Roboto"/>
                          <a:cs typeface="Roboto"/>
                          <a:sym typeface="Roboto"/>
                        </a:rPr>
                        <a:t>HEAD</a:t>
                      </a:r>
                      <a:endParaRPr b="1" sz="1800">
                        <a:solidFill>
                          <a:srgbClr val="FFFFFF"/>
                        </a:solidFill>
                        <a:latin typeface="Roboto"/>
                        <a:ea typeface="Roboto"/>
                        <a:cs typeface="Roboto"/>
                        <a:sym typeface="Roboto"/>
                      </a:endParaRPr>
                    </a:p>
                  </a:txBody>
                  <a:tcPr marT="91425" marB="91425" marR="91425" marL="91425">
                    <a:lnL cap="flat" cmpd="sng" w="9525">
                      <a:solidFill>
                        <a:srgbClr val="D9D2E9"/>
                      </a:solidFill>
                      <a:prstDash val="solid"/>
                      <a:round/>
                      <a:headEnd len="sm" w="sm" type="none"/>
                      <a:tailEnd len="sm" w="sm" type="none"/>
                    </a:lnL>
                    <a:lnR cap="flat" cmpd="sng" w="9525">
                      <a:solidFill>
                        <a:srgbClr val="D9D2E9"/>
                      </a:solidFill>
                      <a:prstDash val="solid"/>
                      <a:round/>
                      <a:headEnd len="sm" w="sm" type="none"/>
                      <a:tailEnd len="sm" w="sm" type="none"/>
                    </a:lnR>
                    <a:lnT cap="flat" cmpd="sng" w="9525">
                      <a:solidFill>
                        <a:srgbClr val="D9D2E9"/>
                      </a:solidFill>
                      <a:prstDash val="solid"/>
                      <a:round/>
                      <a:headEnd len="sm" w="sm" type="none"/>
                      <a:tailEnd len="sm" w="sm" type="none"/>
                    </a:lnT>
                    <a:lnB cap="flat" cmpd="sng" w="9525">
                      <a:solidFill>
                        <a:srgbClr val="D9D2E9"/>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600">
                          <a:solidFill>
                            <a:srgbClr val="FFFFFF"/>
                          </a:solidFill>
                          <a:latin typeface="Roboto"/>
                          <a:ea typeface="Roboto"/>
                          <a:cs typeface="Roboto"/>
                          <a:sym typeface="Roboto"/>
                        </a:rPr>
                        <a:t>Regresa la información de encabezado del recurso solicitado.</a:t>
                      </a:r>
                      <a:endParaRPr sz="1600">
                        <a:solidFill>
                          <a:srgbClr val="FFFFFF"/>
                        </a:solidFill>
                        <a:latin typeface="Roboto"/>
                        <a:ea typeface="Roboto"/>
                        <a:cs typeface="Roboto"/>
                        <a:sym typeface="Roboto"/>
                      </a:endParaRPr>
                    </a:p>
                  </a:txBody>
                  <a:tcPr marT="91425" marB="91425" marR="91425" marL="91425">
                    <a:lnL cap="flat" cmpd="sng" w="9525">
                      <a:solidFill>
                        <a:srgbClr val="D9D2E9"/>
                      </a:solidFill>
                      <a:prstDash val="solid"/>
                      <a:round/>
                      <a:headEnd len="sm" w="sm" type="none"/>
                      <a:tailEnd len="sm" w="sm" type="none"/>
                    </a:lnL>
                    <a:lnR cap="flat" cmpd="sng" w="9525">
                      <a:solidFill>
                        <a:srgbClr val="D9D2E9"/>
                      </a:solidFill>
                      <a:prstDash val="solid"/>
                      <a:round/>
                      <a:headEnd len="sm" w="sm" type="none"/>
                      <a:tailEnd len="sm" w="sm" type="none"/>
                    </a:lnR>
                    <a:lnT cap="flat" cmpd="sng" w="9525">
                      <a:solidFill>
                        <a:srgbClr val="D9D2E9"/>
                      </a:solidFill>
                      <a:prstDash val="solid"/>
                      <a:round/>
                      <a:headEnd len="sm" w="sm" type="none"/>
                      <a:tailEnd len="sm" w="sm" type="none"/>
                    </a:lnT>
                    <a:lnB cap="flat" cmpd="sng" w="9525">
                      <a:solidFill>
                        <a:srgbClr val="D9D2E9"/>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1800">
                          <a:solidFill>
                            <a:srgbClr val="FFFFFF"/>
                          </a:solidFill>
                          <a:latin typeface="Roboto"/>
                          <a:ea typeface="Roboto"/>
                          <a:cs typeface="Roboto"/>
                          <a:sym typeface="Roboto"/>
                        </a:rPr>
                        <a:t>POST</a:t>
                      </a:r>
                      <a:endParaRPr b="1" sz="1800">
                        <a:solidFill>
                          <a:srgbClr val="FFFFFF"/>
                        </a:solidFill>
                        <a:latin typeface="Roboto"/>
                        <a:ea typeface="Roboto"/>
                        <a:cs typeface="Roboto"/>
                        <a:sym typeface="Roboto"/>
                      </a:endParaRPr>
                    </a:p>
                  </a:txBody>
                  <a:tcPr marT="91425" marB="91425" marR="91425" marL="91425">
                    <a:lnL cap="flat" cmpd="sng" w="9525">
                      <a:solidFill>
                        <a:srgbClr val="D9D2E9"/>
                      </a:solidFill>
                      <a:prstDash val="solid"/>
                      <a:round/>
                      <a:headEnd len="sm" w="sm" type="none"/>
                      <a:tailEnd len="sm" w="sm" type="none"/>
                    </a:lnL>
                    <a:lnR cap="flat" cmpd="sng" w="9525">
                      <a:solidFill>
                        <a:srgbClr val="D9D2E9"/>
                      </a:solidFill>
                      <a:prstDash val="solid"/>
                      <a:round/>
                      <a:headEnd len="sm" w="sm" type="none"/>
                      <a:tailEnd len="sm" w="sm" type="none"/>
                    </a:lnR>
                    <a:lnT cap="flat" cmpd="sng" w="9525">
                      <a:solidFill>
                        <a:srgbClr val="D9D2E9"/>
                      </a:solidFill>
                      <a:prstDash val="solid"/>
                      <a:round/>
                      <a:headEnd len="sm" w="sm" type="none"/>
                      <a:tailEnd len="sm" w="sm" type="none"/>
                    </a:lnT>
                    <a:lnB cap="flat" cmpd="sng" w="9525">
                      <a:solidFill>
                        <a:srgbClr val="D9D2E9"/>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600">
                          <a:solidFill>
                            <a:srgbClr val="FFFFFF"/>
                          </a:solidFill>
                          <a:latin typeface="Roboto"/>
                          <a:ea typeface="Roboto"/>
                          <a:cs typeface="Roboto"/>
                          <a:sym typeface="Roboto"/>
                        </a:rPr>
                        <a:t>Envía información “oculta” al recurso y lo ejecuta con los parámetros pasados.</a:t>
                      </a:r>
                      <a:endParaRPr sz="1600">
                        <a:solidFill>
                          <a:srgbClr val="FFFFFF"/>
                        </a:solidFill>
                        <a:latin typeface="Roboto"/>
                        <a:ea typeface="Roboto"/>
                        <a:cs typeface="Roboto"/>
                        <a:sym typeface="Roboto"/>
                      </a:endParaRPr>
                    </a:p>
                  </a:txBody>
                  <a:tcPr marT="91425" marB="91425" marR="91425" marL="91425">
                    <a:lnL cap="flat" cmpd="sng" w="9525">
                      <a:solidFill>
                        <a:srgbClr val="D9D2E9"/>
                      </a:solidFill>
                      <a:prstDash val="solid"/>
                      <a:round/>
                      <a:headEnd len="sm" w="sm" type="none"/>
                      <a:tailEnd len="sm" w="sm" type="none"/>
                    </a:lnL>
                    <a:lnR cap="flat" cmpd="sng" w="9525">
                      <a:solidFill>
                        <a:srgbClr val="D9D2E9"/>
                      </a:solidFill>
                      <a:prstDash val="solid"/>
                      <a:round/>
                      <a:headEnd len="sm" w="sm" type="none"/>
                      <a:tailEnd len="sm" w="sm" type="none"/>
                    </a:lnR>
                    <a:lnT cap="flat" cmpd="sng" w="9525">
                      <a:solidFill>
                        <a:srgbClr val="D9D2E9"/>
                      </a:solidFill>
                      <a:prstDash val="solid"/>
                      <a:round/>
                      <a:headEnd len="sm" w="sm" type="none"/>
                      <a:tailEnd len="sm" w="sm" type="none"/>
                    </a:lnT>
                    <a:lnB cap="flat" cmpd="sng" w="9525">
                      <a:solidFill>
                        <a:srgbClr val="D9D2E9"/>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1800">
                          <a:solidFill>
                            <a:srgbClr val="FFFFFF"/>
                          </a:solidFill>
                          <a:latin typeface="Roboto"/>
                          <a:ea typeface="Roboto"/>
                          <a:cs typeface="Roboto"/>
                          <a:sym typeface="Roboto"/>
                        </a:rPr>
                        <a:t>PUT</a:t>
                      </a:r>
                      <a:endParaRPr b="1" sz="1800">
                        <a:solidFill>
                          <a:srgbClr val="FFFFFF"/>
                        </a:solidFill>
                        <a:latin typeface="Roboto"/>
                        <a:ea typeface="Roboto"/>
                        <a:cs typeface="Roboto"/>
                        <a:sym typeface="Roboto"/>
                      </a:endParaRPr>
                    </a:p>
                  </a:txBody>
                  <a:tcPr marT="91425" marB="91425" marR="91425" marL="91425">
                    <a:lnL cap="flat" cmpd="sng" w="9525">
                      <a:solidFill>
                        <a:srgbClr val="D9D2E9"/>
                      </a:solidFill>
                      <a:prstDash val="solid"/>
                      <a:round/>
                      <a:headEnd len="sm" w="sm" type="none"/>
                      <a:tailEnd len="sm" w="sm" type="none"/>
                    </a:lnL>
                    <a:lnR cap="flat" cmpd="sng" w="9525">
                      <a:solidFill>
                        <a:srgbClr val="D9D2E9"/>
                      </a:solidFill>
                      <a:prstDash val="solid"/>
                      <a:round/>
                      <a:headEnd len="sm" w="sm" type="none"/>
                      <a:tailEnd len="sm" w="sm" type="none"/>
                    </a:lnR>
                    <a:lnT cap="flat" cmpd="sng" w="9525">
                      <a:solidFill>
                        <a:srgbClr val="D9D2E9"/>
                      </a:solidFill>
                      <a:prstDash val="solid"/>
                      <a:round/>
                      <a:headEnd len="sm" w="sm" type="none"/>
                      <a:tailEnd len="sm" w="sm" type="none"/>
                    </a:lnT>
                    <a:lnB cap="flat" cmpd="sng" w="9525">
                      <a:solidFill>
                        <a:srgbClr val="D9D2E9"/>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600">
                          <a:solidFill>
                            <a:srgbClr val="FFFFFF"/>
                          </a:solidFill>
                          <a:latin typeface="Roboto"/>
                          <a:ea typeface="Roboto"/>
                          <a:cs typeface="Roboto"/>
                          <a:sym typeface="Roboto"/>
                        </a:rPr>
                        <a:t>Reemplaza al recurso con los datos enviados.</a:t>
                      </a:r>
                      <a:endParaRPr sz="1600">
                        <a:solidFill>
                          <a:srgbClr val="FFFFFF"/>
                        </a:solidFill>
                        <a:latin typeface="Roboto"/>
                        <a:ea typeface="Roboto"/>
                        <a:cs typeface="Roboto"/>
                        <a:sym typeface="Roboto"/>
                      </a:endParaRPr>
                    </a:p>
                  </a:txBody>
                  <a:tcPr marT="91425" marB="91425" marR="91425" marL="91425">
                    <a:lnL cap="flat" cmpd="sng" w="9525">
                      <a:solidFill>
                        <a:srgbClr val="D9D2E9"/>
                      </a:solidFill>
                      <a:prstDash val="solid"/>
                      <a:round/>
                      <a:headEnd len="sm" w="sm" type="none"/>
                      <a:tailEnd len="sm" w="sm" type="none"/>
                    </a:lnL>
                    <a:lnR cap="flat" cmpd="sng" w="9525">
                      <a:solidFill>
                        <a:srgbClr val="D9D2E9"/>
                      </a:solidFill>
                      <a:prstDash val="solid"/>
                      <a:round/>
                      <a:headEnd len="sm" w="sm" type="none"/>
                      <a:tailEnd len="sm" w="sm" type="none"/>
                    </a:lnR>
                    <a:lnT cap="flat" cmpd="sng" w="9525">
                      <a:solidFill>
                        <a:srgbClr val="D9D2E9"/>
                      </a:solidFill>
                      <a:prstDash val="solid"/>
                      <a:round/>
                      <a:headEnd len="sm" w="sm" type="none"/>
                      <a:tailEnd len="sm" w="sm" type="none"/>
                    </a:lnT>
                    <a:lnB cap="flat" cmpd="sng" w="9525">
                      <a:solidFill>
                        <a:srgbClr val="D9D2E9"/>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1800">
                          <a:solidFill>
                            <a:srgbClr val="FFFFFF"/>
                          </a:solidFill>
                          <a:latin typeface="Roboto"/>
                          <a:ea typeface="Roboto"/>
                          <a:cs typeface="Roboto"/>
                          <a:sym typeface="Roboto"/>
                        </a:rPr>
                        <a:t>DELETE</a:t>
                      </a:r>
                      <a:endParaRPr b="1" sz="1800">
                        <a:solidFill>
                          <a:srgbClr val="FFFFFF"/>
                        </a:solidFill>
                        <a:latin typeface="Roboto"/>
                        <a:ea typeface="Roboto"/>
                        <a:cs typeface="Roboto"/>
                        <a:sym typeface="Roboto"/>
                      </a:endParaRPr>
                    </a:p>
                  </a:txBody>
                  <a:tcPr marT="91425" marB="91425" marR="91425" marL="91425">
                    <a:lnL cap="flat" cmpd="sng" w="9525">
                      <a:solidFill>
                        <a:srgbClr val="D9D2E9"/>
                      </a:solidFill>
                      <a:prstDash val="solid"/>
                      <a:round/>
                      <a:headEnd len="sm" w="sm" type="none"/>
                      <a:tailEnd len="sm" w="sm" type="none"/>
                    </a:lnL>
                    <a:lnR cap="flat" cmpd="sng" w="9525">
                      <a:solidFill>
                        <a:srgbClr val="D9D2E9"/>
                      </a:solidFill>
                      <a:prstDash val="solid"/>
                      <a:round/>
                      <a:headEnd len="sm" w="sm" type="none"/>
                      <a:tailEnd len="sm" w="sm" type="none"/>
                    </a:lnR>
                    <a:lnT cap="flat" cmpd="sng" w="9525">
                      <a:solidFill>
                        <a:srgbClr val="D9D2E9"/>
                      </a:solidFill>
                      <a:prstDash val="solid"/>
                      <a:round/>
                      <a:headEnd len="sm" w="sm" type="none"/>
                      <a:tailEnd len="sm" w="sm" type="none"/>
                    </a:lnT>
                    <a:lnB cap="flat" cmpd="sng" w="9525">
                      <a:solidFill>
                        <a:srgbClr val="D9D2E9"/>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600">
                          <a:solidFill>
                            <a:srgbClr val="FFFFFF"/>
                          </a:solidFill>
                          <a:latin typeface="Roboto"/>
                          <a:ea typeface="Roboto"/>
                          <a:cs typeface="Roboto"/>
                          <a:sym typeface="Roboto"/>
                        </a:rPr>
                        <a:t>Borra el recurso referido.</a:t>
                      </a:r>
                      <a:endParaRPr sz="1600">
                        <a:solidFill>
                          <a:srgbClr val="FFFFFF"/>
                        </a:solidFill>
                        <a:latin typeface="Roboto"/>
                        <a:ea typeface="Roboto"/>
                        <a:cs typeface="Roboto"/>
                        <a:sym typeface="Roboto"/>
                      </a:endParaRPr>
                    </a:p>
                  </a:txBody>
                  <a:tcPr marT="91425" marB="91425" marR="91425" marL="91425">
                    <a:lnL cap="flat" cmpd="sng" w="9525">
                      <a:solidFill>
                        <a:srgbClr val="D9D2E9"/>
                      </a:solidFill>
                      <a:prstDash val="solid"/>
                      <a:round/>
                      <a:headEnd len="sm" w="sm" type="none"/>
                      <a:tailEnd len="sm" w="sm" type="none"/>
                    </a:lnL>
                    <a:lnR cap="flat" cmpd="sng" w="9525">
                      <a:solidFill>
                        <a:srgbClr val="D9D2E9"/>
                      </a:solidFill>
                      <a:prstDash val="solid"/>
                      <a:round/>
                      <a:headEnd len="sm" w="sm" type="none"/>
                      <a:tailEnd len="sm" w="sm" type="none"/>
                    </a:lnR>
                    <a:lnT cap="flat" cmpd="sng" w="9525">
                      <a:solidFill>
                        <a:srgbClr val="D9D2E9"/>
                      </a:solidFill>
                      <a:prstDash val="solid"/>
                      <a:round/>
                      <a:headEnd len="sm" w="sm" type="none"/>
                      <a:tailEnd len="sm" w="sm" type="none"/>
                    </a:lnT>
                    <a:lnB cap="flat" cmpd="sng" w="9525">
                      <a:solidFill>
                        <a:srgbClr val="D9D2E9"/>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Hyper Text Transfer Protocol (HTTP)</a:t>
            </a:r>
            <a:endParaRPr/>
          </a:p>
        </p:txBody>
      </p:sp>
      <p:sp>
        <p:nvSpPr>
          <p:cNvPr id="233" name="Google Shape;233;p34"/>
          <p:cNvSpPr txBox="1"/>
          <p:nvPr>
            <p:ph idx="1" type="body"/>
          </p:nvPr>
        </p:nvSpPr>
        <p:spPr>
          <a:xfrm>
            <a:off x="387900" y="1413625"/>
            <a:ext cx="8368200" cy="325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EA9999"/>
                </a:solidFill>
              </a:rPr>
              <a:t>Response</a:t>
            </a:r>
            <a:endParaRPr b="1" sz="2400">
              <a:solidFill>
                <a:srgbClr val="EA9999"/>
              </a:solidFill>
            </a:endParaRPr>
          </a:p>
          <a:p>
            <a:pPr indent="0" lvl="0" marL="0" rtl="0" algn="l">
              <a:lnSpc>
                <a:spcPct val="150000"/>
              </a:lnSpc>
              <a:spcBef>
                <a:spcPts val="1600"/>
              </a:spcBef>
              <a:spcAft>
                <a:spcPts val="0"/>
              </a:spcAft>
              <a:buNone/>
            </a:pPr>
            <a:r>
              <a:rPr lang="en">
                <a:solidFill>
                  <a:srgbClr val="FFFFFF"/>
                </a:solidFill>
              </a:rPr>
              <a:t>Información que el servidor envía cuando el cliente le solicita una acción. </a:t>
            </a:r>
            <a:endParaRPr>
              <a:solidFill>
                <a:srgbClr val="FFFFFF"/>
              </a:solidFill>
            </a:endParaRPr>
          </a:p>
          <a:p>
            <a:pPr indent="-342900" lvl="0" marL="457200" rtl="0" algn="l">
              <a:lnSpc>
                <a:spcPct val="150000"/>
              </a:lnSpc>
              <a:spcBef>
                <a:spcPts val="1600"/>
              </a:spcBef>
              <a:spcAft>
                <a:spcPts val="0"/>
              </a:spcAft>
              <a:buClr>
                <a:srgbClr val="FFFFFF"/>
              </a:buClr>
              <a:buSzPts val="1800"/>
              <a:buChar char="➢"/>
            </a:pPr>
            <a:r>
              <a:rPr lang="en">
                <a:solidFill>
                  <a:srgbClr val="FFFFFF"/>
                </a:solidFill>
              </a:rPr>
              <a:t>El cuerpo de la respuesta es el contenido del recurso o el resultado del programa solicitado. </a:t>
            </a:r>
            <a:endParaRPr>
              <a:solidFill>
                <a:srgbClr val="FFFFFF"/>
              </a:solidFill>
            </a:endParaRPr>
          </a:p>
          <a:p>
            <a:pPr indent="-342900" lvl="0" marL="457200" rtl="0" algn="l">
              <a:lnSpc>
                <a:spcPct val="150000"/>
              </a:lnSpc>
              <a:spcBef>
                <a:spcPts val="0"/>
              </a:spcBef>
              <a:spcAft>
                <a:spcPts val="0"/>
              </a:spcAft>
              <a:buClr>
                <a:srgbClr val="FFFFFF"/>
              </a:buClr>
              <a:buSzPts val="1800"/>
              <a:buChar char="➢"/>
            </a:pPr>
            <a:r>
              <a:rPr lang="en">
                <a:solidFill>
                  <a:srgbClr val="FFFFFF"/>
                </a:solidFill>
              </a:rPr>
              <a:t>También devuelve un estatus de 3 dígitos clasificado de acuerdo al primero de ellos.</a:t>
            </a:r>
            <a:endParaRPr>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0" st="0"/>
                                            </p:txEl>
                                          </p:spTgt>
                                        </p:tgtEl>
                                        <p:attrNameLst>
                                          <p:attrName>style.visibility</p:attrName>
                                        </p:attrNameLst>
                                      </p:cBhvr>
                                      <p:to>
                                        <p:strVal val="visible"/>
                                      </p:to>
                                    </p:set>
                                    <p:animEffect filter="fade" transition="in">
                                      <p:cBhvr>
                                        <p:cTn dur="1000"/>
                                        <p:tgtEl>
                                          <p:spTgt spid="2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1" st="1"/>
                                            </p:txEl>
                                          </p:spTgt>
                                        </p:tgtEl>
                                        <p:attrNameLst>
                                          <p:attrName>style.visibility</p:attrName>
                                        </p:attrNameLst>
                                      </p:cBhvr>
                                      <p:to>
                                        <p:strVal val="visible"/>
                                      </p:to>
                                    </p:set>
                                    <p:animEffect filter="fade" transition="in">
                                      <p:cBhvr>
                                        <p:cTn dur="1000"/>
                                        <p:tgtEl>
                                          <p:spTgt spid="23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2" st="2"/>
                                            </p:txEl>
                                          </p:spTgt>
                                        </p:tgtEl>
                                        <p:attrNameLst>
                                          <p:attrName>style.visibility</p:attrName>
                                        </p:attrNameLst>
                                      </p:cBhvr>
                                      <p:to>
                                        <p:strVal val="visible"/>
                                      </p:to>
                                    </p:set>
                                    <p:animEffect filter="fade" transition="in">
                                      <p:cBhvr>
                                        <p:cTn dur="1000"/>
                                        <p:tgtEl>
                                          <p:spTgt spid="23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3" st="3"/>
                                            </p:txEl>
                                          </p:spTgt>
                                        </p:tgtEl>
                                        <p:attrNameLst>
                                          <p:attrName>style.visibility</p:attrName>
                                        </p:attrNameLst>
                                      </p:cBhvr>
                                      <p:to>
                                        <p:strVal val="visible"/>
                                      </p:to>
                                    </p:set>
                                    <p:animEffect filter="fade" transition="in">
                                      <p:cBhvr>
                                        <p:cTn dur="1000"/>
                                        <p:tgtEl>
                                          <p:spTgt spid="23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Hyper Text Transfer Protocol (HTTP)</a:t>
            </a:r>
            <a:endParaRPr/>
          </a:p>
        </p:txBody>
      </p:sp>
      <p:sp>
        <p:nvSpPr>
          <p:cNvPr id="239" name="Google Shape;239;p35"/>
          <p:cNvSpPr txBox="1"/>
          <p:nvPr>
            <p:ph idx="1" type="body"/>
          </p:nvPr>
        </p:nvSpPr>
        <p:spPr>
          <a:xfrm>
            <a:off x="387900" y="1261225"/>
            <a:ext cx="8368200" cy="555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400">
                <a:solidFill>
                  <a:srgbClr val="EA9999"/>
                </a:solidFill>
              </a:rPr>
              <a:t>Response</a:t>
            </a:r>
            <a:endParaRPr>
              <a:solidFill>
                <a:srgbClr val="FFFFFF"/>
              </a:solidFill>
            </a:endParaRPr>
          </a:p>
        </p:txBody>
      </p:sp>
      <p:graphicFrame>
        <p:nvGraphicFramePr>
          <p:cNvPr id="240" name="Google Shape;240;p35"/>
          <p:cNvGraphicFramePr/>
          <p:nvPr/>
        </p:nvGraphicFramePr>
        <p:xfrm>
          <a:off x="205150" y="1857125"/>
          <a:ext cx="3000000" cy="3000000"/>
        </p:xfrm>
        <a:graphic>
          <a:graphicData uri="http://schemas.openxmlformats.org/drawingml/2006/table">
            <a:tbl>
              <a:tblPr>
                <a:noFill/>
                <a:tableStyleId>{EFC55086-DB43-4280-98DE-5563F436E291}</a:tableStyleId>
              </a:tblPr>
              <a:tblGrid>
                <a:gridCol w="382850"/>
                <a:gridCol w="4261050"/>
                <a:gridCol w="4069075"/>
              </a:tblGrid>
              <a:tr h="381000">
                <a:tc>
                  <a:txBody>
                    <a:bodyPr/>
                    <a:lstStyle/>
                    <a:p>
                      <a:pPr indent="0" lvl="0" marL="0" rtl="0" algn="ctr">
                        <a:spcBef>
                          <a:spcPts val="0"/>
                        </a:spcBef>
                        <a:spcAft>
                          <a:spcPts val="0"/>
                        </a:spcAft>
                        <a:buNone/>
                      </a:pPr>
                      <a:r>
                        <a:rPr b="1" lang="en" sz="1800">
                          <a:solidFill>
                            <a:srgbClr val="FFFFFF"/>
                          </a:solidFill>
                          <a:latin typeface="Roboto"/>
                          <a:ea typeface="Roboto"/>
                          <a:cs typeface="Roboto"/>
                          <a:sym typeface="Roboto"/>
                        </a:rPr>
                        <a:t>1</a:t>
                      </a:r>
                      <a:endParaRPr b="1" sz="1800">
                        <a:solidFill>
                          <a:srgbClr val="FFFFFF"/>
                        </a:solidFill>
                        <a:latin typeface="Roboto"/>
                        <a:ea typeface="Roboto"/>
                        <a:cs typeface="Roboto"/>
                        <a:sym typeface="Roboto"/>
                      </a:endParaRPr>
                    </a:p>
                  </a:txBody>
                  <a:tcPr marT="91425" marB="91425" marR="91425" marL="91425">
                    <a:solidFill>
                      <a:srgbClr val="3D85C6"/>
                    </a:solidFill>
                  </a:tcPr>
                </a:tc>
                <a:tc>
                  <a:txBody>
                    <a:bodyPr/>
                    <a:lstStyle/>
                    <a:p>
                      <a:pPr indent="0" lvl="0" marL="0" rtl="0" algn="l">
                        <a:spcBef>
                          <a:spcPts val="0"/>
                        </a:spcBef>
                        <a:spcAft>
                          <a:spcPts val="0"/>
                        </a:spcAft>
                        <a:buNone/>
                      </a:pPr>
                      <a:r>
                        <a:rPr lang="en" sz="1500">
                          <a:solidFill>
                            <a:srgbClr val="FFFFFF"/>
                          </a:solidFill>
                          <a:latin typeface="Roboto"/>
                          <a:ea typeface="Roboto"/>
                          <a:cs typeface="Roboto"/>
                          <a:sym typeface="Roboto"/>
                        </a:rPr>
                        <a:t>Solo información.</a:t>
                      </a:r>
                      <a:endParaRPr sz="1500">
                        <a:solidFill>
                          <a:srgbClr val="FFFFFF"/>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sz="1500">
                        <a:solidFill>
                          <a:srgbClr val="FFFFFF"/>
                        </a:solidFill>
                        <a:latin typeface="Roboto"/>
                        <a:ea typeface="Roboto"/>
                        <a:cs typeface="Roboto"/>
                        <a:sym typeface="Roboto"/>
                      </a:endParaRPr>
                    </a:p>
                  </a:txBody>
                  <a:tcPr marT="91425" marB="91425" marR="91425" marL="91425"/>
                </a:tc>
              </a:tr>
              <a:tr h="381000">
                <a:tc>
                  <a:txBody>
                    <a:bodyPr/>
                    <a:lstStyle/>
                    <a:p>
                      <a:pPr indent="0" lvl="0" marL="0" rtl="0" algn="ctr">
                        <a:spcBef>
                          <a:spcPts val="0"/>
                        </a:spcBef>
                        <a:spcAft>
                          <a:spcPts val="0"/>
                        </a:spcAft>
                        <a:buNone/>
                      </a:pPr>
                      <a:r>
                        <a:rPr b="1" lang="en" sz="1800">
                          <a:solidFill>
                            <a:srgbClr val="FFFFFF"/>
                          </a:solidFill>
                          <a:latin typeface="Roboto"/>
                          <a:ea typeface="Roboto"/>
                          <a:cs typeface="Roboto"/>
                          <a:sym typeface="Roboto"/>
                        </a:rPr>
                        <a:t>2</a:t>
                      </a:r>
                      <a:endParaRPr b="1" sz="1800">
                        <a:solidFill>
                          <a:srgbClr val="FFFFFF"/>
                        </a:solidFill>
                        <a:latin typeface="Roboto"/>
                        <a:ea typeface="Roboto"/>
                        <a:cs typeface="Roboto"/>
                        <a:sym typeface="Roboto"/>
                      </a:endParaRPr>
                    </a:p>
                  </a:txBody>
                  <a:tcPr marT="91425" marB="91425" marR="91425" marL="91425">
                    <a:solidFill>
                      <a:srgbClr val="3D85C6"/>
                    </a:solidFill>
                  </a:tcPr>
                </a:tc>
                <a:tc>
                  <a:txBody>
                    <a:bodyPr/>
                    <a:lstStyle/>
                    <a:p>
                      <a:pPr indent="0" lvl="0" marL="0" rtl="0" algn="l">
                        <a:spcBef>
                          <a:spcPts val="0"/>
                        </a:spcBef>
                        <a:spcAft>
                          <a:spcPts val="0"/>
                        </a:spcAft>
                        <a:buNone/>
                      </a:pPr>
                      <a:r>
                        <a:rPr lang="en" sz="1500">
                          <a:solidFill>
                            <a:srgbClr val="FFFFFF"/>
                          </a:solidFill>
                          <a:latin typeface="Roboto"/>
                          <a:ea typeface="Roboto"/>
                          <a:cs typeface="Roboto"/>
                          <a:sym typeface="Roboto"/>
                        </a:rPr>
                        <a:t>Éxito. Todo procede normal.</a:t>
                      </a:r>
                      <a:endParaRPr sz="1500">
                        <a:solidFill>
                          <a:srgbClr val="FFFFFF"/>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b="1" lang="en" sz="1500">
                          <a:solidFill>
                            <a:srgbClr val="FFFFFF"/>
                          </a:solidFill>
                          <a:latin typeface="Roboto"/>
                          <a:ea typeface="Roboto"/>
                          <a:cs typeface="Roboto"/>
                          <a:sym typeface="Roboto"/>
                        </a:rPr>
                        <a:t>200: </a:t>
                      </a:r>
                      <a:r>
                        <a:rPr lang="en" sz="1500">
                          <a:solidFill>
                            <a:srgbClr val="FFFFFF"/>
                          </a:solidFill>
                          <a:latin typeface="Roboto"/>
                          <a:ea typeface="Roboto"/>
                          <a:cs typeface="Roboto"/>
                          <a:sym typeface="Roboto"/>
                        </a:rPr>
                        <a:t>sucede cuando la petición fue exitosa y el server devuelve lo esperado.</a:t>
                      </a:r>
                      <a:endParaRPr sz="1500">
                        <a:solidFill>
                          <a:srgbClr val="FFFFFF"/>
                        </a:solidFill>
                        <a:latin typeface="Roboto"/>
                        <a:ea typeface="Roboto"/>
                        <a:cs typeface="Roboto"/>
                        <a:sym typeface="Roboto"/>
                      </a:endParaRPr>
                    </a:p>
                  </a:txBody>
                  <a:tcPr marT="91425" marB="91425" marR="91425" marL="91425"/>
                </a:tc>
              </a:tr>
              <a:tr h="381000">
                <a:tc>
                  <a:txBody>
                    <a:bodyPr/>
                    <a:lstStyle/>
                    <a:p>
                      <a:pPr indent="0" lvl="0" marL="0" rtl="0" algn="ctr">
                        <a:spcBef>
                          <a:spcPts val="0"/>
                        </a:spcBef>
                        <a:spcAft>
                          <a:spcPts val="0"/>
                        </a:spcAft>
                        <a:buNone/>
                      </a:pPr>
                      <a:r>
                        <a:rPr b="1" lang="en" sz="1800">
                          <a:solidFill>
                            <a:srgbClr val="FFFFFF"/>
                          </a:solidFill>
                          <a:latin typeface="Roboto"/>
                          <a:ea typeface="Roboto"/>
                          <a:cs typeface="Roboto"/>
                          <a:sym typeface="Roboto"/>
                        </a:rPr>
                        <a:t>3</a:t>
                      </a:r>
                      <a:endParaRPr b="1" sz="1800">
                        <a:solidFill>
                          <a:srgbClr val="FFFFFF"/>
                        </a:solidFill>
                        <a:latin typeface="Roboto"/>
                        <a:ea typeface="Roboto"/>
                        <a:cs typeface="Roboto"/>
                        <a:sym typeface="Roboto"/>
                      </a:endParaRPr>
                    </a:p>
                  </a:txBody>
                  <a:tcPr marT="91425" marB="91425" marR="91425" marL="91425">
                    <a:solidFill>
                      <a:srgbClr val="3D85C6"/>
                    </a:solidFill>
                  </a:tcPr>
                </a:tc>
                <a:tc>
                  <a:txBody>
                    <a:bodyPr/>
                    <a:lstStyle/>
                    <a:p>
                      <a:pPr indent="0" lvl="0" marL="0" rtl="0" algn="l">
                        <a:spcBef>
                          <a:spcPts val="0"/>
                        </a:spcBef>
                        <a:spcAft>
                          <a:spcPts val="0"/>
                        </a:spcAft>
                        <a:buNone/>
                      </a:pPr>
                      <a:r>
                        <a:rPr lang="en" sz="1500">
                          <a:solidFill>
                            <a:srgbClr val="FFFFFF"/>
                          </a:solidFill>
                          <a:latin typeface="Roboto"/>
                          <a:ea typeface="Roboto"/>
                          <a:cs typeface="Roboto"/>
                          <a:sym typeface="Roboto"/>
                        </a:rPr>
                        <a:t>Redirección. La petición fue enviada a un tercer documento.</a:t>
                      </a:r>
                      <a:endParaRPr sz="1500">
                        <a:solidFill>
                          <a:srgbClr val="FFFFFF"/>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sz="1500">
                        <a:solidFill>
                          <a:srgbClr val="FFFFFF"/>
                        </a:solidFill>
                        <a:latin typeface="Roboto"/>
                        <a:ea typeface="Roboto"/>
                        <a:cs typeface="Roboto"/>
                        <a:sym typeface="Roboto"/>
                      </a:endParaRPr>
                    </a:p>
                  </a:txBody>
                  <a:tcPr marT="91425" marB="91425" marR="91425" marL="91425"/>
                </a:tc>
              </a:tr>
              <a:tr h="381000">
                <a:tc>
                  <a:txBody>
                    <a:bodyPr/>
                    <a:lstStyle/>
                    <a:p>
                      <a:pPr indent="0" lvl="0" marL="0" rtl="0" algn="ctr">
                        <a:spcBef>
                          <a:spcPts val="0"/>
                        </a:spcBef>
                        <a:spcAft>
                          <a:spcPts val="0"/>
                        </a:spcAft>
                        <a:buNone/>
                      </a:pPr>
                      <a:r>
                        <a:rPr b="1" lang="en" sz="1800">
                          <a:solidFill>
                            <a:srgbClr val="FFFFFF"/>
                          </a:solidFill>
                          <a:latin typeface="Roboto"/>
                          <a:ea typeface="Roboto"/>
                          <a:cs typeface="Roboto"/>
                          <a:sym typeface="Roboto"/>
                        </a:rPr>
                        <a:t>4</a:t>
                      </a:r>
                      <a:endParaRPr b="1" sz="1800">
                        <a:solidFill>
                          <a:srgbClr val="FFFFFF"/>
                        </a:solidFill>
                        <a:latin typeface="Roboto"/>
                        <a:ea typeface="Roboto"/>
                        <a:cs typeface="Roboto"/>
                        <a:sym typeface="Roboto"/>
                      </a:endParaRPr>
                    </a:p>
                  </a:txBody>
                  <a:tcPr marT="91425" marB="91425" marR="91425" marL="91425">
                    <a:solidFill>
                      <a:srgbClr val="3D85C6"/>
                    </a:solidFill>
                  </a:tcPr>
                </a:tc>
                <a:tc>
                  <a:txBody>
                    <a:bodyPr/>
                    <a:lstStyle/>
                    <a:p>
                      <a:pPr indent="0" lvl="0" marL="0" rtl="0" algn="l">
                        <a:spcBef>
                          <a:spcPts val="0"/>
                        </a:spcBef>
                        <a:spcAft>
                          <a:spcPts val="0"/>
                        </a:spcAft>
                        <a:buNone/>
                      </a:pPr>
                      <a:r>
                        <a:rPr lang="en" sz="1500">
                          <a:solidFill>
                            <a:srgbClr val="FFFFFF"/>
                          </a:solidFill>
                          <a:latin typeface="Roboto"/>
                          <a:ea typeface="Roboto"/>
                          <a:cs typeface="Roboto"/>
                          <a:sym typeface="Roboto"/>
                        </a:rPr>
                        <a:t>Error en el cliente. Se reporta el error al cliente.</a:t>
                      </a:r>
                      <a:endParaRPr sz="1500">
                        <a:solidFill>
                          <a:srgbClr val="FFFFFF"/>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b="1" lang="en" sz="1500">
                          <a:solidFill>
                            <a:srgbClr val="FFFFFF"/>
                          </a:solidFill>
                          <a:latin typeface="Roboto"/>
                          <a:ea typeface="Roboto"/>
                          <a:cs typeface="Roboto"/>
                          <a:sym typeface="Roboto"/>
                        </a:rPr>
                        <a:t>404</a:t>
                      </a:r>
                      <a:r>
                        <a:rPr lang="en" sz="1500">
                          <a:solidFill>
                            <a:srgbClr val="FFFFFF"/>
                          </a:solidFill>
                          <a:latin typeface="Roboto"/>
                          <a:ea typeface="Roboto"/>
                          <a:cs typeface="Roboto"/>
                          <a:sym typeface="Roboto"/>
                        </a:rPr>
                        <a:t>: sucede cuando el servidor no puede encontrar el documento solicitado.</a:t>
                      </a:r>
                      <a:endParaRPr sz="1500">
                        <a:solidFill>
                          <a:srgbClr val="FFFFFF"/>
                        </a:solidFill>
                        <a:latin typeface="Roboto"/>
                        <a:ea typeface="Roboto"/>
                        <a:cs typeface="Roboto"/>
                        <a:sym typeface="Roboto"/>
                      </a:endParaRPr>
                    </a:p>
                  </a:txBody>
                  <a:tcPr marT="91425" marB="91425" marR="91425" marL="91425"/>
                </a:tc>
              </a:tr>
              <a:tr h="381000">
                <a:tc>
                  <a:txBody>
                    <a:bodyPr/>
                    <a:lstStyle/>
                    <a:p>
                      <a:pPr indent="0" lvl="0" marL="0" rtl="0" algn="ctr">
                        <a:spcBef>
                          <a:spcPts val="0"/>
                        </a:spcBef>
                        <a:spcAft>
                          <a:spcPts val="0"/>
                        </a:spcAft>
                        <a:buNone/>
                      </a:pPr>
                      <a:r>
                        <a:rPr b="1" lang="en" sz="1800">
                          <a:solidFill>
                            <a:srgbClr val="FFFFFF"/>
                          </a:solidFill>
                          <a:latin typeface="Roboto"/>
                          <a:ea typeface="Roboto"/>
                          <a:cs typeface="Roboto"/>
                          <a:sym typeface="Roboto"/>
                        </a:rPr>
                        <a:t>5</a:t>
                      </a:r>
                      <a:endParaRPr b="1" sz="1800">
                        <a:solidFill>
                          <a:srgbClr val="FFFFFF"/>
                        </a:solidFill>
                        <a:latin typeface="Roboto"/>
                        <a:ea typeface="Roboto"/>
                        <a:cs typeface="Roboto"/>
                        <a:sym typeface="Roboto"/>
                      </a:endParaRPr>
                    </a:p>
                  </a:txBody>
                  <a:tcPr marT="91425" marB="91425" marR="91425" marL="91425">
                    <a:solidFill>
                      <a:srgbClr val="3D85C6"/>
                    </a:solidFill>
                  </a:tcPr>
                </a:tc>
                <a:tc>
                  <a:txBody>
                    <a:bodyPr/>
                    <a:lstStyle/>
                    <a:p>
                      <a:pPr indent="0" lvl="0" marL="0" rtl="0" algn="l">
                        <a:spcBef>
                          <a:spcPts val="0"/>
                        </a:spcBef>
                        <a:spcAft>
                          <a:spcPts val="0"/>
                        </a:spcAft>
                        <a:buNone/>
                      </a:pPr>
                      <a:r>
                        <a:rPr lang="en" sz="1500">
                          <a:solidFill>
                            <a:srgbClr val="FFFFFF"/>
                          </a:solidFill>
                          <a:latin typeface="Roboto"/>
                          <a:ea typeface="Roboto"/>
                          <a:cs typeface="Roboto"/>
                          <a:sym typeface="Roboto"/>
                        </a:rPr>
                        <a:t>Error en el servidor. Algo falló en el funcionamiento interno del servidor.</a:t>
                      </a:r>
                      <a:endParaRPr sz="1500">
                        <a:solidFill>
                          <a:srgbClr val="FFFFFF"/>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b="1" lang="en" sz="1500">
                          <a:solidFill>
                            <a:srgbClr val="FFFFFF"/>
                          </a:solidFill>
                          <a:latin typeface="Roboto"/>
                          <a:ea typeface="Roboto"/>
                          <a:cs typeface="Roboto"/>
                          <a:sym typeface="Roboto"/>
                        </a:rPr>
                        <a:t>500</a:t>
                      </a:r>
                      <a:r>
                        <a:rPr lang="en" sz="1500">
                          <a:solidFill>
                            <a:srgbClr val="FFFFFF"/>
                          </a:solidFill>
                          <a:latin typeface="Roboto"/>
                          <a:ea typeface="Roboto"/>
                          <a:cs typeface="Roboto"/>
                          <a:sym typeface="Roboto"/>
                        </a:rPr>
                        <a:t>: el servidor no puede responder debido a una falla interna. Puede ser causada por un error en el código o la configuración.</a:t>
                      </a:r>
                      <a:endParaRPr sz="1500">
                        <a:solidFill>
                          <a:srgbClr val="FFFFFF"/>
                        </a:solidFill>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Referencias</a:t>
            </a:r>
            <a:endParaRPr/>
          </a:p>
        </p:txBody>
      </p:sp>
      <p:sp>
        <p:nvSpPr>
          <p:cNvPr id="246" name="Google Shape;246;p36"/>
          <p:cNvSpPr txBox="1"/>
          <p:nvPr>
            <p:ph idx="1" type="body"/>
          </p:nvPr>
        </p:nvSpPr>
        <p:spPr>
          <a:xfrm>
            <a:off x="235500" y="1489825"/>
            <a:ext cx="86520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Sebesta, Robert W. (2009). Programing the World Wide Web. Boston, USA: Pearson.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77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Internet: orígenes</a:t>
            </a:r>
            <a:endParaRPr/>
          </a:p>
        </p:txBody>
      </p:sp>
      <p:graphicFrame>
        <p:nvGraphicFramePr>
          <p:cNvPr id="76" name="Google Shape;76;p15"/>
          <p:cNvGraphicFramePr/>
          <p:nvPr/>
        </p:nvGraphicFramePr>
        <p:xfrm>
          <a:off x="375" y="831275"/>
          <a:ext cx="3000000" cy="3000000"/>
        </p:xfrm>
        <a:graphic>
          <a:graphicData uri="http://schemas.openxmlformats.org/drawingml/2006/table">
            <a:tbl>
              <a:tblPr>
                <a:noFill/>
                <a:tableStyleId>{EFC55086-DB43-4280-98DE-5563F436E291}</a:tableStyleId>
              </a:tblPr>
              <a:tblGrid>
                <a:gridCol w="2312725"/>
                <a:gridCol w="2250625"/>
                <a:gridCol w="2250625"/>
                <a:gridCol w="2312725"/>
              </a:tblGrid>
              <a:tr h="488675">
                <a:tc>
                  <a:txBody>
                    <a:bodyPr/>
                    <a:lstStyle/>
                    <a:p>
                      <a:pPr indent="0" lvl="0" marL="0" rtl="0" algn="ctr">
                        <a:spcBef>
                          <a:spcPts val="0"/>
                        </a:spcBef>
                        <a:spcAft>
                          <a:spcPts val="0"/>
                        </a:spcAft>
                        <a:buNone/>
                      </a:pPr>
                      <a:r>
                        <a:rPr b="1" lang="en"/>
                        <a:t>1960: ARPANet</a:t>
                      </a:r>
                      <a:endParaRPr b="1"/>
                    </a:p>
                  </a:txBody>
                  <a:tcPr marT="91425" marB="91425" marR="91425" marL="91425">
                    <a:solidFill>
                      <a:srgbClr val="9FC5E8"/>
                    </a:solidFill>
                  </a:tcPr>
                </a:tc>
                <a:tc>
                  <a:txBody>
                    <a:bodyPr/>
                    <a:lstStyle/>
                    <a:p>
                      <a:pPr indent="0" lvl="0" marL="0" rtl="0" algn="ctr">
                        <a:spcBef>
                          <a:spcPts val="0"/>
                        </a:spcBef>
                        <a:spcAft>
                          <a:spcPts val="0"/>
                        </a:spcAft>
                        <a:buNone/>
                      </a:pPr>
                      <a:r>
                        <a:rPr b="1" lang="en"/>
                        <a:t>1986: NSFnet</a:t>
                      </a:r>
                      <a:endParaRPr b="1"/>
                    </a:p>
                  </a:txBody>
                  <a:tcPr marT="91425" marB="91425" marR="91425" marL="91425">
                    <a:solidFill>
                      <a:srgbClr val="9FC5E8"/>
                    </a:solidFill>
                  </a:tcPr>
                </a:tc>
                <a:tc>
                  <a:txBody>
                    <a:bodyPr/>
                    <a:lstStyle/>
                    <a:p>
                      <a:pPr indent="0" lvl="0" marL="0" rtl="0" algn="ctr">
                        <a:spcBef>
                          <a:spcPts val="0"/>
                        </a:spcBef>
                        <a:spcAft>
                          <a:spcPts val="0"/>
                        </a:spcAft>
                        <a:buNone/>
                      </a:pPr>
                      <a:r>
                        <a:rPr b="1" lang="en"/>
                        <a:t>1990: NSFnet</a:t>
                      </a:r>
                      <a:endParaRPr b="1"/>
                    </a:p>
                  </a:txBody>
                  <a:tcPr marT="91425" marB="91425" marR="91425" marL="91425">
                    <a:solidFill>
                      <a:srgbClr val="9FC5E8"/>
                    </a:solidFill>
                  </a:tcPr>
                </a:tc>
                <a:tc>
                  <a:txBody>
                    <a:bodyPr/>
                    <a:lstStyle/>
                    <a:p>
                      <a:pPr indent="0" lvl="0" marL="0" rtl="0" algn="ctr">
                        <a:spcBef>
                          <a:spcPts val="0"/>
                        </a:spcBef>
                        <a:spcAft>
                          <a:spcPts val="0"/>
                        </a:spcAft>
                        <a:buNone/>
                      </a:pPr>
                      <a:r>
                        <a:rPr b="1" lang="en"/>
                        <a:t>1992: Internet</a:t>
                      </a:r>
                      <a:endParaRPr b="1"/>
                    </a:p>
                  </a:txBody>
                  <a:tcPr marT="91425" marB="91425" marR="91425" marL="91425">
                    <a:solidFill>
                      <a:srgbClr val="9FC5E8"/>
                    </a:solidFill>
                  </a:tcPr>
                </a:tc>
              </a:tr>
              <a:tr h="3823200">
                <a:tc>
                  <a:txBody>
                    <a:bodyPr/>
                    <a:lstStyle/>
                    <a:p>
                      <a:pPr indent="0" lvl="0" marL="0" rtl="0" algn="l">
                        <a:spcBef>
                          <a:spcPts val="0"/>
                        </a:spcBef>
                        <a:spcAft>
                          <a:spcPts val="0"/>
                        </a:spcAft>
                        <a:buNone/>
                      </a:pPr>
                      <a:r>
                        <a:rPr lang="en">
                          <a:solidFill>
                            <a:srgbClr val="FFFFFF"/>
                          </a:solidFill>
                        </a:rPr>
                        <a:t>Inventado por el departamento de defensa de EE.UU.</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Red de comunicación entre investigadores: compartir programas, acceso remoto.</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Alcance internacional.</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Soportaba pérdida de nodos.</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Elitista.</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Funciones limitadas.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Creada por la National Science Foundation (NSF).</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Conectaba sus centros de supercómputo con 5 universidades.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NSFnet disponible para otras universidades y laboratorios.</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NSFnet reemplaza a ARPANet.</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Disponible para organizaciones sin fines militares.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NSFnet logra conectar a más de 1 millón de computadoras en el mundo.</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NSFnet adopta el nombre de </a:t>
                      </a:r>
                      <a:r>
                        <a:rPr b="1" lang="en">
                          <a:solidFill>
                            <a:srgbClr val="FFFFFF"/>
                          </a:solidFill>
                        </a:rPr>
                        <a:t>Internet</a:t>
                      </a:r>
                      <a:r>
                        <a:rPr lang="en">
                          <a:solidFill>
                            <a:srgbClr val="FFFFFF"/>
                          </a:solidFill>
                        </a:rPr>
                        <a:t>.</a:t>
                      </a:r>
                      <a:endParaRPr>
                        <a:solidFill>
                          <a:srgbClr val="FFFFFF"/>
                        </a:solidFill>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¿Qué es Internet?</a:t>
            </a:r>
            <a:endParaRPr/>
          </a:p>
        </p:txBody>
      </p:sp>
      <p:sp>
        <p:nvSpPr>
          <p:cNvPr id="82" name="Google Shape;82;p16"/>
          <p:cNvSpPr txBox="1"/>
          <p:nvPr>
            <p:ph idx="1" type="body"/>
          </p:nvPr>
        </p:nvSpPr>
        <p:spPr>
          <a:xfrm>
            <a:off x="83100" y="1489825"/>
            <a:ext cx="9003300" cy="343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Conjunto amplio de </a:t>
            </a:r>
            <a:r>
              <a:rPr b="1" lang="en">
                <a:solidFill>
                  <a:srgbClr val="E06666"/>
                </a:solidFill>
              </a:rPr>
              <a:t>dispositivos </a:t>
            </a:r>
            <a:r>
              <a:rPr lang="en"/>
              <a:t>interconectados en una red de comunicaciones.</a:t>
            </a:r>
            <a:endParaRPr/>
          </a:p>
          <a:p>
            <a:pPr indent="-342900" lvl="0" marL="457200" rtl="0" algn="l">
              <a:spcBef>
                <a:spcPts val="1600"/>
              </a:spcBef>
              <a:spcAft>
                <a:spcPts val="0"/>
              </a:spcAft>
              <a:buSzPts val="1800"/>
              <a:buChar char="➢"/>
            </a:pPr>
            <a:r>
              <a:rPr lang="en"/>
              <a:t>Independiente de las características técnicas y configuraciones de los dispositivos.</a:t>
            </a:r>
            <a:endParaRPr/>
          </a:p>
          <a:p>
            <a:pPr indent="-342900" lvl="0" marL="457200" rtl="0" algn="l">
              <a:spcBef>
                <a:spcPts val="0"/>
              </a:spcBef>
              <a:spcAft>
                <a:spcPts val="0"/>
              </a:spcAft>
              <a:buSzPts val="1800"/>
              <a:buChar char="➢"/>
            </a:pPr>
            <a:r>
              <a:rPr lang="en"/>
              <a:t>El único requisito para conectar un dispositivo es que soporte el </a:t>
            </a:r>
            <a:r>
              <a:rPr b="1" lang="en">
                <a:solidFill>
                  <a:srgbClr val="E06666"/>
                </a:solidFill>
              </a:rPr>
              <a:t>Transmision Control Protocol/Internet Protocol</a:t>
            </a:r>
            <a:r>
              <a:rPr lang="en"/>
              <a:t> (</a:t>
            </a:r>
            <a:r>
              <a:rPr b="1" lang="en">
                <a:solidFill>
                  <a:srgbClr val="E06666"/>
                </a:solidFill>
              </a:rPr>
              <a:t>Protocolo TCP/IP</a:t>
            </a:r>
            <a:r>
              <a:rPr lang="en"/>
              <a:t>).</a:t>
            </a:r>
            <a:endParaRPr/>
          </a:p>
          <a:p>
            <a:pPr indent="-323850" lvl="1" marL="914400" rtl="0" algn="l">
              <a:lnSpc>
                <a:spcPct val="150000"/>
              </a:lnSpc>
              <a:spcBef>
                <a:spcPts val="0"/>
              </a:spcBef>
              <a:spcAft>
                <a:spcPts val="0"/>
              </a:spcAft>
              <a:buSzPts val="1500"/>
              <a:buChar char="○"/>
            </a:pPr>
            <a:r>
              <a:rPr lang="en" sz="1500"/>
              <a:t>TCP/IP establece el mecanismo de transmisión de datos entre dispositivos conectados a Internet.</a:t>
            </a:r>
            <a:endParaRPr sz="1500"/>
          </a:p>
          <a:p>
            <a:pPr indent="-323850" lvl="1" marL="914400" rtl="0" algn="l">
              <a:lnSpc>
                <a:spcPct val="150000"/>
              </a:lnSpc>
              <a:spcBef>
                <a:spcPts val="0"/>
              </a:spcBef>
              <a:spcAft>
                <a:spcPts val="0"/>
              </a:spcAft>
              <a:buSzPts val="1500"/>
              <a:buChar char="○"/>
            </a:pPr>
            <a:r>
              <a:rPr lang="en" sz="1500"/>
              <a:t>Desde 1982 es el estándar de comunicación entre dispositivos en Internet.</a:t>
            </a:r>
            <a:endParaRPr sz="1500"/>
          </a:p>
          <a:p>
            <a:pPr indent="-323850" lvl="1" marL="914400" rtl="0" algn="l">
              <a:lnSpc>
                <a:spcPct val="150000"/>
              </a:lnSpc>
              <a:spcBef>
                <a:spcPts val="0"/>
              </a:spcBef>
              <a:spcAft>
                <a:spcPts val="0"/>
              </a:spcAft>
              <a:buSzPts val="1500"/>
              <a:buChar char="○"/>
            </a:pPr>
            <a:r>
              <a:rPr lang="en" sz="1500"/>
              <a:t>Es el único protocolo de comunicaciones usado por Internet.</a:t>
            </a:r>
            <a:endParaRPr sz="1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0" st="0"/>
                                            </p:txEl>
                                          </p:spTgt>
                                        </p:tgtEl>
                                        <p:attrNameLst>
                                          <p:attrName>style.visibility</p:attrName>
                                        </p:attrNameLst>
                                      </p:cBhvr>
                                      <p:to>
                                        <p:strVal val="visible"/>
                                      </p:to>
                                    </p:set>
                                    <p:animEffect filter="fade" transition="in">
                                      <p:cBhvr>
                                        <p:cTn dur="1000"/>
                                        <p:tgtEl>
                                          <p:spTgt spid="8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1" st="1"/>
                                            </p:txEl>
                                          </p:spTgt>
                                        </p:tgtEl>
                                        <p:attrNameLst>
                                          <p:attrName>style.visibility</p:attrName>
                                        </p:attrNameLst>
                                      </p:cBhvr>
                                      <p:to>
                                        <p:strVal val="visible"/>
                                      </p:to>
                                    </p:set>
                                    <p:animEffect filter="fade" transition="in">
                                      <p:cBhvr>
                                        <p:cTn dur="1000"/>
                                        <p:tgtEl>
                                          <p:spTgt spid="8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2" st="2"/>
                                            </p:txEl>
                                          </p:spTgt>
                                        </p:tgtEl>
                                        <p:attrNameLst>
                                          <p:attrName>style.visibility</p:attrName>
                                        </p:attrNameLst>
                                      </p:cBhvr>
                                      <p:to>
                                        <p:strVal val="visible"/>
                                      </p:to>
                                    </p:set>
                                    <p:animEffect filter="fade" transition="in">
                                      <p:cBhvr>
                                        <p:cTn dur="1000"/>
                                        <p:tgtEl>
                                          <p:spTgt spid="8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3" st="3"/>
                                            </p:txEl>
                                          </p:spTgt>
                                        </p:tgtEl>
                                        <p:attrNameLst>
                                          <p:attrName>style.visibility</p:attrName>
                                        </p:attrNameLst>
                                      </p:cBhvr>
                                      <p:to>
                                        <p:strVal val="visible"/>
                                      </p:to>
                                    </p:set>
                                    <p:animEffect filter="fade" transition="in">
                                      <p:cBhvr>
                                        <p:cTn dur="1000"/>
                                        <p:tgtEl>
                                          <p:spTgt spid="8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4" st="4"/>
                                            </p:txEl>
                                          </p:spTgt>
                                        </p:tgtEl>
                                        <p:attrNameLst>
                                          <p:attrName>style.visibility</p:attrName>
                                        </p:attrNameLst>
                                      </p:cBhvr>
                                      <p:to>
                                        <p:strVal val="visible"/>
                                      </p:to>
                                    </p:set>
                                    <p:animEffect filter="fade" transition="in">
                                      <p:cBhvr>
                                        <p:cTn dur="1000"/>
                                        <p:tgtEl>
                                          <p:spTgt spid="8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5" st="5"/>
                                            </p:txEl>
                                          </p:spTgt>
                                        </p:tgtEl>
                                        <p:attrNameLst>
                                          <p:attrName>style.visibility</p:attrName>
                                        </p:attrNameLst>
                                      </p:cBhvr>
                                      <p:to>
                                        <p:strVal val="visible"/>
                                      </p:to>
                                    </p:set>
                                    <p:animEffect filter="fade" transition="in">
                                      <p:cBhvr>
                                        <p:cTn dur="1000"/>
                                        <p:tgtEl>
                                          <p:spTgt spid="82">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¿Qué es Internet?</a:t>
            </a:r>
            <a:endParaRPr/>
          </a:p>
        </p:txBody>
      </p:sp>
      <p:sp>
        <p:nvSpPr>
          <p:cNvPr id="88" name="Google Shape;88;p17"/>
          <p:cNvSpPr txBox="1"/>
          <p:nvPr>
            <p:ph idx="1" type="body"/>
          </p:nvPr>
        </p:nvSpPr>
        <p:spPr>
          <a:xfrm>
            <a:off x="83100" y="1489825"/>
            <a:ext cx="5001000" cy="3252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a:t>Red de Redes:</a:t>
            </a:r>
            <a:endParaRPr b="1"/>
          </a:p>
          <a:p>
            <a:pPr indent="-342900" lvl="1" marL="914400" rtl="0" algn="l">
              <a:lnSpc>
                <a:spcPct val="150000"/>
              </a:lnSpc>
              <a:spcBef>
                <a:spcPts val="0"/>
              </a:spcBef>
              <a:spcAft>
                <a:spcPts val="0"/>
              </a:spcAft>
              <a:buSzPts val="1800"/>
              <a:buChar char="○"/>
            </a:pPr>
            <a:r>
              <a:rPr lang="en" sz="1800"/>
              <a:t>Los dispositivos no están conectados directamente a Internet. Forman</a:t>
            </a:r>
            <a:r>
              <a:rPr lang="en" sz="1800">
                <a:solidFill>
                  <a:srgbClr val="E06666"/>
                </a:solidFill>
              </a:rPr>
              <a:t> </a:t>
            </a:r>
            <a:r>
              <a:rPr b="1" lang="en" sz="1800">
                <a:solidFill>
                  <a:srgbClr val="E06666"/>
                </a:solidFill>
              </a:rPr>
              <a:t>redes locales</a:t>
            </a:r>
            <a:r>
              <a:rPr b="1" lang="en" sz="1800"/>
              <a:t> </a:t>
            </a:r>
            <a:r>
              <a:rPr lang="en" sz="1800"/>
              <a:t>con un </a:t>
            </a:r>
            <a:r>
              <a:rPr b="1" lang="en" sz="1800">
                <a:solidFill>
                  <a:srgbClr val="E06666"/>
                </a:solidFill>
              </a:rPr>
              <a:t>punto de acceso</a:t>
            </a:r>
            <a:r>
              <a:rPr lang="en" sz="1800"/>
              <a:t> a Internet.</a:t>
            </a:r>
            <a:endParaRPr sz="1800"/>
          </a:p>
          <a:p>
            <a:pPr indent="-342900" lvl="1" marL="914400" rtl="0" algn="l">
              <a:lnSpc>
                <a:spcPct val="150000"/>
              </a:lnSpc>
              <a:spcBef>
                <a:spcPts val="0"/>
              </a:spcBef>
              <a:spcAft>
                <a:spcPts val="0"/>
              </a:spcAft>
              <a:buSzPts val="1800"/>
              <a:buChar char="○"/>
            </a:pPr>
            <a:r>
              <a:rPr lang="en" sz="1800"/>
              <a:t>Hecho para aumentar la eficiencia dada la cantidad de dispositivos conectados.</a:t>
            </a:r>
            <a:endParaRPr sz="1800"/>
          </a:p>
        </p:txBody>
      </p:sp>
      <p:pic>
        <p:nvPicPr>
          <p:cNvPr id="89" name="Google Shape;89;p17"/>
          <p:cNvPicPr preferRelativeResize="0"/>
          <p:nvPr/>
        </p:nvPicPr>
        <p:blipFill>
          <a:blip r:embed="rId3">
            <a:alphaModFix/>
          </a:blip>
          <a:stretch>
            <a:fillRect/>
          </a:stretch>
        </p:blipFill>
        <p:spPr>
          <a:xfrm>
            <a:off x="5229125" y="1609825"/>
            <a:ext cx="3914875" cy="3131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0" st="0"/>
                                            </p:txEl>
                                          </p:spTgt>
                                        </p:tgtEl>
                                        <p:attrNameLst>
                                          <p:attrName>style.visibility</p:attrName>
                                        </p:attrNameLst>
                                      </p:cBhvr>
                                      <p:to>
                                        <p:strVal val="visible"/>
                                      </p:to>
                                    </p:set>
                                    <p:animEffect filter="fade" transition="in">
                                      <p:cBhvr>
                                        <p:cTn dur="1000"/>
                                        <p:tgtEl>
                                          <p:spTgt spid="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1" st="1"/>
                                            </p:txEl>
                                          </p:spTgt>
                                        </p:tgtEl>
                                        <p:attrNameLst>
                                          <p:attrName>style.visibility</p:attrName>
                                        </p:attrNameLst>
                                      </p:cBhvr>
                                      <p:to>
                                        <p:strVal val="visible"/>
                                      </p:to>
                                    </p:set>
                                    <p:animEffect filter="fade" transition="in">
                                      <p:cBhvr>
                                        <p:cTn dur="1000"/>
                                        <p:tgtEl>
                                          <p:spTgt spid="8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2" st="2"/>
                                            </p:txEl>
                                          </p:spTgt>
                                        </p:tgtEl>
                                        <p:attrNameLst>
                                          <p:attrName>style.visibility</p:attrName>
                                        </p:attrNameLst>
                                      </p:cBhvr>
                                      <p:to>
                                        <p:strVal val="visible"/>
                                      </p:to>
                                    </p:set>
                                    <p:animEffect filter="fade" transition="in">
                                      <p:cBhvr>
                                        <p:cTn dur="1000"/>
                                        <p:tgtEl>
                                          <p:spTgt spid="8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¿Cómo funciona Internet?</a:t>
            </a:r>
            <a:endParaRPr/>
          </a:p>
        </p:txBody>
      </p:sp>
      <p:sp>
        <p:nvSpPr>
          <p:cNvPr id="95" name="Google Shape;95;p18"/>
          <p:cNvSpPr txBox="1"/>
          <p:nvPr>
            <p:ph idx="1" type="body"/>
          </p:nvPr>
        </p:nvSpPr>
        <p:spPr>
          <a:xfrm>
            <a:off x="83100" y="1261225"/>
            <a:ext cx="9003300" cy="384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E06666"/>
                </a:solidFill>
              </a:rPr>
              <a:t>Dirección IP</a:t>
            </a:r>
            <a:endParaRPr b="1" sz="2400">
              <a:solidFill>
                <a:srgbClr val="E06666"/>
              </a:solidFill>
            </a:endParaRPr>
          </a:p>
          <a:p>
            <a:pPr indent="-342900" lvl="0" marL="457200" marR="0" rtl="0" algn="l">
              <a:lnSpc>
                <a:spcPct val="115000"/>
              </a:lnSpc>
              <a:spcBef>
                <a:spcPts val="1600"/>
              </a:spcBef>
              <a:spcAft>
                <a:spcPts val="0"/>
              </a:spcAft>
              <a:buClr>
                <a:schemeClr val="dk1"/>
              </a:buClr>
              <a:buSzPts val="1800"/>
              <a:buFont typeface="Roboto"/>
              <a:buChar char="➢"/>
            </a:pPr>
            <a:r>
              <a:rPr lang="en"/>
              <a:t>Identificador numérico único  de un dispositivo en internet</a:t>
            </a:r>
            <a:r>
              <a:rPr lang="en"/>
              <a:t>.</a:t>
            </a:r>
            <a:endParaRPr/>
          </a:p>
          <a:p>
            <a:pPr indent="-330200" lvl="1" marL="914400" marR="0" rtl="0" algn="l">
              <a:lnSpc>
                <a:spcPct val="115000"/>
              </a:lnSpc>
              <a:spcBef>
                <a:spcPts val="1000"/>
              </a:spcBef>
              <a:spcAft>
                <a:spcPts val="0"/>
              </a:spcAft>
              <a:buSzPts val="1600"/>
              <a:buChar char="○"/>
            </a:pPr>
            <a:r>
              <a:rPr lang="en" sz="1600"/>
              <a:t>Compuesta por bloques numéricos que varían de acuerdo a su versión.</a:t>
            </a:r>
            <a:endParaRPr sz="1600"/>
          </a:p>
          <a:p>
            <a:pPr indent="-342900" lvl="0" marL="457200" marR="0" rtl="0" algn="l">
              <a:lnSpc>
                <a:spcPct val="115000"/>
              </a:lnSpc>
              <a:spcBef>
                <a:spcPts val="1000"/>
              </a:spcBef>
              <a:spcAft>
                <a:spcPts val="0"/>
              </a:spcAft>
              <a:buSzPts val="1800"/>
              <a:buChar char="➢"/>
            </a:pPr>
            <a:r>
              <a:rPr lang="en"/>
              <a:t>Está hecha para ser utilizada por computadoras (no por humanos).</a:t>
            </a:r>
            <a:endParaRPr/>
          </a:p>
          <a:p>
            <a:pPr indent="-342900" lvl="0" marL="457200" marR="0" rtl="0" algn="l">
              <a:lnSpc>
                <a:spcPct val="115000"/>
              </a:lnSpc>
              <a:spcBef>
                <a:spcPts val="1000"/>
              </a:spcBef>
              <a:spcAft>
                <a:spcPts val="0"/>
              </a:spcAft>
              <a:buSzPts val="1800"/>
              <a:buChar char="➢"/>
            </a:pPr>
            <a:r>
              <a:rPr b="1" lang="en">
                <a:solidFill>
                  <a:srgbClr val="E06666"/>
                </a:solidFill>
              </a:rPr>
              <a:t>Dirección:</a:t>
            </a:r>
            <a:r>
              <a:rPr b="1" lang="en"/>
              <a:t> </a:t>
            </a:r>
            <a:r>
              <a:rPr lang="en"/>
              <a:t>semejante a los inmuebles, cada bloque de la IP indica una parte de la ruta a seguir para llegar al destino final (dispositivo).</a:t>
            </a:r>
            <a:endParaRPr/>
          </a:p>
          <a:p>
            <a:pPr indent="-330200" lvl="1" marL="914400" marR="0" rtl="0" algn="l">
              <a:lnSpc>
                <a:spcPct val="115000"/>
              </a:lnSpc>
              <a:spcBef>
                <a:spcPts val="1000"/>
              </a:spcBef>
              <a:spcAft>
                <a:spcPts val="0"/>
              </a:spcAft>
              <a:buSzPts val="1600"/>
              <a:buChar char="○"/>
            </a:pPr>
            <a:r>
              <a:rPr lang="en" sz="1600"/>
              <a:t>Cada bloque identifica una organización/región a la que pertenece un conjunto de nodos.</a:t>
            </a:r>
            <a:endParaRPr sz="1600"/>
          </a:p>
          <a:p>
            <a:pPr indent="-330200" lvl="1" marL="914400" marR="0" rtl="0" algn="l">
              <a:lnSpc>
                <a:spcPct val="115000"/>
              </a:lnSpc>
              <a:spcBef>
                <a:spcPts val="1000"/>
              </a:spcBef>
              <a:spcAft>
                <a:spcPts val="1000"/>
              </a:spcAft>
              <a:buSzPts val="1600"/>
              <a:buChar char="○"/>
            </a:pPr>
            <a:r>
              <a:rPr lang="en" sz="1600"/>
              <a:t>Entre más a la izquierda se encuentre el bloque mayor será el conjunto de nodos.</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0" st="0"/>
                                            </p:txEl>
                                          </p:spTgt>
                                        </p:tgtEl>
                                        <p:attrNameLst>
                                          <p:attrName>style.visibility</p:attrName>
                                        </p:attrNameLst>
                                      </p:cBhvr>
                                      <p:to>
                                        <p:strVal val="visible"/>
                                      </p:to>
                                    </p:set>
                                    <p:animEffect filter="fade" transition="in">
                                      <p:cBhvr>
                                        <p:cTn dur="1000"/>
                                        <p:tgtEl>
                                          <p:spTgt spid="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1" st="1"/>
                                            </p:txEl>
                                          </p:spTgt>
                                        </p:tgtEl>
                                        <p:attrNameLst>
                                          <p:attrName>style.visibility</p:attrName>
                                        </p:attrNameLst>
                                      </p:cBhvr>
                                      <p:to>
                                        <p:strVal val="visible"/>
                                      </p:to>
                                    </p:set>
                                    <p:animEffect filter="fade" transition="in">
                                      <p:cBhvr>
                                        <p:cTn dur="1000"/>
                                        <p:tgtEl>
                                          <p:spTgt spid="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2" st="2"/>
                                            </p:txEl>
                                          </p:spTgt>
                                        </p:tgtEl>
                                        <p:attrNameLst>
                                          <p:attrName>style.visibility</p:attrName>
                                        </p:attrNameLst>
                                      </p:cBhvr>
                                      <p:to>
                                        <p:strVal val="visible"/>
                                      </p:to>
                                    </p:set>
                                    <p:animEffect filter="fade" transition="in">
                                      <p:cBhvr>
                                        <p:cTn dur="1000"/>
                                        <p:tgtEl>
                                          <p:spTgt spid="9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3" st="3"/>
                                            </p:txEl>
                                          </p:spTgt>
                                        </p:tgtEl>
                                        <p:attrNameLst>
                                          <p:attrName>style.visibility</p:attrName>
                                        </p:attrNameLst>
                                      </p:cBhvr>
                                      <p:to>
                                        <p:strVal val="visible"/>
                                      </p:to>
                                    </p:set>
                                    <p:animEffect filter="fade" transition="in">
                                      <p:cBhvr>
                                        <p:cTn dur="1000"/>
                                        <p:tgtEl>
                                          <p:spTgt spid="9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4" st="4"/>
                                            </p:txEl>
                                          </p:spTgt>
                                        </p:tgtEl>
                                        <p:attrNameLst>
                                          <p:attrName>style.visibility</p:attrName>
                                        </p:attrNameLst>
                                      </p:cBhvr>
                                      <p:to>
                                        <p:strVal val="visible"/>
                                      </p:to>
                                    </p:set>
                                    <p:animEffect filter="fade" transition="in">
                                      <p:cBhvr>
                                        <p:cTn dur="1000"/>
                                        <p:tgtEl>
                                          <p:spTgt spid="9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5" st="5"/>
                                            </p:txEl>
                                          </p:spTgt>
                                        </p:tgtEl>
                                        <p:attrNameLst>
                                          <p:attrName>style.visibility</p:attrName>
                                        </p:attrNameLst>
                                      </p:cBhvr>
                                      <p:to>
                                        <p:strVal val="visible"/>
                                      </p:to>
                                    </p:set>
                                    <p:animEffect filter="fade" transition="in">
                                      <p:cBhvr>
                                        <p:cTn dur="1000"/>
                                        <p:tgtEl>
                                          <p:spTgt spid="9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6" st="6"/>
                                            </p:txEl>
                                          </p:spTgt>
                                        </p:tgtEl>
                                        <p:attrNameLst>
                                          <p:attrName>style.visibility</p:attrName>
                                        </p:attrNameLst>
                                      </p:cBhvr>
                                      <p:to>
                                        <p:strVal val="visible"/>
                                      </p:to>
                                    </p:set>
                                    <p:animEffect filter="fade" transition="in">
                                      <p:cBhvr>
                                        <p:cTn dur="1000"/>
                                        <p:tgtEl>
                                          <p:spTgt spid="95">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¿Cómo funciona Internet?</a:t>
            </a:r>
            <a:endParaRPr/>
          </a:p>
        </p:txBody>
      </p:sp>
      <p:sp>
        <p:nvSpPr>
          <p:cNvPr id="101" name="Google Shape;101;p19"/>
          <p:cNvSpPr txBox="1"/>
          <p:nvPr>
            <p:ph idx="1" type="body"/>
          </p:nvPr>
        </p:nvSpPr>
        <p:spPr>
          <a:xfrm>
            <a:off x="6900" y="1566025"/>
            <a:ext cx="4460100" cy="353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E06666"/>
                </a:solidFill>
              </a:rPr>
              <a:t>IPv4 vs IPv6</a:t>
            </a:r>
            <a:endParaRPr b="1" sz="2400">
              <a:solidFill>
                <a:srgbClr val="E06666"/>
              </a:solidFill>
            </a:endParaRPr>
          </a:p>
          <a:p>
            <a:pPr indent="-342900" lvl="0" marL="457200" rtl="0" algn="l">
              <a:spcBef>
                <a:spcPts val="1600"/>
              </a:spcBef>
              <a:spcAft>
                <a:spcPts val="0"/>
              </a:spcAft>
              <a:buSzPts val="1800"/>
              <a:buChar char="➢"/>
            </a:pPr>
            <a:r>
              <a:rPr b="1" lang="en">
                <a:solidFill>
                  <a:srgbClr val="E06666"/>
                </a:solidFill>
              </a:rPr>
              <a:t>IPv4:</a:t>
            </a:r>
            <a:r>
              <a:rPr b="1" lang="en"/>
              <a:t> </a:t>
            </a:r>
            <a:r>
              <a:rPr lang="en"/>
              <a:t>32 bits divididos en 4 bloques de 8 bits separados por puntos.</a:t>
            </a:r>
            <a:endParaRPr b="1">
              <a:solidFill>
                <a:srgbClr val="E06666"/>
              </a:solidFill>
            </a:endParaRPr>
          </a:p>
          <a:p>
            <a:pPr indent="-342900" lvl="0" marL="457200" marR="0" rtl="0" algn="l">
              <a:lnSpc>
                <a:spcPct val="115000"/>
              </a:lnSpc>
              <a:spcBef>
                <a:spcPts val="1000"/>
              </a:spcBef>
              <a:spcAft>
                <a:spcPts val="0"/>
              </a:spcAft>
              <a:buSzPts val="1800"/>
              <a:buChar char="➢"/>
            </a:pPr>
            <a:r>
              <a:rPr b="1" lang="en">
                <a:solidFill>
                  <a:srgbClr val="E06666"/>
                </a:solidFill>
              </a:rPr>
              <a:t>IPv6:</a:t>
            </a:r>
            <a:r>
              <a:rPr b="1" lang="en"/>
              <a:t> </a:t>
            </a:r>
            <a:r>
              <a:rPr lang="en"/>
              <a:t> </a:t>
            </a:r>
            <a:r>
              <a:rPr lang="en"/>
              <a:t>128 bits  divididos en 8 grupos de 4 dígitos hexadecimales separados por dos puntos.</a:t>
            </a:r>
            <a:endParaRPr/>
          </a:p>
          <a:p>
            <a:pPr indent="-323850" lvl="1" marL="914400" rtl="0" algn="l">
              <a:spcBef>
                <a:spcPts val="1000"/>
              </a:spcBef>
              <a:spcAft>
                <a:spcPts val="1000"/>
              </a:spcAft>
              <a:buSzPts val="1500"/>
              <a:buChar char="○"/>
            </a:pPr>
            <a:r>
              <a:rPr lang="en" sz="1500"/>
              <a:t>Surge por el gran aumento de los dispositivos conectados a Internet.</a:t>
            </a:r>
            <a:endParaRPr sz="1500"/>
          </a:p>
        </p:txBody>
      </p:sp>
      <p:pic>
        <p:nvPicPr>
          <p:cNvPr id="102" name="Google Shape;102;p19"/>
          <p:cNvPicPr preferRelativeResize="0"/>
          <p:nvPr/>
        </p:nvPicPr>
        <p:blipFill>
          <a:blip r:embed="rId3">
            <a:alphaModFix/>
          </a:blip>
          <a:stretch>
            <a:fillRect/>
          </a:stretch>
        </p:blipFill>
        <p:spPr>
          <a:xfrm>
            <a:off x="4461223" y="1638173"/>
            <a:ext cx="4744701" cy="3452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0" st="0"/>
                                            </p:txEl>
                                          </p:spTgt>
                                        </p:tgtEl>
                                        <p:attrNameLst>
                                          <p:attrName>style.visibility</p:attrName>
                                        </p:attrNameLst>
                                      </p:cBhvr>
                                      <p:to>
                                        <p:strVal val="visible"/>
                                      </p:to>
                                    </p:set>
                                    <p:animEffect filter="fade" transition="in">
                                      <p:cBhvr>
                                        <p:cTn dur="1000"/>
                                        <p:tgtEl>
                                          <p:spTgt spid="1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1" st="1"/>
                                            </p:txEl>
                                          </p:spTgt>
                                        </p:tgtEl>
                                        <p:attrNameLst>
                                          <p:attrName>style.visibility</p:attrName>
                                        </p:attrNameLst>
                                      </p:cBhvr>
                                      <p:to>
                                        <p:strVal val="visible"/>
                                      </p:to>
                                    </p:set>
                                    <p:animEffect filter="fade" transition="in">
                                      <p:cBhvr>
                                        <p:cTn dur="1000"/>
                                        <p:tgtEl>
                                          <p:spTgt spid="1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2" st="2"/>
                                            </p:txEl>
                                          </p:spTgt>
                                        </p:tgtEl>
                                        <p:attrNameLst>
                                          <p:attrName>style.visibility</p:attrName>
                                        </p:attrNameLst>
                                      </p:cBhvr>
                                      <p:to>
                                        <p:strVal val="visible"/>
                                      </p:to>
                                    </p:set>
                                    <p:animEffect filter="fade" transition="in">
                                      <p:cBhvr>
                                        <p:cTn dur="1000"/>
                                        <p:tgtEl>
                                          <p:spTgt spid="10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3" st="3"/>
                                            </p:txEl>
                                          </p:spTgt>
                                        </p:tgtEl>
                                        <p:attrNameLst>
                                          <p:attrName>style.visibility</p:attrName>
                                        </p:attrNameLst>
                                      </p:cBhvr>
                                      <p:to>
                                        <p:strVal val="visible"/>
                                      </p:to>
                                    </p:set>
                                    <p:animEffect filter="fade" transition="in">
                                      <p:cBhvr>
                                        <p:cTn dur="1000"/>
                                        <p:tgtEl>
                                          <p:spTgt spid="10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¿Cómo funciona Internet?</a:t>
            </a:r>
            <a:endParaRPr/>
          </a:p>
        </p:txBody>
      </p:sp>
      <p:sp>
        <p:nvSpPr>
          <p:cNvPr id="108" name="Google Shape;108;p20"/>
          <p:cNvSpPr txBox="1"/>
          <p:nvPr>
            <p:ph idx="1" type="body"/>
          </p:nvPr>
        </p:nvSpPr>
        <p:spPr>
          <a:xfrm>
            <a:off x="83100" y="1489825"/>
            <a:ext cx="9003300" cy="349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E06666"/>
                </a:solidFill>
              </a:rPr>
              <a:t>Dominios</a:t>
            </a:r>
            <a:endParaRPr b="1" sz="2400">
              <a:solidFill>
                <a:srgbClr val="E06666"/>
              </a:solidFill>
            </a:endParaRPr>
          </a:p>
          <a:p>
            <a:pPr indent="-342900" lvl="0" marL="457200" marR="0" rtl="0" algn="l">
              <a:lnSpc>
                <a:spcPct val="115000"/>
              </a:lnSpc>
              <a:spcBef>
                <a:spcPts val="1600"/>
              </a:spcBef>
              <a:spcAft>
                <a:spcPts val="0"/>
              </a:spcAft>
              <a:buClr>
                <a:schemeClr val="dk1"/>
              </a:buClr>
              <a:buSzPts val="1800"/>
              <a:buFont typeface="Roboto"/>
              <a:buChar char="➢"/>
            </a:pPr>
            <a:r>
              <a:rPr lang="en"/>
              <a:t>I</a:t>
            </a:r>
            <a:r>
              <a:rPr lang="en"/>
              <a:t>dentificadores textuales únicos asociados a dispositivos particulares conectados a Internet.</a:t>
            </a:r>
            <a:endParaRPr/>
          </a:p>
          <a:p>
            <a:pPr indent="-330200" lvl="1" marL="914400" rtl="0" algn="l">
              <a:spcBef>
                <a:spcPts val="1000"/>
              </a:spcBef>
              <a:spcAft>
                <a:spcPts val="0"/>
              </a:spcAft>
              <a:buSzPts val="1600"/>
              <a:buChar char="○"/>
            </a:pPr>
            <a:r>
              <a:rPr lang="en" sz="1600"/>
              <a:t>Son las traducciones de las IPs a algo entendible por un humano.</a:t>
            </a:r>
            <a:endParaRPr sz="1600"/>
          </a:p>
          <a:p>
            <a:pPr indent="-342900" lvl="0" marL="457200" marR="0" rtl="0" algn="l">
              <a:lnSpc>
                <a:spcPct val="115000"/>
              </a:lnSpc>
              <a:spcBef>
                <a:spcPts val="1000"/>
              </a:spcBef>
              <a:spcAft>
                <a:spcPts val="1000"/>
              </a:spcAft>
              <a:buSzPts val="1800"/>
              <a:buChar char="➢"/>
            </a:pPr>
            <a:r>
              <a:rPr lang="en"/>
              <a:t>Igual que en las IPs, cada fragmento del dominio completo representa una parte de la ruta a seguir para encontrar el dispositivo destino.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0" st="0"/>
                                            </p:txEl>
                                          </p:spTgt>
                                        </p:tgtEl>
                                        <p:attrNameLst>
                                          <p:attrName>style.visibility</p:attrName>
                                        </p:attrNameLst>
                                      </p:cBhvr>
                                      <p:to>
                                        <p:strVal val="visible"/>
                                      </p:to>
                                    </p:set>
                                    <p:animEffect filter="fade" transition="in">
                                      <p:cBhvr>
                                        <p:cTn dur="1000"/>
                                        <p:tgtEl>
                                          <p:spTgt spid="1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1" st="1"/>
                                            </p:txEl>
                                          </p:spTgt>
                                        </p:tgtEl>
                                        <p:attrNameLst>
                                          <p:attrName>style.visibility</p:attrName>
                                        </p:attrNameLst>
                                      </p:cBhvr>
                                      <p:to>
                                        <p:strVal val="visible"/>
                                      </p:to>
                                    </p:set>
                                    <p:animEffect filter="fade" transition="in">
                                      <p:cBhvr>
                                        <p:cTn dur="1000"/>
                                        <p:tgtEl>
                                          <p:spTgt spid="1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2" st="2"/>
                                            </p:txEl>
                                          </p:spTgt>
                                        </p:tgtEl>
                                        <p:attrNameLst>
                                          <p:attrName>style.visibility</p:attrName>
                                        </p:attrNameLst>
                                      </p:cBhvr>
                                      <p:to>
                                        <p:strVal val="visible"/>
                                      </p:to>
                                    </p:set>
                                    <p:animEffect filter="fade" transition="in">
                                      <p:cBhvr>
                                        <p:cTn dur="1000"/>
                                        <p:tgtEl>
                                          <p:spTgt spid="1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3" st="3"/>
                                            </p:txEl>
                                          </p:spTgt>
                                        </p:tgtEl>
                                        <p:attrNameLst>
                                          <p:attrName>style.visibility</p:attrName>
                                        </p:attrNameLst>
                                      </p:cBhvr>
                                      <p:to>
                                        <p:strVal val="visible"/>
                                      </p:to>
                                    </p:set>
                                    <p:animEffect filter="fade" transition="in">
                                      <p:cBhvr>
                                        <p:cTn dur="1000"/>
                                        <p:tgtEl>
                                          <p:spTgt spid="10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¿Cómo funciona Internet?</a:t>
            </a:r>
            <a:endParaRPr/>
          </a:p>
        </p:txBody>
      </p:sp>
      <p:sp>
        <p:nvSpPr>
          <p:cNvPr id="114" name="Google Shape;114;p21"/>
          <p:cNvSpPr txBox="1"/>
          <p:nvPr>
            <p:ph idx="1" type="body"/>
          </p:nvPr>
        </p:nvSpPr>
        <p:spPr>
          <a:xfrm>
            <a:off x="83100" y="3120100"/>
            <a:ext cx="9003300" cy="7926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El dominio es la forma en que los humanos identificamos a un dispositivo.</a:t>
            </a:r>
            <a:endParaRPr/>
          </a:p>
          <a:p>
            <a:pPr indent="-342900" lvl="0" marL="457200" marR="0" rtl="0" algn="l">
              <a:lnSpc>
                <a:spcPct val="115000"/>
              </a:lnSpc>
              <a:spcBef>
                <a:spcPts val="0"/>
              </a:spcBef>
              <a:spcAft>
                <a:spcPts val="0"/>
              </a:spcAft>
              <a:buSzPts val="1800"/>
              <a:buChar char="➔"/>
            </a:pPr>
            <a:r>
              <a:rPr lang="en"/>
              <a:t>Las máquinas sólo reconocen identificadores numéricos de dispositivos (IPs).</a:t>
            </a:r>
            <a:endParaRPr/>
          </a:p>
        </p:txBody>
      </p:sp>
      <p:sp>
        <p:nvSpPr>
          <p:cNvPr id="115" name="Google Shape;115;p21"/>
          <p:cNvSpPr txBox="1"/>
          <p:nvPr/>
        </p:nvSpPr>
        <p:spPr>
          <a:xfrm>
            <a:off x="360950" y="1307100"/>
            <a:ext cx="8144100" cy="45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2200">
                <a:solidFill>
                  <a:srgbClr val="E06666"/>
                </a:solidFill>
                <a:latin typeface="Roboto"/>
                <a:ea typeface="Roboto"/>
                <a:cs typeface="Roboto"/>
                <a:sym typeface="Roboto"/>
              </a:rPr>
              <a:t>Fully Qualified Domain Name (Nombre Completo de Dominio)</a:t>
            </a:r>
            <a:endParaRPr sz="2200">
              <a:latin typeface="Roboto"/>
              <a:ea typeface="Roboto"/>
              <a:cs typeface="Roboto"/>
              <a:sym typeface="Roboto"/>
            </a:endParaRPr>
          </a:p>
        </p:txBody>
      </p:sp>
      <p:sp>
        <p:nvSpPr>
          <p:cNvPr id="116" name="Google Shape;116;p21"/>
          <p:cNvSpPr txBox="1"/>
          <p:nvPr/>
        </p:nvSpPr>
        <p:spPr>
          <a:xfrm>
            <a:off x="2277575" y="2074925"/>
            <a:ext cx="3201000" cy="4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FFFFFF"/>
                </a:solidFill>
                <a:latin typeface="Roboto"/>
                <a:ea typeface="Roboto"/>
                <a:cs typeface="Roboto"/>
                <a:sym typeface="Roboto"/>
              </a:rPr>
              <a:t>miespacio.itesm.mx</a:t>
            </a:r>
            <a:endParaRPr sz="2600">
              <a:solidFill>
                <a:srgbClr val="FFFFFF"/>
              </a:solidFill>
              <a:latin typeface="Roboto"/>
              <a:ea typeface="Roboto"/>
              <a:cs typeface="Roboto"/>
              <a:sym typeface="Roboto"/>
            </a:endParaRPr>
          </a:p>
        </p:txBody>
      </p:sp>
      <p:sp>
        <p:nvSpPr>
          <p:cNvPr id="117" name="Google Shape;117;p21"/>
          <p:cNvSpPr/>
          <p:nvPr/>
        </p:nvSpPr>
        <p:spPr>
          <a:xfrm>
            <a:off x="2315075" y="2221575"/>
            <a:ext cx="1600500" cy="306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1"/>
          <p:cNvSpPr txBox="1"/>
          <p:nvPr/>
        </p:nvSpPr>
        <p:spPr>
          <a:xfrm>
            <a:off x="2641575" y="1900775"/>
            <a:ext cx="1248000" cy="30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4CCCC"/>
                </a:solidFill>
                <a:latin typeface="Roboto"/>
                <a:ea typeface="Roboto"/>
                <a:cs typeface="Roboto"/>
                <a:sym typeface="Roboto"/>
              </a:rPr>
              <a:t>Hostname</a:t>
            </a:r>
            <a:endParaRPr>
              <a:solidFill>
                <a:srgbClr val="F4CCCC"/>
              </a:solidFill>
              <a:latin typeface="Roboto"/>
              <a:ea typeface="Roboto"/>
              <a:cs typeface="Roboto"/>
              <a:sym typeface="Roboto"/>
            </a:endParaRPr>
          </a:p>
        </p:txBody>
      </p:sp>
      <p:sp>
        <p:nvSpPr>
          <p:cNvPr id="119" name="Google Shape;119;p21"/>
          <p:cNvSpPr/>
          <p:nvPr/>
        </p:nvSpPr>
        <p:spPr>
          <a:xfrm>
            <a:off x="3991475" y="2221575"/>
            <a:ext cx="860100" cy="306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1"/>
          <p:cNvSpPr txBox="1"/>
          <p:nvPr/>
        </p:nvSpPr>
        <p:spPr>
          <a:xfrm>
            <a:off x="3784575" y="2434175"/>
            <a:ext cx="1248000" cy="54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4CCCC"/>
                </a:solidFill>
                <a:latin typeface="Roboto"/>
                <a:ea typeface="Roboto"/>
                <a:cs typeface="Roboto"/>
                <a:sym typeface="Roboto"/>
              </a:rPr>
              <a:t>Dominio del host</a:t>
            </a:r>
            <a:endParaRPr>
              <a:solidFill>
                <a:srgbClr val="F4CCCC"/>
              </a:solidFill>
              <a:latin typeface="Roboto"/>
              <a:ea typeface="Roboto"/>
              <a:cs typeface="Roboto"/>
              <a:sym typeface="Roboto"/>
            </a:endParaRPr>
          </a:p>
        </p:txBody>
      </p:sp>
      <p:sp>
        <p:nvSpPr>
          <p:cNvPr id="121" name="Google Shape;121;p21"/>
          <p:cNvSpPr/>
          <p:nvPr/>
        </p:nvSpPr>
        <p:spPr>
          <a:xfrm>
            <a:off x="4905875" y="2221575"/>
            <a:ext cx="509400" cy="306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1"/>
          <p:cNvSpPr txBox="1"/>
          <p:nvPr/>
        </p:nvSpPr>
        <p:spPr>
          <a:xfrm>
            <a:off x="5460975" y="2205575"/>
            <a:ext cx="1695600" cy="30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4CCCC"/>
                </a:solidFill>
                <a:latin typeface="Roboto"/>
                <a:ea typeface="Roboto"/>
                <a:cs typeface="Roboto"/>
                <a:sym typeface="Roboto"/>
              </a:rPr>
              <a:t>Dominio de región</a:t>
            </a:r>
            <a:endParaRPr>
              <a:solidFill>
                <a:srgbClr val="F4CCCC"/>
              </a:solidFill>
              <a:latin typeface="Roboto"/>
              <a:ea typeface="Roboto"/>
              <a:cs typeface="Roboto"/>
              <a:sym typeface="Roboto"/>
            </a:endParaRPr>
          </a:p>
        </p:txBody>
      </p:sp>
      <p:sp>
        <p:nvSpPr>
          <p:cNvPr id="123" name="Google Shape;123;p21"/>
          <p:cNvSpPr txBox="1"/>
          <p:nvPr/>
        </p:nvSpPr>
        <p:spPr>
          <a:xfrm>
            <a:off x="2895600" y="4224700"/>
            <a:ext cx="4770000" cy="792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000"/>
              </a:spcAft>
              <a:buNone/>
            </a:pPr>
            <a:r>
              <a:rPr b="1" lang="en" sz="1600">
                <a:solidFill>
                  <a:srgbClr val="F4CCCC"/>
                </a:solidFill>
                <a:latin typeface="Roboto"/>
                <a:ea typeface="Roboto"/>
                <a:cs typeface="Roboto"/>
                <a:sym typeface="Roboto"/>
              </a:rPr>
              <a:t>¿Cómo sabe “Internet” a dónde enviar los datos cuando escribo un dominio en el navegador?</a:t>
            </a:r>
            <a:endParaRPr b="1" sz="1600">
              <a:solidFill>
                <a:srgbClr val="F4CCCC"/>
              </a:solidFill>
              <a:latin typeface="Roboto"/>
              <a:ea typeface="Roboto"/>
              <a:cs typeface="Roboto"/>
              <a:sym typeface="Roboto"/>
            </a:endParaRPr>
          </a:p>
        </p:txBody>
      </p:sp>
      <p:pic>
        <p:nvPicPr>
          <p:cNvPr descr="Original ..." id="124" name="Google Shape;124;p21"/>
          <p:cNvPicPr preferRelativeResize="0"/>
          <p:nvPr/>
        </p:nvPicPr>
        <p:blipFill>
          <a:blip r:embed="rId3">
            <a:alphaModFix/>
          </a:blip>
          <a:stretch>
            <a:fillRect/>
          </a:stretch>
        </p:blipFill>
        <p:spPr>
          <a:xfrm>
            <a:off x="1693050" y="4103100"/>
            <a:ext cx="954900" cy="954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par>
                                <p:cTn fill="hold" nodeType="with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