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042266-EE0F-47DA-8C32-7B1D4D425997}">
  <a:tblStyle styleId="{75042266-EE0F-47DA-8C32-7B1D4D425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armando documento desde la estructura básica y añadirle elementos conforme se vean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c15e3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4c15e3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c15e3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4c15e3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4c15e3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4c15e3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4c15e3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4c15e3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4c15e3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4c15e3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4c15e3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4c15e3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c15e3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4c15e3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c15e3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4c15e3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c15e3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4c15e3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4c15e3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4c15e3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b0540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b054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4c15e34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4c15e3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4c15e3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4c15e3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5195f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5195f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5195fa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5195fa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5195fa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5195fa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5195fa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5195fa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5195fa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5195fa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5195fa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5195fa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5195fa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5195fa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5195fa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5195fa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b0540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4b0540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5195fa5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5195fa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5195fa5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5195fa5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5195fa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5195fa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5195fa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5195fa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5195fa5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5195fa5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5195fa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5195fa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5195fa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5195fa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5195fa5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5195fa5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5195fa5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5195fa5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5195fa5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5195fa5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4b0540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4b0540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5195fa5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5195fa5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5195fa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5195fa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5195fa5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5195fa5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b0540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b0540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b0540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b0540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4be3d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4be3d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c15e3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4c15e3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c15e3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c15e3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validator.w3.or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goog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.org/TR/html4/strict.dtd" TargetMode="External"/><Relationship Id="rId4" Type="http://schemas.openxmlformats.org/officeDocument/2006/relationships/hyperlink" Target="http://www.w3.org/TR/xhtml1/DTD/xhtml1-strict.dt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 de HTML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87900" y="1337425"/>
            <a:ext cx="8596800" cy="2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Elemento Raiz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Es un elemento con contenido que comienza con el tag </a:t>
            </a:r>
            <a:r>
              <a:rPr b="1" lang="en">
                <a:solidFill>
                  <a:srgbClr val="F9CB9C"/>
                </a:solidFill>
              </a:rPr>
              <a:t>&lt;html&gt; </a:t>
            </a:r>
            <a:r>
              <a:rPr lang="en">
                <a:solidFill>
                  <a:srgbClr val="FFFFFF"/>
                </a:solidFill>
              </a:rPr>
              <a:t>y termina con el tag de cierre </a:t>
            </a:r>
            <a:r>
              <a:rPr b="1" lang="en">
                <a:solidFill>
                  <a:srgbClr val="F9CB9C"/>
                </a:solidFill>
              </a:rPr>
              <a:t>&lt;/html&gt;.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Todo el contenido del documento HTML debe estar dentro de este elemento.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 coloca después del </a:t>
            </a:r>
            <a:r>
              <a:rPr b="1" lang="en"/>
              <a:t>document type</a:t>
            </a:r>
            <a:r>
              <a:rPr lang="en"/>
              <a:t>.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611500" y="3682025"/>
            <a:ext cx="3855000" cy="13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Contenido del documento...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87900" y="1489825"/>
            <a:ext cx="84990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identifica por los tags </a:t>
            </a:r>
            <a:r>
              <a:rPr b="1" lang="en">
                <a:solidFill>
                  <a:srgbClr val="F9CB9C"/>
                </a:solidFill>
              </a:rPr>
              <a:t>&lt;head&gt;&lt;/head&gt; </a:t>
            </a:r>
            <a:r>
              <a:rPr lang="en">
                <a:solidFill>
                  <a:srgbClr val="FFFFFF"/>
                </a:solidFill>
              </a:rPr>
              <a:t>(elemento con contenido)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 es visible en la página desplegada por el navegador.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función es agrupar información del documento y su configuración.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Sirve al navegador como referencia para desplegar el documento.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Sirve a los buscadores como información para clasificar y localizar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Codificación de caracteres, lenguaje, metadatos para buscadores, etc.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87900" y="1337425"/>
            <a:ext cx="84990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P</a:t>
            </a:r>
            <a:r>
              <a:rPr lang="en"/>
              <a:t>uede contener referencias a scripts y hojas de estilo externas cargadas en el documento.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Puede contener código javascript o estilos embebidos en el HTML. 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775" y="3483650"/>
            <a:ext cx="3251100" cy="1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87900" y="1413625"/>
            <a:ext cx="84990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b="1" sz="2000">
              <a:solidFill>
                <a:srgbClr val="DD7E6B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recomienda que el </a:t>
            </a:r>
            <a:r>
              <a:rPr b="1" lang="en"/>
              <a:t>head </a:t>
            </a:r>
            <a:r>
              <a:rPr lang="en"/>
              <a:t>contenga como mínimo los siguientes elementos: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Título: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Delimitado por los tags </a:t>
            </a:r>
            <a:r>
              <a:rPr b="1" lang="en" sz="1600">
                <a:solidFill>
                  <a:srgbClr val="F9CB9C"/>
                </a:solidFill>
              </a:rPr>
              <a:t>&lt;title&gt;&lt;/title&gt;</a:t>
            </a:r>
            <a:r>
              <a:rPr lang="en" sz="1600"/>
              <a:t>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Contiene el texto que aparecerá en la pestaña/ventana del navegador cuando se cargue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Utilizado por los buscadores para encontrar y clasificar la página.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35500" y="1413625"/>
            <a:ext cx="87561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Head: Elementos mínimos recomendados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Charset (grupo de caracteres):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 un meta - tag que indica el grupo de caracteres bajo el cual está escrito el HTML.</a:t>
            </a:r>
            <a:endParaRPr sz="1600"/>
          </a:p>
          <a:p>
            <a:pPr indent="-3238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Los meta - tags son tags especiales cuya función es proporcionar información sobre el documento a los buscadores y al navegador. Son invisibles para el usuario.</a:t>
            </a:r>
            <a:endParaRPr sz="15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es obligatorio pero se recomienda para el despliegue correcto de la página.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 HTML5 se escribe del siguiente modo:</a:t>
            </a:r>
            <a:endParaRPr sz="1600"/>
          </a:p>
          <a:p>
            <a:pPr indent="-3238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6B26B"/>
              </a:buClr>
              <a:buSzPts val="1500"/>
              <a:buChar char="■"/>
            </a:pPr>
            <a:r>
              <a:rPr b="1" lang="en" sz="1500">
                <a:solidFill>
                  <a:srgbClr val="F6B26B"/>
                </a:solidFill>
              </a:rPr>
              <a:t>&lt;meta charset=”utf-8” /&gt;</a:t>
            </a:r>
            <a:endParaRPr b="1" sz="1500">
              <a:solidFill>
                <a:srgbClr val="F6B2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25" y="1390075"/>
            <a:ext cx="9144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Head</a:t>
            </a:r>
            <a:endParaRPr sz="1500"/>
          </a:p>
        </p:txBody>
      </p:sp>
      <p:sp>
        <p:nvSpPr>
          <p:cNvPr id="180" name="Google Shape;180;p27"/>
          <p:cNvSpPr txBox="1"/>
          <p:nvPr/>
        </p:nvSpPr>
        <p:spPr>
          <a:xfrm>
            <a:off x="2763900" y="2005625"/>
            <a:ext cx="3828300" cy="29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 página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charset=”utf-8”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página...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566025"/>
            <a:ext cx="47454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Body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Delimitado por los tags </a:t>
            </a:r>
            <a:r>
              <a:rPr b="1" lang="en">
                <a:solidFill>
                  <a:srgbClr val="F9CB9C"/>
                </a:solidFill>
              </a:rPr>
              <a:t>&lt;body&gt;&lt;/body&gt;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Contiene los elementos visibles en el navegador al desplegar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Es la sección más importante del documento.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149750" y="1529575"/>
            <a:ext cx="3918000" cy="316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 página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charset=”utf-8”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página...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506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{75042266-EE0F-47DA-8C32-7B1D4D425997}</a:tableStyleId>
              </a:tblPr>
              <a:tblGrid>
                <a:gridCol w="1503100"/>
                <a:gridCol w="1214450"/>
                <a:gridCol w="45644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&lt;a&gt;&lt;/a&gt;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Ancla o link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vínculo a otra página o a alguna sección dentro del documento.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&lt;br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Salto de línea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 salto de línea en la página. Un salto de línea del editor no es equivalente.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&lt;div&gt;&lt;/div&gt;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Sección o bloque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Delimita un bloque que ocupa todo el ancho de la página. Puede contener lo que sea. Adecuado para grandes extensiones de texto.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&lt;form&gt;&lt;/form&gt;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Formulario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formulario web para la captura de datos provistos por el usuario.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&lt;img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una imagen en el documento.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506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{75042266-EE0F-47DA-8C32-7B1D4D425997}</a:tableStyleId>
              </a:tblPr>
              <a:tblGrid>
                <a:gridCol w="1503100"/>
                <a:gridCol w="1245350"/>
                <a:gridCol w="45335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&lt;h1&gt;&lt;/h1&gt; … &lt;h6&gt;&lt;/h6&gt;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títulos. Tienen jerarquía que va desde el 1 (más importante) hasta el 6 (menos importante).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&lt;hr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Línea horizontal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Inserta una línea horizontal más un salto de línea.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&lt;input /&gt;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Caja de texto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Usada comúnmente dentro de los formularios. Es una caja de texto de una línea de ancho para que el usuario introduzca datos.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Vacío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&lt;p&gt;&lt;/p&gt;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Párrafo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 un bloque con texto que se coloca dentro de los tags. Ocupa todo el ancho de la página. Adecuado para poner texto en algún artículo o redacción.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(elementos) más comunes en HTML</a:t>
            </a:r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506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{75042266-EE0F-47DA-8C32-7B1D4D425997}</a:tableStyleId>
              </a:tblPr>
              <a:tblGrid>
                <a:gridCol w="1637100"/>
                <a:gridCol w="1111350"/>
                <a:gridCol w="4533575"/>
                <a:gridCol w="17813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elemento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&lt;script&gt;&lt;/script&gt;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Script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Usado generalmente en el header. Su función es importar scripts o indicar al navegador que dentro de ellos hay un script por ejecutar.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&lt;span&gt;&lt;/span&gt;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información en un bloque dentro de la misma línea. Se le puede asignar estilos y comportamientos. Adecuado para diferenciar textos en un párrafo.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 contenido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103075" y="3589275"/>
            <a:ext cx="87717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Tipos de elementos de acuerdo a su visualización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 bloque: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Abarcan todo el ancho de la página e insertan un salto de línea al final.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Inline: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 ancho se ajusta a su contenido. P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ermiten que se coloquen elementos a sus costados si queda espacio en la página.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37425"/>
            <a:ext cx="83682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¿Qué es HTML?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Etiquetas (tags) en HTML.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Estructura básica de un documento.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Tags más usados.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Listas.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Tablas.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Links.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Imágenes.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HTML entities.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HTML5.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Validación de HTML.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Recomendaciones para escribir documentos HTML.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en HTML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87900" y="1185025"/>
            <a:ext cx="83682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dos tipos de listas en HTML: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Ordenadas: </a:t>
            </a:r>
            <a:r>
              <a:rPr lang="en">
                <a:solidFill>
                  <a:srgbClr val="FFFFFF"/>
                </a:solidFill>
              </a:rPr>
              <a:t>Representan una secuencia numérica.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Delimitadas por los tags </a:t>
            </a:r>
            <a:r>
              <a:rPr b="1" lang="en" sz="1600">
                <a:solidFill>
                  <a:srgbClr val="F9CB9C"/>
                </a:solidFill>
              </a:rPr>
              <a:t>&lt;ol&gt;&lt;/ol&gt;</a:t>
            </a:r>
            <a:r>
              <a:rPr b="1" lang="en" sz="1600">
                <a:solidFill>
                  <a:srgbClr val="FFFFFF"/>
                </a:solidFill>
              </a:rPr>
              <a:t> (</a:t>
            </a:r>
            <a:r>
              <a:rPr lang="en" sz="1600">
                <a:solidFill>
                  <a:srgbClr val="FFFFFF"/>
                </a:solidFill>
              </a:rPr>
              <a:t>Ordered List).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Automáticamente se coloca un número al inicio de cada elemento que continúa la secuencia en la lista.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No ordenadas: </a:t>
            </a:r>
            <a:r>
              <a:rPr lang="en">
                <a:solidFill>
                  <a:srgbClr val="FFFFFF"/>
                </a:solidFill>
              </a:rPr>
              <a:t>listado de elementos que no sigue una numeración sino una secuencia dada por el orden de aparición de cada uno.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Delimitadas por los tags </a:t>
            </a:r>
            <a:r>
              <a:rPr b="1" lang="en" sz="1600">
                <a:solidFill>
                  <a:srgbClr val="F9CB9C"/>
                </a:solidFill>
              </a:rPr>
              <a:t>&lt;ul&gt;&lt;/ul&gt;</a:t>
            </a:r>
            <a:r>
              <a:rPr lang="en" sz="1600">
                <a:solidFill>
                  <a:srgbClr val="FFFFFF"/>
                </a:solidFill>
              </a:rPr>
              <a:t> (Unordered List).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Se añade automáticamente una viñeta al inicio de cada elemento de la lista.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en HTML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87900" y="1413625"/>
            <a:ext cx="83682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elementos de una lista, sin importar el tipo de lista, se delimitan por los tags </a:t>
            </a:r>
            <a:r>
              <a:rPr b="1" lang="en">
                <a:solidFill>
                  <a:srgbClr val="F9CB9C"/>
                </a:solidFill>
              </a:rPr>
              <a:t>&lt;li&gt;&lt;/li&gt;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los cuales van dentro de los tags de la lista.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Dentro de un item de la lista se puede colocar cualquier cosa, incluyendo listas anidadas.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577750" y="3434575"/>
            <a:ext cx="2447100" cy="164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1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2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N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6064150" y="3434575"/>
            <a:ext cx="2447100" cy="164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A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B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&lt;li&gt;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Item Z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047700" y="2970250"/>
            <a:ext cx="1608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Lista Ordenada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6305500" y="2970250"/>
            <a:ext cx="1880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Lista No Ordenada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298425" y="3808450"/>
            <a:ext cx="2503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¿Cuál sería la salida en pantalla de estos dos códigos?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graphicFrame>
        <p:nvGraphicFramePr>
          <p:cNvPr id="229" name="Google Shape;229;p34"/>
          <p:cNvGraphicFramePr/>
          <p:nvPr/>
        </p:nvGraphicFramePr>
        <p:xfrm>
          <a:off x="506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{75042266-EE0F-47DA-8C32-7B1D4D425997}</a:tableStyleId>
              </a:tblPr>
              <a:tblGrid>
                <a:gridCol w="1526925"/>
                <a:gridCol w="1240050"/>
                <a:gridCol w="6241275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&lt;table&gt;&lt;/table&gt;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inicio y fin de una tabla, la estructura (todos los demás tags de esta lista) debe ir dentro de ellos.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&lt;tr&gt;&lt;/tr&gt;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Fila (renglón)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row. Define una fila dentro de la tabla.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&lt;th&gt;&lt;/th&gt;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header. Se colocan dentro de la primera fila (&lt;tr&gt;&lt;/tr&gt;) de la tabla, cada uno indica una celda de encabezado dentro de esa fila (negritas).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&lt;td&gt;&lt;/td&gt;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Celda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Representa una celda dentro de una fila de la tabla (&lt;tr&gt;&lt;/tr&gt;).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87900" y="1413625"/>
            <a:ext cx="85503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ueden anidarse. Un &lt;td&gt;&lt;/td&gt; puede contener otra tabla (o lo que sea).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En los inicios del HTML las tablas eran usadas para organizar la posición y distribución de los elementos dentro de la página en el navegador.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Esto es incorrecto, semánticamente una tabla sirve para organizar datos de forma tabular, no para distribuir o posicionar los elementos gráficos de una página.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810000"/>
            <a:ext cx="48196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60400" y="3865175"/>
            <a:ext cx="20733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atributo “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colspan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del elemento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extiende la celda N número de columnas a la derecha.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6953250" y="3788975"/>
            <a:ext cx="2125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atributo “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span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del elemento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td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extiende la celda N número de filas hacia abajo.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en HTML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4616350" y="1289975"/>
            <a:ext cx="3162900" cy="377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Alumno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Parcial 1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Parcial 2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A00888867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A00888869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&lt;td&gt;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95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685800" y="2513050"/>
            <a:ext cx="37041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¿Cuál sería la salida en pantalla de este código?</a:t>
            </a:r>
            <a:endParaRPr b="1" sz="2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87900" y="1337425"/>
            <a:ext cx="85605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Elementos que vinculan páginas o secciones dentro del documento.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activan al hacer click en ellos y contienen una referencia hacia el “lugar” a donde llevarán al usuario.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representan mediante los tags </a:t>
            </a:r>
            <a:r>
              <a:rPr b="1" lang="en">
                <a:solidFill>
                  <a:srgbClr val="F9CB9C"/>
                </a:solidFill>
              </a:rPr>
              <a:t>&lt;a&gt;&lt;/a&gt;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Son un elemento con contenido, de modo que dentro de los tags de apertura y cierre va el elemento al que queremos asociar el vínculo (texto, imagen, etc.).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50" y="3830525"/>
            <a:ext cx="1750650" cy="1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87900" y="1489825"/>
            <a:ext cx="83088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Tienen un atributo llamado </a:t>
            </a:r>
            <a:r>
              <a:rPr b="1" lang="en">
                <a:solidFill>
                  <a:srgbClr val="F9CB9C"/>
                </a:solidFill>
              </a:rPr>
              <a:t>href</a:t>
            </a:r>
            <a:r>
              <a:rPr lang="en"/>
              <a:t> que contiene la ruta al lugar referenciado. El lugar puede ser de tres tipos: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Externo: </a:t>
            </a:r>
            <a:r>
              <a:rPr lang="en" sz="1600"/>
              <a:t>página o recurso fuera del servidor local. Requiere de una URL absoluta.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Interno: </a:t>
            </a:r>
            <a:r>
              <a:rPr lang="en" sz="1600"/>
              <a:t>página o recurso dentro del servidor local. Puede usar una URL absoluta o relativa.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Sección: </a:t>
            </a:r>
            <a:r>
              <a:rPr lang="en" sz="1600"/>
              <a:t>sección específica dentro del mismo documento, también es conocido como ancla (anchor). No usa URL, utiliza una referencia al atributo </a:t>
            </a:r>
            <a:r>
              <a:rPr b="1" lang="en" sz="1600">
                <a:solidFill>
                  <a:srgbClr val="F9CB9C"/>
                </a:solidFill>
              </a:rPr>
              <a:t>name </a:t>
            </a:r>
            <a:r>
              <a:rPr lang="en" sz="1600"/>
              <a:t>del elemento al cual va a trasladarse.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87900" y="1489825"/>
            <a:ext cx="84234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Tienen un atributo llamado </a:t>
            </a:r>
            <a:r>
              <a:rPr b="1" lang="en">
                <a:solidFill>
                  <a:srgbClr val="F9CB9C"/>
                </a:solidFill>
              </a:rPr>
              <a:t>target </a:t>
            </a:r>
            <a:r>
              <a:rPr lang="en"/>
              <a:t>que indica al navegador dónde se abrirá el recurso referenciado. Sus valores más comunes son los siguientes: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_blank: </a:t>
            </a:r>
            <a:r>
              <a:rPr lang="en" sz="1600"/>
              <a:t>muestra el recurso en una ventana/pestaña nueva.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_self: </a:t>
            </a:r>
            <a:r>
              <a:rPr lang="en" sz="1600"/>
              <a:t>muestra el recurso en la misma ventana (reemplaza al documento actual). Es el comportamiento default.</a:t>
            </a:r>
            <a:endParaRPr sz="160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950" y="3478175"/>
            <a:ext cx="2498000" cy="16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en HTML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464100" y="1794625"/>
            <a:ext cx="70146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href=“../inicio.html” target=“_self”&gt;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Página de inicio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464100" y="2785225"/>
            <a:ext cx="73089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href=“http://www.google.com” target=“_blank”&gt;</a:t>
            </a:r>
            <a:r>
              <a:rPr lang="en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Ir a Google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294125" y="3344375"/>
            <a:ext cx="5629500" cy="1722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 href=“#datos_personales”&gt;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Información personal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Contenido de la página…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&lt;div name=“datos_personales”&gt;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Aquí van mis datos personales…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Más contenido de la página...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381075" y="1363175"/>
            <a:ext cx="6201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Link hacia recurso interno que se abre en la misma ventana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381075" y="2353775"/>
            <a:ext cx="7308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Link hacia recurso externo que se abre una ventana nueva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381075" y="3725375"/>
            <a:ext cx="27291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Ancla</a:t>
            </a:r>
            <a:r>
              <a:rPr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hacia sección o elemento dentro del documento actual. </a:t>
            </a:r>
            <a:endParaRPr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en HTML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87900" y="1642225"/>
            <a:ext cx="83682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Cualquier imagen, en el mismo servidor o externa, puede ser insertada en una página web.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tag para insertar una imagen es </a:t>
            </a:r>
            <a:r>
              <a:rPr b="1" lang="en">
                <a:solidFill>
                  <a:srgbClr val="F9CB9C"/>
                </a:solidFill>
              </a:rPr>
              <a:t>&lt;img /&gt;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atributo </a:t>
            </a:r>
            <a:r>
              <a:rPr b="1" lang="en">
                <a:solidFill>
                  <a:srgbClr val="F9CB9C"/>
                </a:solidFill>
              </a:rPr>
              <a:t>src </a:t>
            </a:r>
            <a:r>
              <a:rPr lang="en"/>
              <a:t>del tag  indica la ruta de la imagen a cargar.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 está en el mismo servidor se puede usar una URL absoluta o relativa.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Si es externa la URL tiene que ser absoluta forzosamente.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(Hypertext Markup Language)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3625"/>
            <a:ext cx="8368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Desde 1993, es el lenguaje utilizado para escribir documentos que se comparten en la web.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3962400" y="1981200"/>
            <a:ext cx="507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¿Qué protocolo utiliza? </a:t>
            </a:r>
            <a:endParaRPr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Regulado por el World Wide Web Consortium (W3C).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browser se encarga de interpretar y desplegar un documento HTML de acuerdo a las especificaciones de su contenido.</a:t>
            </a:r>
            <a:endParaRPr/>
          </a:p>
        </p:txBody>
      </p:sp>
      <p:pic>
        <p:nvPicPr>
          <p:cNvPr descr="http://www.ciudadano2cero.com/wp-content/uploads/2014/01/html-on-sheet.jpg?1395e7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419267"/>
            <a:ext cx="3518674" cy="198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en HTML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87900" y="1566025"/>
            <a:ext cx="8368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atributo </a:t>
            </a:r>
            <a:r>
              <a:rPr b="1" lang="en">
                <a:solidFill>
                  <a:srgbClr val="F9CB9C"/>
                </a:solidFill>
              </a:rPr>
              <a:t>alt </a:t>
            </a:r>
            <a:r>
              <a:rPr lang="en"/>
              <a:t>es requerido. Contiene un texto descriptivo que se mostrará si la imagen no puede cargarse.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Útil para que los motores de búsqueda asocien contenido con la imagen.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Ayuda a las herramientas de accesibilidad a interpretar la imagen.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921300" y="3394825"/>
            <a:ext cx="7014600" cy="4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src=“../images/logo.png” alt=“Logo de la empresa”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464025" y="4001125"/>
            <a:ext cx="8047200" cy="1021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&lt;img src=“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http://sitios.itesm.mx/webtools/11_viii_14/principal_isologo.jpg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alt=“Logo ITESM” /&gt;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Entities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87900" y="1489825"/>
            <a:ext cx="83682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Identificadores reservados, escritos en código, con significado especial.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Generalmente se utilizan para insertar caracteres especiales en el documento o que generan conflicto con el código HTML (ej. &lt; &gt;).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sintaxis puede tener dos formas: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Símbolo “</a:t>
            </a:r>
            <a:r>
              <a:rPr lang="en" sz="1600">
                <a:solidFill>
                  <a:srgbClr val="F9CB9C"/>
                </a:solidFill>
              </a:rPr>
              <a:t>&amp;</a:t>
            </a:r>
            <a:r>
              <a:rPr lang="en" sz="1600"/>
              <a:t>” seguido del nombre del entity y el símbolo “</a:t>
            </a:r>
            <a:r>
              <a:rPr lang="en" sz="1600">
                <a:solidFill>
                  <a:srgbClr val="F9CB9C"/>
                </a:solidFill>
              </a:rPr>
              <a:t>;</a:t>
            </a:r>
            <a:r>
              <a:rPr lang="en" sz="1600"/>
              <a:t>”. Ejemplos: &amp;lt; &amp;gt.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Símbolos “</a:t>
            </a:r>
            <a:r>
              <a:rPr lang="en" sz="1600">
                <a:solidFill>
                  <a:srgbClr val="F9CB9C"/>
                </a:solidFill>
              </a:rPr>
              <a:t>&amp;#</a:t>
            </a:r>
            <a:r>
              <a:rPr lang="en" sz="1600"/>
              <a:t>”  seguidos del ID del entity y el símbolo “</a:t>
            </a:r>
            <a:r>
              <a:rPr lang="en" sz="1600">
                <a:solidFill>
                  <a:srgbClr val="F9CB9C"/>
                </a:solidFill>
              </a:rPr>
              <a:t>;</a:t>
            </a:r>
            <a:r>
              <a:rPr lang="en" sz="1600"/>
              <a:t>”. Ejemplos &amp;#60 &amp;#62.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Aquí se puede ver la lista de entities más comunes y su significado: 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http://www.w3schools.com/html/html_entities.asp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87900" y="1566025"/>
            <a:ext cx="83682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Surge como respuesta a las necesidades de contenidos derivadas de la evolución de la Web a la llamada Web 2.0.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desarrollo de aplicaciones web se centró en el dinamismo , la interacción con el usuario, multimedia y clasificación de contenidos y secciones en las páginas.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Propuesto por el Web Hypertext Application Working Group (WHATWG) en el 2004, un grupo integrado por personal de Apple, Mozilla, Google y Opera.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En el 2008, con la participación del W3C, se lanzó la primera propuesta oficial de la especificación de HTML5.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261225"/>
            <a:ext cx="8570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especificación aún se encuentra en proceso de desarrollo y de mejora.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mayoría de los navegadores actuales soportan gran parte de las características de HTML5 y continúan integrando las más recientes.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Antes de utilizar características específicas de HTML5 es recomendable verificar las versiones de los navegadores que las soportan.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HTML5 no es excluyente de HTML 4, los navegadores que soportan HTML5 también soportan las características de la versión anterior.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Evita el uso de plugins integrando funcionalidad nativa.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Flash.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Reproductores de audio y video.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87900" y="1870825"/>
            <a:ext cx="8494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Compatibilidad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HTML5 es una extensión y evolución de HTML 4, debe garantizar que todo lo desarrollado bajo el estándar anterior siga funcionando en el nuevo.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Utilidad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lenguaje es flexible y tolerante a errores de sintaxis, haciéndolo práctico para el desarrollador.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 mecanismos de seguridad para compartir información entre dominios.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Separa la capa de contenido de la de presentación (diseño de la página).</a:t>
            </a:r>
            <a:endParaRPr sz="1600"/>
          </a:p>
        </p:txBody>
      </p:sp>
      <p:sp>
        <p:nvSpPr>
          <p:cNvPr id="315" name="Google Shape;315;p46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Principios de diseño de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87900" y="1870825"/>
            <a:ext cx="8494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Interoperabilidad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especificación está hecha para que todos los navegadores puedan interoperar y soportar el mismo código fuente.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Acceso universal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especificación considera funcionalidades para facilitar el acceso a personas con capacidades diferentes.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Proporciona independencia de la plataforma (PC, celular, tablet, etc.).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Soporta todos los idiomas.</a:t>
            </a:r>
            <a:endParaRPr sz="1600"/>
          </a:p>
        </p:txBody>
      </p:sp>
      <p:sp>
        <p:nvSpPr>
          <p:cNvPr id="322" name="Google Shape;322;p47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Principios de diseño de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28" name="Google Shape;328;p48"/>
          <p:cNvSpPr txBox="1"/>
          <p:nvPr/>
        </p:nvSpPr>
        <p:spPr>
          <a:xfrm>
            <a:off x="387900" y="1286975"/>
            <a:ext cx="8776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Principales elementos nuevos en HTML5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9" name="Google Shape;329;p48"/>
          <p:cNvGraphicFramePr/>
          <p:nvPr/>
        </p:nvGraphicFramePr>
        <p:xfrm>
          <a:off x="506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{75042266-EE0F-47DA-8C32-7B1D4D425997}</a:tableStyleId>
              </a:tblPr>
              <a:tblGrid>
                <a:gridCol w="1919500"/>
                <a:gridCol w="1270200"/>
                <a:gridCol w="5818550"/>
              </a:tblGrid>
              <a:tr h="5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&lt;header&gt;&lt;/header&gt;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Encabezado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el contenido que va en el encabezado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&lt;footer&gt;&lt;/footer&gt;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Pie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Agrupa el contenido que va al pie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&lt;section&gt;&lt;/section&gt;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Sección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 una sección con contenido específico dentro de la página.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&lt;article&gt;&lt;/article&gt;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Artículo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Contenido independiente de un artículo.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&lt;aside&gt;&lt;/aside&gt;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Lateral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Contenido relacionado colocado en los lados de una página o sección.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&lt;nav&gt;&lt;/nav&gt;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Navegación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Menús o herramientas de navegación en el sitio.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335" name="Google Shape;335;p49"/>
          <p:cNvSpPr txBox="1"/>
          <p:nvPr/>
        </p:nvSpPr>
        <p:spPr>
          <a:xfrm>
            <a:off x="235500" y="4639775"/>
            <a:ext cx="3658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Elementos semánticos de</a:t>
            </a: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HTML5</a:t>
            </a:r>
            <a:endParaRPr b="1"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elementos semánticos html5.png" id="336" name="Google Shape;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0" y="1855450"/>
            <a:ext cx="2852825" cy="279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ementos semánticos articulo html5.png" id="337" name="Google Shape;3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565" y="1660825"/>
            <a:ext cx="1232110" cy="30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9"/>
          <p:cNvSpPr txBox="1"/>
          <p:nvPr/>
        </p:nvSpPr>
        <p:spPr>
          <a:xfrm>
            <a:off x="5569500" y="1591775"/>
            <a:ext cx="2852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Elementos semánticos de un artículo en HTML5</a:t>
            </a:r>
            <a:endParaRPr b="1" sz="18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5491475" y="2819775"/>
            <a:ext cx="35832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Este sitio te indica las características de HTML5 que soporta actualmente tu navegador:</a:t>
            </a:r>
            <a:endParaRPr sz="16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https://html5test.com/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Validación del HTML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87900" y="1642225"/>
            <a:ext cx="83682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Validación es el proceso de comparar el código fuente de una página con la especificación que le corresponde de acuerdo a su </a:t>
            </a:r>
            <a:r>
              <a:rPr b="1" lang="en">
                <a:solidFill>
                  <a:srgbClr val="F9CB9C"/>
                </a:solidFill>
              </a:rPr>
              <a:t>document 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validación del HTML se realiza mediante un sitio web específico que tiene acceso a la información de la especificación.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servicio está a cargo de la W3C y se llama W3C Markup  Validation Service (W3C validator).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URL del sitio web 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https://validator.w3.org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Validación del HTML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6483900" y="1718425"/>
            <a:ext cx="26505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 el sitio web, un HTML puede validarse de tres formas: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Pasando una URL pública del recurso.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Subiendo un archivo.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Pegando el código.</a:t>
            </a:r>
            <a:endParaRPr sz="1600"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425"/>
            <a:ext cx="6371499" cy="37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(Hypertext Markup Language)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13625"/>
            <a:ext cx="86280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programa que interpreta y despliega un HTML es independiente de el que lo genera/edita.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interpreta y despliega en un browser, se genera/edita en un editor de texto (puede formar parte de un IDE).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documento HTML puede almacenarse en cualquier parte de la computadora y abrirse como un archivo en el navegador.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archivo sólo será visible para los usuarios de esa computadora.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600"/>
              <a:buChar char="○"/>
            </a:pPr>
            <a:r>
              <a:rPr lang="en" sz="1600">
                <a:solidFill>
                  <a:srgbClr val="F6B26B"/>
                </a:solidFill>
              </a:rPr>
              <a:t>¿Cómo podría ser visible para el público?</a:t>
            </a:r>
            <a:endParaRPr sz="1600">
              <a:solidFill>
                <a:srgbClr val="F6B26B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e hace público cuando se encuentra dentro del Document Root de un servidor web.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Recomendaciones para escribir documentos HTML</a:t>
            </a:r>
            <a:endParaRPr sz="2600"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87900" y="1337425"/>
            <a:ext cx="83682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Seguir un orden lógico en la secuencia de los elementos que conforman la página. Deben colocarse en el orden que deberían verse/leerse.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Todo tag que se abra debe cerrarse siempre, incluyendo los tags vacíos.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Semantic markup:</a:t>
            </a:r>
            <a:r>
              <a:rPr b="1" lang="en"/>
              <a:t> </a:t>
            </a:r>
            <a:r>
              <a:rPr lang="en"/>
              <a:t>cada tag debe usarse de acuerdo al fin para el que fue creado, es decir, de acuerdo a su significado.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Útil para los motores de búsqueda. Buscan elementos específicos en el código para obtener información de acuerdo a su significado.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denomina página bien formada a aquella que es sintáctica y semánticamente correcta. Los validadores se centran únicamente en la parte sintáctica.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 la validación semántica está a cargo del programador.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Recomendaciones para escribir documentos HTML</a:t>
            </a:r>
            <a:endParaRPr sz="2600"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387900" y="1413625"/>
            <a:ext cx="83682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Usar un editor de texto o un IDE sencillo para escribir el código.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 recomienda editores de tipo WYSIWYG (What You See Is What You Get). Pueden generar código mal formado o difícil de ajustar a las necesidades.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edición manual del código fuente permite tener un control absoluto sobre el código del sitio y la manera en la que se ve en el navegador.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</a:t>
            </a:r>
            <a:r>
              <a:rPr lang="en"/>
              <a:t>uardar los archivos con la extensión “.html” y no como archivos de texto (.txt). Es común que el editor tenga preseleccionada esa extensión.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Usar minúsculas para los nombres de archivos y guiones bajos (_) en lugar de espacios. Apache es case sensitive y esto ahorrará problemas futuros.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251650" y="1576100"/>
            <a:ext cx="8705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Lubbers, P., et. al. (2010). Pro HTML5 Programming: Powerful APIs for Richer Internet Application Development (1). New York, E.U.A.: Apress.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Meloni, Julie C. (2012). Programación HTML5, CSS3, y JavaScript (1). Madrid, España. Ediciones Anaya Multimedia.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en HTML (Tags)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642225"/>
            <a:ext cx="83682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código HTML se basa en el concepto de etiqueta o </a:t>
            </a:r>
            <a:r>
              <a:rPr b="1" lang="en">
                <a:solidFill>
                  <a:srgbClr val="F9CB9C"/>
                </a:solidFill>
              </a:rPr>
              <a:t>tag</a:t>
            </a:r>
            <a:r>
              <a:rPr lang="en"/>
              <a:t>. Un tag es una secuencia especial de caracteres delimitada por los símbolos </a:t>
            </a:r>
            <a:r>
              <a:rPr lang="en">
                <a:solidFill>
                  <a:srgbClr val="F9CB9C"/>
                </a:solidFill>
              </a:rPr>
              <a:t>&lt; &gt;</a:t>
            </a:r>
            <a:endParaRPr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>
                <a:solidFill>
                  <a:srgbClr val="FFFFFF"/>
                </a:solidFill>
              </a:rPr>
              <a:t>Ejemplo: </a:t>
            </a:r>
            <a:r>
              <a:rPr lang="en">
                <a:solidFill>
                  <a:srgbClr val="FFFFFF"/>
                </a:solidFill>
              </a:rPr>
              <a:t>&lt;form&gt;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Un tag tiene funcionalidad y significado específicos que el navegador interpreta y traduce a su representación gráfica en la pantalla.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Dentro de la definición del tag puede ir un conjunto de atributos que sean soportados por éste.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en HTML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900" y="1337425"/>
            <a:ext cx="914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/>
              <a:t>Se considera un elemento de HTML a todo aquello que se define mediante un tag o se encuentra dentro de éste.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Una página está conformada por múltiples elementos y algunos elementos pueden contener a otros.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Existen dos tipos de elementos: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Con contenido: </a:t>
            </a:r>
            <a:r>
              <a:rPr lang="en" sz="1500"/>
              <a:t>tienen un tag de apertura y un de cierre. Dentro de estos tags puede colocarse texto u otros elementos dependiendo de las necesidades de contenido.</a:t>
            </a:r>
            <a:endParaRPr sz="15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&lt;form&gt;Contenido...&lt;/form&gt;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Elementos vacíos: </a:t>
            </a:r>
            <a:r>
              <a:rPr lang="en" sz="1500"/>
              <a:t>Se abren y cierran en la misma línea, no pueden contener otros elementos.</a:t>
            </a:r>
            <a:endParaRPr sz="15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&lt;img /&gt;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en HTML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35500" y="1261224"/>
            <a:ext cx="8368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DD7E6B"/>
                </a:solidFill>
              </a:rPr>
              <a:t>Tag vacío</a:t>
            </a:r>
            <a:endParaRPr sz="2200">
              <a:solidFill>
                <a:srgbClr val="DD7E6B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129125" y="2137525"/>
            <a:ext cx="65304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&lt;img  src=”../img/mi_imagen.jpg” alt=”logo del sitio”   /&gt;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59300" y="2861424"/>
            <a:ext cx="8368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DD7E6B"/>
                </a:solidFill>
              </a:rPr>
              <a:t>Tag con contenido</a:t>
            </a:r>
            <a:endParaRPr sz="2200">
              <a:solidFill>
                <a:srgbClr val="DD7E6B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100" y="3928225"/>
            <a:ext cx="6150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&lt;a   href=”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 sz="2000">
                <a:solidFill>
                  <a:srgbClr val="FFFFFF"/>
                </a:solidFill>
              </a:rPr>
              <a:t>” target=”_blank”&gt;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	Ir a google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&lt;/a&gt;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313225" y="2261250"/>
            <a:ext cx="5037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922825" y="2261250"/>
            <a:ext cx="51906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7180625" y="2261250"/>
            <a:ext cx="3957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916875" y="1691275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Nombre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9"/>
          <p:cNvCxnSpPr>
            <a:stCxn id="106" idx="0"/>
            <a:endCxn id="109" idx="1"/>
          </p:cNvCxnSpPr>
          <p:nvPr/>
        </p:nvCxnSpPr>
        <p:spPr>
          <a:xfrm rot="-5400000">
            <a:off x="1530275" y="1874550"/>
            <a:ext cx="421500" cy="351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745675" y="1538875"/>
            <a:ext cx="155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9"/>
          <p:cNvCxnSpPr>
            <a:stCxn id="107" idx="0"/>
            <a:endCxn id="111" idx="2"/>
          </p:cNvCxnSpPr>
          <p:nvPr/>
        </p:nvCxnSpPr>
        <p:spPr>
          <a:xfrm rot="-5400000">
            <a:off x="4307375" y="2046600"/>
            <a:ext cx="425400" cy="39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6717475" y="1615075"/>
            <a:ext cx="1320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Cierre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9"/>
          <p:cNvCxnSpPr>
            <a:stCxn id="108" idx="0"/>
            <a:endCxn id="113" idx="2"/>
          </p:cNvCxnSpPr>
          <p:nvPr/>
        </p:nvCxnSpPr>
        <p:spPr>
          <a:xfrm flipH="1" rot="5400000">
            <a:off x="7203425" y="2086200"/>
            <a:ext cx="349200" cy="9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627425" y="4013850"/>
            <a:ext cx="2514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154875" y="3520075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Nombre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9"/>
          <p:cNvCxnSpPr>
            <a:stCxn id="115" idx="0"/>
            <a:endCxn id="116" idx="1"/>
          </p:cNvCxnSpPr>
          <p:nvPr/>
        </p:nvCxnSpPr>
        <p:spPr>
          <a:xfrm rot="-5400000">
            <a:off x="781325" y="3640350"/>
            <a:ext cx="345300" cy="4017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1008425" y="4013850"/>
            <a:ext cx="51906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974275" y="3367675"/>
            <a:ext cx="155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 del tag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9"/>
          <p:cNvCxnSpPr>
            <a:stCxn id="118" idx="0"/>
            <a:endCxn id="119" idx="1"/>
          </p:cNvCxnSpPr>
          <p:nvPr/>
        </p:nvCxnSpPr>
        <p:spPr>
          <a:xfrm rot="-5400000">
            <a:off x="3540125" y="3579750"/>
            <a:ext cx="497700" cy="3705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/>
          <p:nvPr/>
        </p:nvSpPr>
        <p:spPr>
          <a:xfrm>
            <a:off x="1313525" y="4394850"/>
            <a:ext cx="14724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64675" y="4358275"/>
            <a:ext cx="216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Contenido del elemento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9"/>
          <p:cNvCxnSpPr>
            <a:stCxn id="121" idx="3"/>
            <a:endCxn id="122" idx="1"/>
          </p:cNvCxnSpPr>
          <p:nvPr/>
        </p:nvCxnSpPr>
        <p:spPr>
          <a:xfrm flipH="1" rot="10800000">
            <a:off x="2785925" y="4506750"/>
            <a:ext cx="578700" cy="1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475025" y="4623450"/>
            <a:ext cx="654900" cy="29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764475" y="4739275"/>
            <a:ext cx="1235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Tag de cierre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>
            <a:stCxn id="124" idx="3"/>
            <a:endCxn id="125" idx="1"/>
          </p:cNvCxnSpPr>
          <p:nvPr/>
        </p:nvCxnSpPr>
        <p:spPr>
          <a:xfrm>
            <a:off x="1129925" y="4771950"/>
            <a:ext cx="634500" cy="1158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6411325" y="3885975"/>
            <a:ext cx="401700" cy="115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6869875" y="4282075"/>
            <a:ext cx="1737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Elemento completo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527075" y="2698775"/>
            <a:ext cx="34305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➢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Existen atributos genéricos para todos los elementos.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➢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Otros son específicos para ciertas etiquetas.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87900" y="1413625"/>
            <a:ext cx="861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Document Type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Etiqueta que debe ir al inicio de todo documento HTML.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Indica al navegador qué tipo de documento está leyendo y los estándares que debe seguir para interpretarlo.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Antes de HTML5 eran muy complejos e incluían datos como la versión del lenguaje y la URL de esquema estándar para validarlo e interpretarlo.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 esquema es un documento de referencia que define las reglas de sintaxis que debe seguir un texto para satisfacer los requisitos de un lenguaje determinado.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Básica de un Documento HTML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87900" y="1261225"/>
            <a:ext cx="84888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Document Type</a:t>
            </a:r>
            <a:endParaRPr b="1" sz="2000">
              <a:solidFill>
                <a:srgbClr val="DD7E6B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A partir de HTML5 se quitó la versión y el estándar se generalizó. Es decir que se utiliza el último aprobado, simplificando la escritura de la etiqueta.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</a:rPr>
              <a:t>HTML 4.01 Strict: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FFFFF"/>
                </a:solidFill>
              </a:rPr>
              <a:t>&lt;!DOCTYPE HTML PUBLIC "-//W3C//DTD HTML 4.01//EN"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"</a:t>
            </a:r>
            <a:r>
              <a:rPr lang="en" u="sng">
                <a:solidFill>
                  <a:srgbClr val="FFFFFF"/>
                </a:solidFill>
                <a:hlinkClick r:id="rId3"/>
              </a:rPr>
              <a:t>http://www.w3.org/TR/html4/strict.dtd</a:t>
            </a:r>
            <a:r>
              <a:rPr lang="en">
                <a:solidFill>
                  <a:srgbClr val="FFFFFF"/>
                </a:solidFill>
              </a:rPr>
              <a:t>"&gt;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XHTML 1.0 Strict: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&lt;!DOCTYPE html PUBLIC "-//W3C//DTD XHTML 1.0 Strict//EN" "</a:t>
            </a:r>
            <a:r>
              <a:rPr lang="en" u="sng">
                <a:solidFill>
                  <a:srgbClr val="FFFFFF"/>
                </a:solidFill>
                <a:hlinkClick r:id="rId4"/>
              </a:rPr>
              <a:t>http://www.w3.org/TR/xhtml1/DTD/xhtml1-strict.dtd</a:t>
            </a:r>
            <a:r>
              <a:rPr lang="en">
                <a:solidFill>
                  <a:srgbClr val="FFFFFF"/>
                </a:solidFill>
              </a:rPr>
              <a:t>"&gt;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HTML5:</a:t>
            </a:r>
            <a:endParaRPr b="1" sz="1600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&lt;!</a:t>
            </a:r>
            <a:r>
              <a:rPr lang="en">
                <a:solidFill>
                  <a:srgbClr val="FFFFFF"/>
                </a:solidFill>
              </a:rPr>
              <a:t>DOCTYPE</a:t>
            </a:r>
            <a:r>
              <a:rPr lang="en">
                <a:solidFill>
                  <a:srgbClr val="FFFFFF"/>
                </a:solidFill>
              </a:rPr>
              <a:t> html&gt;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